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72" r:id="rId3"/>
    <p:sldId id="273" r:id="rId4"/>
    <p:sldId id="274" r:id="rId5"/>
    <p:sldId id="275" r:id="rId6"/>
    <p:sldId id="257" r:id="rId7"/>
    <p:sldId id="297" r:id="rId8"/>
    <p:sldId id="268" r:id="rId9"/>
    <p:sldId id="258" r:id="rId10"/>
    <p:sldId id="259" r:id="rId11"/>
    <p:sldId id="270" r:id="rId12"/>
    <p:sldId id="269" r:id="rId13"/>
    <p:sldId id="271" r:id="rId14"/>
    <p:sldId id="276" r:id="rId15"/>
    <p:sldId id="299" r:id="rId16"/>
    <p:sldId id="301" r:id="rId17"/>
    <p:sldId id="302" r:id="rId18"/>
    <p:sldId id="303" r:id="rId19"/>
    <p:sldId id="304" r:id="rId20"/>
    <p:sldId id="285" r:id="rId21"/>
    <p:sldId id="306" r:id="rId22"/>
    <p:sldId id="307" r:id="rId23"/>
    <p:sldId id="286" r:id="rId24"/>
    <p:sldId id="287" r:id="rId25"/>
    <p:sldId id="282" r:id="rId26"/>
    <p:sldId id="288" r:id="rId27"/>
    <p:sldId id="289" r:id="rId28"/>
    <p:sldId id="291" r:id="rId29"/>
    <p:sldId id="292" r:id="rId30"/>
    <p:sldId id="283" r:id="rId31"/>
    <p:sldId id="284" r:id="rId32"/>
    <p:sldId id="294" r:id="rId33"/>
    <p:sldId id="264" r:id="rId34"/>
    <p:sldId id="277" r:id="rId35"/>
    <p:sldId id="278" r:id="rId36"/>
    <p:sldId id="279" r:id="rId37"/>
    <p:sldId id="280" r:id="rId38"/>
    <p:sldId id="296" r:id="rId39"/>
    <p:sldId id="265" r:id="rId40"/>
    <p:sldId id="281" r:id="rId41"/>
    <p:sldId id="266" r:id="rId42"/>
    <p:sldId id="267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8" autoAdjust="0"/>
    <p:restoredTop sz="86387" autoAdjust="0"/>
  </p:normalViewPr>
  <p:slideViewPr>
    <p:cSldViewPr snapToGrid="0" snapToObjects="1">
      <p:cViewPr varScale="1">
        <p:scale>
          <a:sx n="116" d="100"/>
          <a:sy n="116" d="100"/>
        </p:scale>
        <p:origin x="-1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099BE-B17B-AC4E-995C-4FCE880E535C}" type="datetimeFigureOut">
              <a:rPr lang="en-US" smtClean="0"/>
              <a:t>8/01/13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BD104-FF9D-784F-AE64-245FFBB542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121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387901-8DD1-DE40-88F9-B5A9BEF1E5C8}" type="datetimeFigureOut">
              <a:rPr lang="en-US" smtClean="0"/>
              <a:t>8/01/13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C60A3-4975-5143-82AE-7FAE1D6A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51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14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6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2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6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40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1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4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36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64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2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A6BE2-99BA-924E-99D9-95D684ED6140}" type="datetimeFigureOut">
              <a:rPr lang="en-US" smtClean="0"/>
              <a:t>8/01/13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A36D9-B77F-A440-8F45-FFA0EF960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4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CGNs in IP </a:t>
            </a:r>
            <a:br>
              <a:rPr lang="en-US" b="1" dirty="0" smtClean="0"/>
            </a:br>
            <a:r>
              <a:rPr lang="en-US" b="1" dirty="0" smtClean="0"/>
              <a:t>What are you going to do about it?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Kosters, ARIN</a:t>
            </a:r>
          </a:p>
          <a:p>
            <a:r>
              <a:rPr lang="en-US" dirty="0" smtClean="0"/>
              <a:t>Geoff Huston, APNIC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06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5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The Original IPv6 </a:t>
            </a:r>
            <a:r>
              <a:rPr lang="en-US" dirty="0" smtClean="0">
                <a:latin typeface="Powderfinger Type"/>
                <a:cs typeface="Powderfinger Type"/>
              </a:rPr>
              <a:t>Plan</a:t>
            </a:r>
            <a:br>
              <a:rPr lang="en-US" dirty="0" smtClean="0">
                <a:latin typeface="Powderfinger Type"/>
                <a:cs typeface="Powderfinger Type"/>
              </a:rPr>
            </a:br>
            <a:r>
              <a:rPr lang="en-US" dirty="0" smtClean="0">
                <a:latin typeface="Powderfinger Type"/>
                <a:cs typeface="Powderfinger Type"/>
              </a:rPr>
              <a:t>c. 1995</a:t>
            </a:r>
            <a:endParaRPr lang="en-US" dirty="0">
              <a:latin typeface="Powderfinger Type"/>
              <a:cs typeface="Powderfinger Type"/>
            </a:endParaRP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842963" y="2039937"/>
            <a:ext cx="6432550" cy="4397375"/>
            <a:chOff x="1020763" y="2128838"/>
            <a:chExt cx="6432550" cy="4397375"/>
          </a:xfrm>
        </p:grpSpPr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506538" y="2290763"/>
              <a:ext cx="5014912" cy="3732212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>
              <a:off x="1020763" y="2128838"/>
              <a:ext cx="0" cy="3894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6"/>
            <p:cNvSpPr>
              <a:spLocks noChangeShapeType="1"/>
            </p:cNvSpPr>
            <p:nvPr/>
          </p:nvSpPr>
          <p:spPr bwMode="auto">
            <a:xfrm>
              <a:off x="1020763" y="6022975"/>
              <a:ext cx="62087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7"/>
            <p:cNvSpPr>
              <a:spLocks/>
            </p:cNvSpPr>
            <p:nvPr/>
          </p:nvSpPr>
          <p:spPr bwMode="auto">
            <a:xfrm>
              <a:off x="1227138" y="2851150"/>
              <a:ext cx="6180137" cy="2598738"/>
            </a:xfrm>
            <a:custGeom>
              <a:avLst/>
              <a:gdLst>
                <a:gd name="T0" fmla="*/ 0 w 3893"/>
                <a:gd name="T1" fmla="*/ 0 h 1637"/>
                <a:gd name="T2" fmla="*/ 2147483647 w 3893"/>
                <a:gd name="T3" fmla="*/ 2147483647 h 1637"/>
                <a:gd name="T4" fmla="*/ 2147483647 w 3893"/>
                <a:gd name="T5" fmla="*/ 2147483647 h 1637"/>
                <a:gd name="T6" fmla="*/ 2147483647 w 3893"/>
                <a:gd name="T7" fmla="*/ 2147483647 h 1637"/>
                <a:gd name="T8" fmla="*/ 2147483647 w 3893"/>
                <a:gd name="T9" fmla="*/ 2147483647 h 1637"/>
                <a:gd name="T10" fmla="*/ 2147483647 w 3893"/>
                <a:gd name="T11" fmla="*/ 2147483647 h 1637"/>
                <a:gd name="T12" fmla="*/ 2147483647 w 3893"/>
                <a:gd name="T13" fmla="*/ 2147483647 h 16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93"/>
                <a:gd name="T22" fmla="*/ 0 h 1637"/>
                <a:gd name="T23" fmla="*/ 3893 w 3893"/>
                <a:gd name="T24" fmla="*/ 1637 h 16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93" h="1637">
                  <a:moveTo>
                    <a:pt x="0" y="0"/>
                  </a:moveTo>
                  <a:cubicBezTo>
                    <a:pt x="195" y="29"/>
                    <a:pt x="391" y="59"/>
                    <a:pt x="650" y="130"/>
                  </a:cubicBezTo>
                  <a:cubicBezTo>
                    <a:pt x="909" y="201"/>
                    <a:pt x="1234" y="292"/>
                    <a:pt x="1552" y="428"/>
                  </a:cubicBezTo>
                  <a:cubicBezTo>
                    <a:pt x="1870" y="564"/>
                    <a:pt x="2278" y="764"/>
                    <a:pt x="2555" y="948"/>
                  </a:cubicBezTo>
                  <a:cubicBezTo>
                    <a:pt x="2832" y="1132"/>
                    <a:pt x="3051" y="1429"/>
                    <a:pt x="3215" y="1533"/>
                  </a:cubicBezTo>
                  <a:cubicBezTo>
                    <a:pt x="3379" y="1637"/>
                    <a:pt x="3427" y="1618"/>
                    <a:pt x="3540" y="1570"/>
                  </a:cubicBezTo>
                  <a:cubicBezTo>
                    <a:pt x="3653" y="1522"/>
                    <a:pt x="3834" y="1299"/>
                    <a:pt x="3893" y="1245"/>
                  </a:cubicBezTo>
                </a:path>
              </a:pathLst>
            </a:custGeom>
            <a:noFill/>
            <a:ln w="57150">
              <a:solidFill>
                <a:srgbClr val="00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0"/>
            <p:cNvSpPr>
              <a:spLocks/>
            </p:cNvSpPr>
            <p:nvPr/>
          </p:nvSpPr>
          <p:spPr bwMode="auto">
            <a:xfrm>
              <a:off x="1241425" y="2349500"/>
              <a:ext cx="6121400" cy="1814513"/>
            </a:xfrm>
            <a:custGeom>
              <a:avLst/>
              <a:gdLst>
                <a:gd name="T0" fmla="*/ 0 w 3856"/>
                <a:gd name="T1" fmla="*/ 2147483647 h 1143"/>
                <a:gd name="T2" fmla="*/ 2147483647 w 3856"/>
                <a:gd name="T3" fmla="*/ 2147483647 h 1143"/>
                <a:gd name="T4" fmla="*/ 2147483647 w 3856"/>
                <a:gd name="T5" fmla="*/ 2147483647 h 1143"/>
                <a:gd name="T6" fmla="*/ 2147483647 w 3856"/>
                <a:gd name="T7" fmla="*/ 0 h 11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56"/>
                <a:gd name="T13" fmla="*/ 0 h 1143"/>
                <a:gd name="T14" fmla="*/ 3856 w 3856"/>
                <a:gd name="T15" fmla="*/ 1143 h 11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56" h="1143">
                  <a:moveTo>
                    <a:pt x="0" y="1143"/>
                  </a:moveTo>
                  <a:cubicBezTo>
                    <a:pt x="260" y="1094"/>
                    <a:pt x="1066" y="973"/>
                    <a:pt x="1561" y="846"/>
                  </a:cubicBezTo>
                  <a:cubicBezTo>
                    <a:pt x="2056" y="719"/>
                    <a:pt x="2590" y="522"/>
                    <a:pt x="2973" y="381"/>
                  </a:cubicBezTo>
                  <a:cubicBezTo>
                    <a:pt x="3356" y="240"/>
                    <a:pt x="3672" y="79"/>
                    <a:pt x="3856" y="0"/>
                  </a:cubicBezTo>
                </a:path>
              </a:pathLst>
            </a:custGeom>
            <a:noFill/>
            <a:ln w="57150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1"/>
            <p:cNvSpPr>
              <a:spLocks/>
            </p:cNvSpPr>
            <p:nvPr/>
          </p:nvSpPr>
          <p:spPr bwMode="auto">
            <a:xfrm>
              <a:off x="1530350" y="2335213"/>
              <a:ext cx="5846763" cy="3667125"/>
            </a:xfrm>
            <a:custGeom>
              <a:avLst/>
              <a:gdLst>
                <a:gd name="T0" fmla="*/ 0 w 3683"/>
                <a:gd name="T1" fmla="*/ 2147483647 h 2310"/>
                <a:gd name="T2" fmla="*/ 2147483647 w 3683"/>
                <a:gd name="T3" fmla="*/ 2147483647 h 2310"/>
                <a:gd name="T4" fmla="*/ 2147483647 w 3683"/>
                <a:gd name="T5" fmla="*/ 2147483647 h 2310"/>
                <a:gd name="T6" fmla="*/ 2147483647 w 3683"/>
                <a:gd name="T7" fmla="*/ 2147483647 h 2310"/>
                <a:gd name="T8" fmla="*/ 2147483647 w 3683"/>
                <a:gd name="T9" fmla="*/ 2147483647 h 2310"/>
                <a:gd name="T10" fmla="*/ 2147483647 w 3683"/>
                <a:gd name="T11" fmla="*/ 2147483647 h 2310"/>
                <a:gd name="T12" fmla="*/ 2147483647 w 3683"/>
                <a:gd name="T13" fmla="*/ 0 h 23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683"/>
                <a:gd name="T22" fmla="*/ 0 h 2310"/>
                <a:gd name="T23" fmla="*/ 3683 w 3683"/>
                <a:gd name="T24" fmla="*/ 2310 h 231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683" h="2310">
                  <a:moveTo>
                    <a:pt x="0" y="2310"/>
                  </a:moveTo>
                  <a:cubicBezTo>
                    <a:pt x="311" y="2279"/>
                    <a:pt x="523" y="2188"/>
                    <a:pt x="793" y="2077"/>
                  </a:cubicBezTo>
                  <a:cubicBezTo>
                    <a:pt x="1063" y="1966"/>
                    <a:pt x="1376" y="1803"/>
                    <a:pt x="1621" y="1644"/>
                  </a:cubicBezTo>
                  <a:cubicBezTo>
                    <a:pt x="1866" y="1485"/>
                    <a:pt x="2101" y="1268"/>
                    <a:pt x="2262" y="1124"/>
                  </a:cubicBezTo>
                  <a:cubicBezTo>
                    <a:pt x="2423" y="980"/>
                    <a:pt x="2469" y="902"/>
                    <a:pt x="2587" y="780"/>
                  </a:cubicBezTo>
                  <a:cubicBezTo>
                    <a:pt x="2705" y="658"/>
                    <a:pt x="2785" y="520"/>
                    <a:pt x="2968" y="390"/>
                  </a:cubicBezTo>
                  <a:cubicBezTo>
                    <a:pt x="3151" y="260"/>
                    <a:pt x="3534" y="81"/>
                    <a:pt x="3683" y="0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13"/>
            <p:cNvSpPr>
              <a:spLocks noChangeShapeType="1"/>
            </p:cNvSpPr>
            <p:nvPr/>
          </p:nvSpPr>
          <p:spPr bwMode="auto">
            <a:xfrm>
              <a:off x="1492250" y="5005388"/>
              <a:ext cx="50149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15"/>
            <p:cNvSpPr>
              <a:spLocks noChangeArrowheads="1"/>
            </p:cNvSpPr>
            <p:nvPr/>
          </p:nvSpPr>
          <p:spPr bwMode="auto">
            <a:xfrm>
              <a:off x="6373813" y="4695825"/>
              <a:ext cx="1079500" cy="1060450"/>
            </a:xfrm>
            <a:prstGeom prst="rect">
              <a:avLst/>
            </a:prstGeom>
            <a:gradFill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8" name="TextBox 23"/>
            <p:cNvSpPr txBox="1">
              <a:spLocks noChangeArrowheads="1"/>
            </p:cNvSpPr>
            <p:nvPr/>
          </p:nvSpPr>
          <p:spPr bwMode="auto">
            <a:xfrm>
              <a:off x="5472113" y="3795713"/>
              <a:ext cx="1403350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FF0000"/>
                  </a:solidFill>
                  <a:latin typeface="Vadim's Writing" charset="0"/>
                  <a:cs typeface="Vadim's Writing" charset="0"/>
                </a:rPr>
                <a:t>IPv6 Deployment</a:t>
              </a:r>
            </a:p>
          </p:txBody>
        </p:sp>
        <p:sp>
          <p:nvSpPr>
            <p:cNvPr id="29" name="TextBox 24"/>
            <p:cNvSpPr txBox="1">
              <a:spLocks noChangeArrowheads="1"/>
            </p:cNvSpPr>
            <p:nvPr/>
          </p:nvSpPr>
          <p:spPr bwMode="auto">
            <a:xfrm>
              <a:off x="3198813" y="6157913"/>
              <a:ext cx="5302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latin typeface="Vadim's Writing" charset="0"/>
                  <a:cs typeface="Vadim's Writing" charset="0"/>
                </a:rPr>
                <a:t>Time</a:t>
              </a:r>
            </a:p>
          </p:txBody>
        </p:sp>
        <p:sp>
          <p:nvSpPr>
            <p:cNvPr id="30" name="TextBox 25"/>
            <p:cNvSpPr txBox="1">
              <a:spLocks noChangeArrowheads="1"/>
            </p:cNvSpPr>
            <p:nvPr/>
          </p:nvSpPr>
          <p:spPr bwMode="auto">
            <a:xfrm>
              <a:off x="1795463" y="4637088"/>
              <a:ext cx="2363787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latin typeface="Vadim's Writing" charset="0"/>
                  <a:cs typeface="Vadim's Writing" charset="0"/>
                </a:rPr>
                <a:t>IPv6 Transition – Dual Stack</a:t>
              </a:r>
            </a:p>
          </p:txBody>
        </p:sp>
        <p:sp>
          <p:nvSpPr>
            <p:cNvPr id="31" name="TextBox 26"/>
            <p:cNvSpPr txBox="1">
              <a:spLocks noChangeArrowheads="1"/>
            </p:cNvSpPr>
            <p:nvPr/>
          </p:nvSpPr>
          <p:spPr bwMode="auto">
            <a:xfrm>
              <a:off x="4752975" y="5081588"/>
              <a:ext cx="1287463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0000FF"/>
                  </a:solidFill>
                  <a:latin typeface="Vadim's Writing" charset="0"/>
                  <a:cs typeface="Vadim's Writing" charset="0"/>
                </a:rPr>
                <a:t>IPv4 Pool Size</a:t>
              </a:r>
            </a:p>
          </p:txBody>
        </p:sp>
        <p:sp>
          <p:nvSpPr>
            <p:cNvPr id="32" name="TextBox 27"/>
            <p:cNvSpPr txBox="1">
              <a:spLocks noChangeArrowheads="1"/>
            </p:cNvSpPr>
            <p:nvPr/>
          </p:nvSpPr>
          <p:spPr bwMode="auto">
            <a:xfrm>
              <a:off x="1241425" y="3560763"/>
              <a:ext cx="16970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008000"/>
                  </a:solidFill>
                  <a:latin typeface="Vadim's Writing" charset="0"/>
                  <a:cs typeface="Vadim's Writing" charset="0"/>
                </a:rPr>
                <a:t>Size of the Internet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006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Powderfinger Type"/>
                <a:ea typeface="ＭＳ Ｐゴシック" charset="0"/>
                <a:cs typeface="Powderfinger Type"/>
              </a:rPr>
              <a:t>The </a:t>
            </a:r>
            <a:r>
              <a:rPr lang="en-US" dirty="0" smtClean="0">
                <a:latin typeface="Powderfinger Type"/>
                <a:ea typeface="ＭＳ Ｐゴシック" charset="0"/>
                <a:cs typeface="Powderfinger Type"/>
              </a:rPr>
              <a:t>Revised IPv6 </a:t>
            </a:r>
            <a:r>
              <a:rPr lang="en-US" dirty="0" smtClean="0">
                <a:latin typeface="Powderfinger Type"/>
                <a:ea typeface="ＭＳ Ｐゴシック" charset="0"/>
                <a:cs typeface="Powderfinger Type"/>
              </a:rPr>
              <a:t>Plan</a:t>
            </a:r>
            <a:br>
              <a:rPr lang="en-US" dirty="0" smtClean="0">
                <a:latin typeface="Powderfinger Type"/>
                <a:ea typeface="ＭＳ Ｐゴシック" charset="0"/>
                <a:cs typeface="Powderfinger Type"/>
              </a:rPr>
            </a:br>
            <a:r>
              <a:rPr lang="en-US" dirty="0" smtClean="0">
                <a:latin typeface="Powderfinger Type"/>
                <a:ea typeface="ＭＳ Ｐゴシック" charset="0"/>
                <a:cs typeface="Powderfinger Type"/>
              </a:rPr>
              <a:t>c.</a:t>
            </a:r>
            <a:r>
              <a:rPr lang="en-US" dirty="0" smtClean="0">
                <a:latin typeface="Powderfinger Type"/>
                <a:ea typeface="ＭＳ Ｐゴシック" charset="0"/>
                <a:cs typeface="Powderfinger Type"/>
              </a:rPr>
              <a:t> </a:t>
            </a:r>
            <a:r>
              <a:rPr lang="en-US" dirty="0" smtClean="0">
                <a:latin typeface="Powderfinger Type"/>
                <a:ea typeface="ＭＳ Ｐゴシック" charset="0"/>
                <a:cs typeface="Powderfinger Type"/>
              </a:rPr>
              <a:t>2005</a:t>
            </a:r>
            <a:endParaRPr lang="en-US" dirty="0">
              <a:latin typeface="Powderfinger Type"/>
              <a:ea typeface="ＭＳ Ｐゴシック" charset="0"/>
              <a:cs typeface="Powderfinger Type"/>
            </a:endParaRPr>
          </a:p>
        </p:txBody>
      </p:sp>
      <p:sp>
        <p:nvSpPr>
          <p:cNvPr id="36866" name="Rectangle 17"/>
          <p:cNvSpPr>
            <a:spLocks noChangeArrowheads="1"/>
          </p:cNvSpPr>
          <p:nvPr/>
        </p:nvSpPr>
        <p:spPr bwMode="auto">
          <a:xfrm>
            <a:off x="1506538" y="2290763"/>
            <a:ext cx="5014912" cy="3732212"/>
          </a:xfrm>
          <a:prstGeom prst="rect">
            <a:avLst/>
          </a:prstGeom>
          <a:solidFill>
            <a:srgbClr val="F5F5F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36867" name="Line 5"/>
          <p:cNvSpPr>
            <a:spLocks noChangeShapeType="1"/>
          </p:cNvSpPr>
          <p:nvPr/>
        </p:nvSpPr>
        <p:spPr bwMode="auto">
          <a:xfrm>
            <a:off x="1020763" y="2128838"/>
            <a:ext cx="0" cy="3894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Line 6"/>
          <p:cNvSpPr>
            <a:spLocks noChangeShapeType="1"/>
          </p:cNvSpPr>
          <p:nvPr/>
        </p:nvSpPr>
        <p:spPr bwMode="auto">
          <a:xfrm>
            <a:off x="1020763" y="6018213"/>
            <a:ext cx="6208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Freeform 7"/>
          <p:cNvSpPr>
            <a:spLocks/>
          </p:cNvSpPr>
          <p:nvPr/>
        </p:nvSpPr>
        <p:spPr bwMode="auto">
          <a:xfrm>
            <a:off x="1227138" y="2851150"/>
            <a:ext cx="6180137" cy="3130550"/>
          </a:xfrm>
          <a:custGeom>
            <a:avLst/>
            <a:gdLst>
              <a:gd name="T0" fmla="*/ 0 w 3893"/>
              <a:gd name="T1" fmla="*/ 0 h 1972"/>
              <a:gd name="T2" fmla="*/ 2147483647 w 3893"/>
              <a:gd name="T3" fmla="*/ 2147483647 h 1972"/>
              <a:gd name="T4" fmla="*/ 2147483647 w 3893"/>
              <a:gd name="T5" fmla="*/ 2147483647 h 1972"/>
              <a:gd name="T6" fmla="*/ 2147483647 w 3893"/>
              <a:gd name="T7" fmla="*/ 2147483647 h 1972"/>
              <a:gd name="T8" fmla="*/ 2147483647 w 3893"/>
              <a:gd name="T9" fmla="*/ 2147483647 h 1972"/>
              <a:gd name="T10" fmla="*/ 2147483647 w 3893"/>
              <a:gd name="T11" fmla="*/ 2147483647 h 1972"/>
              <a:gd name="T12" fmla="*/ 2147483647 w 3893"/>
              <a:gd name="T13" fmla="*/ 2147483647 h 19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893"/>
              <a:gd name="T22" fmla="*/ 0 h 1972"/>
              <a:gd name="T23" fmla="*/ 3893 w 3893"/>
              <a:gd name="T24" fmla="*/ 1972 h 19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893" h="1972">
                <a:moveTo>
                  <a:pt x="0" y="0"/>
                </a:moveTo>
                <a:cubicBezTo>
                  <a:pt x="195" y="29"/>
                  <a:pt x="391" y="59"/>
                  <a:pt x="650" y="130"/>
                </a:cubicBezTo>
                <a:cubicBezTo>
                  <a:pt x="909" y="201"/>
                  <a:pt x="1234" y="292"/>
                  <a:pt x="1552" y="428"/>
                </a:cubicBezTo>
                <a:cubicBezTo>
                  <a:pt x="1870" y="564"/>
                  <a:pt x="2278" y="764"/>
                  <a:pt x="2555" y="948"/>
                </a:cubicBezTo>
                <a:cubicBezTo>
                  <a:pt x="2832" y="1132"/>
                  <a:pt x="3070" y="1370"/>
                  <a:pt x="3215" y="1533"/>
                </a:cubicBezTo>
                <a:cubicBezTo>
                  <a:pt x="3360" y="1696"/>
                  <a:pt x="3313" y="1972"/>
                  <a:pt x="3426" y="1924"/>
                </a:cubicBezTo>
                <a:lnTo>
                  <a:pt x="3893" y="1245"/>
                </a:ln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Freeform 10"/>
          <p:cNvSpPr>
            <a:spLocks/>
          </p:cNvSpPr>
          <p:nvPr/>
        </p:nvSpPr>
        <p:spPr bwMode="auto">
          <a:xfrm>
            <a:off x="1241425" y="2349500"/>
            <a:ext cx="6121400" cy="1814513"/>
          </a:xfrm>
          <a:custGeom>
            <a:avLst/>
            <a:gdLst>
              <a:gd name="T0" fmla="*/ 0 w 3856"/>
              <a:gd name="T1" fmla="*/ 2147483647 h 1143"/>
              <a:gd name="T2" fmla="*/ 2147483647 w 3856"/>
              <a:gd name="T3" fmla="*/ 2147483647 h 1143"/>
              <a:gd name="T4" fmla="*/ 2147483647 w 3856"/>
              <a:gd name="T5" fmla="*/ 2147483647 h 1143"/>
              <a:gd name="T6" fmla="*/ 2147483647 w 3856"/>
              <a:gd name="T7" fmla="*/ 0 h 1143"/>
              <a:gd name="T8" fmla="*/ 0 60000 65536"/>
              <a:gd name="T9" fmla="*/ 0 60000 65536"/>
              <a:gd name="T10" fmla="*/ 0 60000 65536"/>
              <a:gd name="T11" fmla="*/ 0 60000 65536"/>
              <a:gd name="T12" fmla="*/ 0 w 3856"/>
              <a:gd name="T13" fmla="*/ 0 h 1143"/>
              <a:gd name="T14" fmla="*/ 3856 w 3856"/>
              <a:gd name="T15" fmla="*/ 1143 h 11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56" h="1143">
                <a:moveTo>
                  <a:pt x="0" y="1143"/>
                </a:moveTo>
                <a:cubicBezTo>
                  <a:pt x="260" y="1094"/>
                  <a:pt x="1066" y="973"/>
                  <a:pt x="1561" y="846"/>
                </a:cubicBezTo>
                <a:cubicBezTo>
                  <a:pt x="2056" y="719"/>
                  <a:pt x="2590" y="522"/>
                  <a:pt x="2973" y="381"/>
                </a:cubicBezTo>
                <a:cubicBezTo>
                  <a:pt x="3356" y="240"/>
                  <a:pt x="3672" y="79"/>
                  <a:pt x="3856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Freeform 11"/>
          <p:cNvSpPr>
            <a:spLocks/>
          </p:cNvSpPr>
          <p:nvPr/>
        </p:nvSpPr>
        <p:spPr bwMode="auto">
          <a:xfrm>
            <a:off x="1530350" y="2335213"/>
            <a:ext cx="5846763" cy="3668712"/>
          </a:xfrm>
          <a:custGeom>
            <a:avLst/>
            <a:gdLst>
              <a:gd name="T0" fmla="*/ 0 w 3683"/>
              <a:gd name="T1" fmla="*/ 2147483647 h 2311"/>
              <a:gd name="T2" fmla="*/ 2147483647 w 3683"/>
              <a:gd name="T3" fmla="*/ 2147483647 h 2311"/>
              <a:gd name="T4" fmla="*/ 2147483647 w 3683"/>
              <a:gd name="T5" fmla="*/ 2147483647 h 2311"/>
              <a:gd name="T6" fmla="*/ 2147483647 w 3683"/>
              <a:gd name="T7" fmla="*/ 2147483647 h 2311"/>
              <a:gd name="T8" fmla="*/ 2147483647 w 3683"/>
              <a:gd name="T9" fmla="*/ 0 h 23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83"/>
              <a:gd name="T16" fmla="*/ 0 h 2311"/>
              <a:gd name="T17" fmla="*/ 3683 w 3683"/>
              <a:gd name="T18" fmla="*/ 2311 h 23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83" h="2311">
                <a:moveTo>
                  <a:pt x="0" y="2310"/>
                </a:moveTo>
                <a:lnTo>
                  <a:pt x="1081" y="2301"/>
                </a:lnTo>
                <a:cubicBezTo>
                  <a:pt x="1425" y="2267"/>
                  <a:pt x="2326" y="2311"/>
                  <a:pt x="2486" y="2200"/>
                </a:cubicBezTo>
                <a:cubicBezTo>
                  <a:pt x="2800" y="1882"/>
                  <a:pt x="2769" y="757"/>
                  <a:pt x="2968" y="390"/>
                </a:cubicBezTo>
                <a:cubicBezTo>
                  <a:pt x="3122" y="260"/>
                  <a:pt x="3534" y="81"/>
                  <a:pt x="3683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13"/>
          <p:cNvSpPr>
            <a:spLocks noChangeShapeType="1"/>
          </p:cNvSpPr>
          <p:nvPr/>
        </p:nvSpPr>
        <p:spPr bwMode="auto">
          <a:xfrm>
            <a:off x="1492250" y="5005388"/>
            <a:ext cx="5014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Rectangle 15"/>
          <p:cNvSpPr>
            <a:spLocks noChangeArrowheads="1"/>
          </p:cNvSpPr>
          <p:nvPr/>
        </p:nvSpPr>
        <p:spPr bwMode="auto">
          <a:xfrm>
            <a:off x="6373813" y="4695825"/>
            <a:ext cx="1079500" cy="1060450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Calibri" charset="0"/>
            </a:endParaRPr>
          </a:p>
        </p:txBody>
      </p:sp>
      <p:sp>
        <p:nvSpPr>
          <p:cNvPr id="36874" name="TextBox 23"/>
          <p:cNvSpPr txBox="1">
            <a:spLocks noChangeArrowheads="1"/>
          </p:cNvSpPr>
          <p:nvPr/>
        </p:nvSpPr>
        <p:spPr bwMode="auto">
          <a:xfrm>
            <a:off x="2713038" y="5507038"/>
            <a:ext cx="14033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FF0000"/>
                </a:solidFill>
                <a:latin typeface="Vadim's Writing" charset="0"/>
                <a:cs typeface="Vadim's Writing" charset="0"/>
              </a:rPr>
              <a:t>IPv6 Deployment</a:t>
            </a:r>
          </a:p>
        </p:txBody>
      </p:sp>
      <p:sp>
        <p:nvSpPr>
          <p:cNvPr id="36875" name="TextBox 24"/>
          <p:cNvSpPr txBox="1">
            <a:spLocks noChangeArrowheads="1"/>
          </p:cNvSpPr>
          <p:nvPr/>
        </p:nvSpPr>
        <p:spPr bwMode="auto">
          <a:xfrm>
            <a:off x="962025" y="6018213"/>
            <a:ext cx="542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Vadim's Writing" charset="0"/>
                <a:cs typeface="Vadim's Writing" charset="0"/>
              </a:rPr>
              <a:t>2004</a:t>
            </a:r>
          </a:p>
        </p:txBody>
      </p:sp>
      <p:sp>
        <p:nvSpPr>
          <p:cNvPr id="36876" name="TextBox 25"/>
          <p:cNvSpPr txBox="1">
            <a:spLocks noChangeArrowheads="1"/>
          </p:cNvSpPr>
          <p:nvPr/>
        </p:nvSpPr>
        <p:spPr bwMode="auto">
          <a:xfrm>
            <a:off x="1795463" y="4637088"/>
            <a:ext cx="2363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Vadim's Writing" charset="0"/>
                <a:cs typeface="Vadim's Writing" charset="0"/>
              </a:rPr>
              <a:t>IPv6 Transition – Dual Stack</a:t>
            </a:r>
          </a:p>
        </p:txBody>
      </p:sp>
      <p:sp>
        <p:nvSpPr>
          <p:cNvPr id="36877" name="TextBox 26"/>
          <p:cNvSpPr txBox="1">
            <a:spLocks noChangeArrowheads="1"/>
          </p:cNvSpPr>
          <p:nvPr/>
        </p:nvSpPr>
        <p:spPr bwMode="auto">
          <a:xfrm>
            <a:off x="2713038" y="2667000"/>
            <a:ext cx="1287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0000FF"/>
                </a:solidFill>
                <a:latin typeface="Vadim's Writing" charset="0"/>
                <a:cs typeface="Vadim's Writing" charset="0"/>
              </a:rPr>
              <a:t>IPv4 Pool Size</a:t>
            </a:r>
          </a:p>
        </p:txBody>
      </p:sp>
      <p:sp>
        <p:nvSpPr>
          <p:cNvPr id="36878" name="TextBox 27"/>
          <p:cNvSpPr txBox="1">
            <a:spLocks noChangeArrowheads="1"/>
          </p:cNvSpPr>
          <p:nvPr/>
        </p:nvSpPr>
        <p:spPr bwMode="auto">
          <a:xfrm>
            <a:off x="1241425" y="3560763"/>
            <a:ext cx="1697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solidFill>
                  <a:srgbClr val="008000"/>
                </a:solidFill>
                <a:latin typeface="Vadim's Writing" charset="0"/>
                <a:cs typeface="Vadim's Writing" charset="0"/>
              </a:rPr>
              <a:t>Size of the Internet</a:t>
            </a:r>
          </a:p>
        </p:txBody>
      </p:sp>
      <p:sp>
        <p:nvSpPr>
          <p:cNvPr id="36879" name="TextBox 17"/>
          <p:cNvSpPr txBox="1">
            <a:spLocks noChangeArrowheads="1"/>
          </p:cNvSpPr>
          <p:nvPr/>
        </p:nvSpPr>
        <p:spPr bwMode="auto">
          <a:xfrm>
            <a:off x="2247900" y="6018213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Vadim's Writing" charset="0"/>
                <a:cs typeface="Vadim's Writing" charset="0"/>
              </a:rPr>
              <a:t>2006</a:t>
            </a:r>
          </a:p>
        </p:txBody>
      </p:sp>
      <p:sp>
        <p:nvSpPr>
          <p:cNvPr id="36880" name="TextBox 19"/>
          <p:cNvSpPr txBox="1">
            <a:spLocks noChangeArrowheads="1"/>
          </p:cNvSpPr>
          <p:nvPr/>
        </p:nvSpPr>
        <p:spPr bwMode="auto">
          <a:xfrm>
            <a:off x="3495675" y="6018213"/>
            <a:ext cx="504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Vadim's Writing" charset="0"/>
                <a:cs typeface="Vadim's Writing" charset="0"/>
              </a:rPr>
              <a:t>2008</a:t>
            </a:r>
          </a:p>
        </p:txBody>
      </p:sp>
      <p:sp>
        <p:nvSpPr>
          <p:cNvPr id="36881" name="TextBox 21"/>
          <p:cNvSpPr txBox="1">
            <a:spLocks noChangeArrowheads="1"/>
          </p:cNvSpPr>
          <p:nvPr/>
        </p:nvSpPr>
        <p:spPr bwMode="auto">
          <a:xfrm>
            <a:off x="4743450" y="6018213"/>
            <a:ext cx="466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Vadim's Writing" charset="0"/>
                <a:cs typeface="Vadim's Writing" charset="0"/>
              </a:rPr>
              <a:t>2010</a:t>
            </a:r>
          </a:p>
        </p:txBody>
      </p:sp>
      <p:sp>
        <p:nvSpPr>
          <p:cNvPr id="36882" name="TextBox 22"/>
          <p:cNvSpPr txBox="1">
            <a:spLocks noChangeArrowheads="1"/>
          </p:cNvSpPr>
          <p:nvPr/>
        </p:nvSpPr>
        <p:spPr bwMode="auto">
          <a:xfrm>
            <a:off x="5953125" y="6018213"/>
            <a:ext cx="466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Vadim's Writing" charset="0"/>
                <a:cs typeface="Vadim's Writing" charset="0"/>
              </a:rPr>
              <a:t>2012</a:t>
            </a:r>
          </a:p>
        </p:txBody>
      </p:sp>
      <p:sp>
        <p:nvSpPr>
          <p:cNvPr id="36883" name="TextBox 29"/>
          <p:cNvSpPr txBox="1">
            <a:spLocks noChangeArrowheads="1"/>
          </p:cNvSpPr>
          <p:nvPr/>
        </p:nvSpPr>
        <p:spPr bwMode="auto">
          <a:xfrm>
            <a:off x="4210050" y="6388100"/>
            <a:ext cx="542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>
                <a:latin typeface="Vadim's Writing" charset="0"/>
                <a:cs typeface="Vadim's Writing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064892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AU" dirty="0">
                <a:latin typeface="AhnbergHand"/>
                <a:ea typeface="ＭＳ Ｐゴシック" charset="0"/>
                <a:cs typeface="AhnbergHand"/>
              </a:rPr>
              <a:t>Oops!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2847" y="4849813"/>
            <a:ext cx="8193953" cy="3375025"/>
          </a:xfrm>
        </p:spPr>
        <p:txBody>
          <a:bodyPr>
            <a:normAutofit/>
          </a:bodyPr>
          <a:lstStyle/>
          <a:p>
            <a:pPr marL="0" indent="0" algn="just" eaLnBrk="1" hangingPunct="1">
              <a:buFont typeface="Wingdings" charset="0"/>
              <a:buNone/>
            </a:pPr>
            <a:r>
              <a:rPr lang="en-AU" sz="2800" dirty="0">
                <a:solidFill>
                  <a:schemeClr val="accent6">
                    <a:lumMod val="50000"/>
                  </a:schemeClr>
                </a:solidFill>
                <a:latin typeface="Powderfinger Type"/>
                <a:ea typeface="ＭＳ Ｐゴシック" charset="0"/>
                <a:cs typeface="Powderfinger Type"/>
              </a:rPr>
              <a:t>We were meant to have completed the transition to IPv6 BEFORE we completely exhausted the supply channels of IPv4 </a:t>
            </a:r>
            <a:r>
              <a:rPr lang="en-AU" sz="2800" dirty="0" smtClean="0">
                <a:solidFill>
                  <a:schemeClr val="accent6">
                    <a:lumMod val="50000"/>
                  </a:schemeClr>
                </a:solidFill>
                <a:latin typeface="Powderfinger Type"/>
                <a:ea typeface="ＭＳ Ｐゴシック" charset="0"/>
                <a:cs typeface="Powderfinger Type"/>
              </a:rPr>
              <a:t>addresses!</a:t>
            </a:r>
            <a:endParaRPr lang="en-AU" sz="2800" dirty="0">
              <a:solidFill>
                <a:schemeClr val="accent6">
                  <a:lumMod val="50000"/>
                </a:schemeClr>
              </a:solidFill>
              <a:latin typeface="Powderfinger Type"/>
              <a:ea typeface="ＭＳ Ｐゴシック" charset="0"/>
              <a:cs typeface="Powderfinger Type"/>
            </a:endParaRPr>
          </a:p>
        </p:txBody>
      </p:sp>
      <p:pic>
        <p:nvPicPr>
          <p:cNvPr id="35843" name="Picture 6" descr="fi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0"/>
            <a:ext cx="4524375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9068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Line 20"/>
          <p:cNvSpPr>
            <a:spLocks noChangeShapeType="1"/>
          </p:cNvSpPr>
          <p:nvPr/>
        </p:nvSpPr>
        <p:spPr bwMode="auto">
          <a:xfrm flipV="1">
            <a:off x="6459538" y="2374900"/>
            <a:ext cx="0" cy="3849688"/>
          </a:xfrm>
          <a:prstGeom prst="line">
            <a:avLst/>
          </a:prstGeom>
          <a:noFill/>
          <a:ln w="76200">
            <a:solidFill>
              <a:srgbClr val="DFEAF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AU" dirty="0" smtClean="0">
                <a:latin typeface="Powderfinger Type"/>
                <a:ea typeface="ＭＳ Ｐゴシック" charset="0"/>
                <a:cs typeface="Powderfinger Type"/>
              </a:rPr>
              <a:t>Today’s Plan</a:t>
            </a:r>
            <a:endParaRPr lang="en-AU" dirty="0">
              <a:latin typeface="Powderfinger Type"/>
              <a:ea typeface="ＭＳ Ｐゴシック" charset="0"/>
              <a:cs typeface="Powderfinger Type"/>
            </a:endParaRPr>
          </a:p>
        </p:txBody>
      </p:sp>
      <p:sp>
        <p:nvSpPr>
          <p:cNvPr id="44035" name="Line 5"/>
          <p:cNvSpPr>
            <a:spLocks noChangeShapeType="1"/>
          </p:cNvSpPr>
          <p:nvPr/>
        </p:nvSpPr>
        <p:spPr bwMode="auto">
          <a:xfrm>
            <a:off x="1474788" y="2979738"/>
            <a:ext cx="0" cy="3303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Line 6"/>
          <p:cNvSpPr>
            <a:spLocks noChangeShapeType="1"/>
          </p:cNvSpPr>
          <p:nvPr/>
        </p:nvSpPr>
        <p:spPr bwMode="auto">
          <a:xfrm>
            <a:off x="1474788" y="6283325"/>
            <a:ext cx="6208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Freeform 7"/>
          <p:cNvSpPr>
            <a:spLocks/>
          </p:cNvSpPr>
          <p:nvPr/>
        </p:nvSpPr>
        <p:spPr bwMode="auto">
          <a:xfrm>
            <a:off x="1681163" y="3111500"/>
            <a:ext cx="6135687" cy="3128963"/>
          </a:xfrm>
          <a:custGeom>
            <a:avLst/>
            <a:gdLst>
              <a:gd name="T0" fmla="*/ 0 w 3865"/>
              <a:gd name="T1" fmla="*/ 0 h 1971"/>
              <a:gd name="T2" fmla="*/ 2147483647 w 3865"/>
              <a:gd name="T3" fmla="*/ 2147483647 h 1971"/>
              <a:gd name="T4" fmla="*/ 2147483647 w 3865"/>
              <a:gd name="T5" fmla="*/ 2147483647 h 1971"/>
              <a:gd name="T6" fmla="*/ 2147483647 w 3865"/>
              <a:gd name="T7" fmla="*/ 2147483647 h 1971"/>
              <a:gd name="T8" fmla="*/ 2147483647 w 3865"/>
              <a:gd name="T9" fmla="*/ 2147483647 h 1971"/>
              <a:gd name="T10" fmla="*/ 2147483647 w 3865"/>
              <a:gd name="T11" fmla="*/ 2147483647 h 1971"/>
              <a:gd name="T12" fmla="*/ 2147483647 w 3865"/>
              <a:gd name="T13" fmla="*/ 2147483647 h 197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865"/>
              <a:gd name="T22" fmla="*/ 0 h 1971"/>
              <a:gd name="T23" fmla="*/ 3865 w 3865"/>
              <a:gd name="T24" fmla="*/ 1971 h 197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865" h="1971">
                <a:moveTo>
                  <a:pt x="0" y="0"/>
                </a:moveTo>
                <a:cubicBezTo>
                  <a:pt x="195" y="29"/>
                  <a:pt x="391" y="59"/>
                  <a:pt x="650" y="130"/>
                </a:cubicBezTo>
                <a:cubicBezTo>
                  <a:pt x="909" y="201"/>
                  <a:pt x="1234" y="292"/>
                  <a:pt x="1552" y="428"/>
                </a:cubicBezTo>
                <a:cubicBezTo>
                  <a:pt x="1870" y="564"/>
                  <a:pt x="2293" y="758"/>
                  <a:pt x="2555" y="948"/>
                </a:cubicBezTo>
                <a:cubicBezTo>
                  <a:pt x="2817" y="1138"/>
                  <a:pt x="2979" y="1409"/>
                  <a:pt x="3122" y="1570"/>
                </a:cubicBezTo>
                <a:cubicBezTo>
                  <a:pt x="3265" y="1731"/>
                  <a:pt x="3286" y="1857"/>
                  <a:pt x="3410" y="1914"/>
                </a:cubicBezTo>
                <a:cubicBezTo>
                  <a:pt x="3534" y="1971"/>
                  <a:pt x="3770" y="1914"/>
                  <a:pt x="3865" y="19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8" name="Text Box 8"/>
          <p:cNvSpPr txBox="1">
            <a:spLocks noChangeArrowheads="1"/>
          </p:cNvSpPr>
          <p:nvPr/>
        </p:nvSpPr>
        <p:spPr bwMode="auto">
          <a:xfrm>
            <a:off x="2224088" y="5502275"/>
            <a:ext cx="19605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600" b="1" dirty="0">
                <a:solidFill>
                  <a:schemeClr val="hlink"/>
                </a:solidFill>
                <a:latin typeface="AhnbergHand"/>
                <a:cs typeface="AhnbergHand"/>
              </a:rPr>
              <a:t>IPv6 Deployment</a:t>
            </a:r>
          </a:p>
        </p:txBody>
      </p:sp>
      <p:sp>
        <p:nvSpPr>
          <p:cNvPr id="44039" name="Text Box 9"/>
          <p:cNvSpPr txBox="1">
            <a:spLocks noChangeArrowheads="1"/>
          </p:cNvSpPr>
          <p:nvPr/>
        </p:nvSpPr>
        <p:spPr bwMode="auto">
          <a:xfrm>
            <a:off x="2580362" y="2817813"/>
            <a:ext cx="1210588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AU" sz="1600" b="1">
                <a:solidFill>
                  <a:schemeClr val="tx2"/>
                </a:solidFill>
                <a:latin typeface="AhnbergHand"/>
                <a:cs typeface="AhnbergHand"/>
              </a:rPr>
              <a:t>IPv4 Pool</a:t>
            </a:r>
          </a:p>
          <a:p>
            <a:pPr algn="r" eaLnBrk="1" hangingPunct="1"/>
            <a:r>
              <a:rPr lang="en-AU" sz="1600" b="1">
                <a:solidFill>
                  <a:schemeClr val="tx2"/>
                </a:solidFill>
                <a:latin typeface="AhnbergHand"/>
                <a:cs typeface="AhnbergHand"/>
              </a:rPr>
              <a:t>Size</a:t>
            </a:r>
          </a:p>
        </p:txBody>
      </p:sp>
      <p:sp>
        <p:nvSpPr>
          <p:cNvPr id="44040" name="Freeform 10"/>
          <p:cNvSpPr>
            <a:spLocks/>
          </p:cNvSpPr>
          <p:nvPr/>
        </p:nvSpPr>
        <p:spPr bwMode="auto">
          <a:xfrm>
            <a:off x="1695450" y="2609850"/>
            <a:ext cx="6121400" cy="1814513"/>
          </a:xfrm>
          <a:custGeom>
            <a:avLst/>
            <a:gdLst>
              <a:gd name="T0" fmla="*/ 0 w 3856"/>
              <a:gd name="T1" fmla="*/ 2147483647 h 1143"/>
              <a:gd name="T2" fmla="*/ 2147483647 w 3856"/>
              <a:gd name="T3" fmla="*/ 2147483647 h 1143"/>
              <a:gd name="T4" fmla="*/ 2147483647 w 3856"/>
              <a:gd name="T5" fmla="*/ 2147483647 h 1143"/>
              <a:gd name="T6" fmla="*/ 2147483647 w 3856"/>
              <a:gd name="T7" fmla="*/ 0 h 1143"/>
              <a:gd name="T8" fmla="*/ 0 60000 65536"/>
              <a:gd name="T9" fmla="*/ 0 60000 65536"/>
              <a:gd name="T10" fmla="*/ 0 60000 65536"/>
              <a:gd name="T11" fmla="*/ 0 60000 65536"/>
              <a:gd name="T12" fmla="*/ 0 w 3856"/>
              <a:gd name="T13" fmla="*/ 0 h 1143"/>
              <a:gd name="T14" fmla="*/ 3856 w 3856"/>
              <a:gd name="T15" fmla="*/ 1143 h 11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56" h="1143">
                <a:moveTo>
                  <a:pt x="0" y="1143"/>
                </a:moveTo>
                <a:cubicBezTo>
                  <a:pt x="260" y="1094"/>
                  <a:pt x="1066" y="973"/>
                  <a:pt x="1561" y="846"/>
                </a:cubicBezTo>
                <a:cubicBezTo>
                  <a:pt x="2056" y="719"/>
                  <a:pt x="2590" y="522"/>
                  <a:pt x="2973" y="381"/>
                </a:cubicBezTo>
                <a:cubicBezTo>
                  <a:pt x="3356" y="240"/>
                  <a:pt x="3672" y="79"/>
                  <a:pt x="3856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Freeform 11"/>
          <p:cNvSpPr>
            <a:spLocks/>
          </p:cNvSpPr>
          <p:nvPr/>
        </p:nvSpPr>
        <p:spPr bwMode="auto">
          <a:xfrm>
            <a:off x="1755775" y="4800600"/>
            <a:ext cx="6061075" cy="1489075"/>
          </a:xfrm>
          <a:custGeom>
            <a:avLst/>
            <a:gdLst>
              <a:gd name="T0" fmla="*/ 0 w 3818"/>
              <a:gd name="T1" fmla="*/ 2147483647 h 938"/>
              <a:gd name="T2" fmla="*/ 2147483647 w 3818"/>
              <a:gd name="T3" fmla="*/ 2147483647 h 938"/>
              <a:gd name="T4" fmla="*/ 2147483647 w 3818"/>
              <a:gd name="T5" fmla="*/ 2147483647 h 938"/>
              <a:gd name="T6" fmla="*/ 2147483647 w 3818"/>
              <a:gd name="T7" fmla="*/ 0 h 938"/>
              <a:gd name="T8" fmla="*/ 0 60000 65536"/>
              <a:gd name="T9" fmla="*/ 0 60000 65536"/>
              <a:gd name="T10" fmla="*/ 0 60000 65536"/>
              <a:gd name="T11" fmla="*/ 0 60000 65536"/>
              <a:gd name="T12" fmla="*/ 0 w 3818"/>
              <a:gd name="T13" fmla="*/ 0 h 938"/>
              <a:gd name="T14" fmla="*/ 3818 w 3818"/>
              <a:gd name="T15" fmla="*/ 938 h 93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18" h="938">
                <a:moveTo>
                  <a:pt x="0" y="938"/>
                </a:moveTo>
                <a:cubicBezTo>
                  <a:pt x="475" y="927"/>
                  <a:pt x="2262" y="909"/>
                  <a:pt x="2852" y="873"/>
                </a:cubicBezTo>
                <a:cubicBezTo>
                  <a:pt x="3442" y="837"/>
                  <a:pt x="3378" y="870"/>
                  <a:pt x="3539" y="724"/>
                </a:cubicBezTo>
                <a:cubicBezTo>
                  <a:pt x="3700" y="578"/>
                  <a:pt x="3760" y="151"/>
                  <a:pt x="381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2"/>
          <p:cNvSpPr txBox="1">
            <a:spLocks noChangeArrowheads="1"/>
          </p:cNvSpPr>
          <p:nvPr/>
        </p:nvSpPr>
        <p:spPr bwMode="auto">
          <a:xfrm>
            <a:off x="1677988" y="3630613"/>
            <a:ext cx="1428596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600" b="1">
                <a:solidFill>
                  <a:srgbClr val="008000"/>
                </a:solidFill>
                <a:latin typeface="AhnbergHand"/>
                <a:cs typeface="AhnbergHand"/>
              </a:rPr>
              <a:t>Size of the </a:t>
            </a:r>
          </a:p>
          <a:p>
            <a:pPr eaLnBrk="1" hangingPunct="1"/>
            <a:r>
              <a:rPr lang="en-AU" sz="1600" b="1">
                <a:solidFill>
                  <a:srgbClr val="008000"/>
                </a:solidFill>
                <a:latin typeface="AhnbergHand"/>
                <a:cs typeface="AhnbergHand"/>
              </a:rPr>
              <a:t>Internet</a:t>
            </a:r>
          </a:p>
        </p:txBody>
      </p:sp>
      <p:sp>
        <p:nvSpPr>
          <p:cNvPr id="44043" name="Text Box 14"/>
          <p:cNvSpPr txBox="1">
            <a:spLocks noChangeArrowheads="1"/>
          </p:cNvSpPr>
          <p:nvPr/>
        </p:nvSpPr>
        <p:spPr bwMode="auto">
          <a:xfrm>
            <a:off x="6905625" y="5033963"/>
            <a:ext cx="131739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000" dirty="0">
                <a:latin typeface="AhnbergHand"/>
                <a:cs typeface="AhnbergHand"/>
              </a:rPr>
              <a:t> IPv6 Transition</a:t>
            </a:r>
          </a:p>
        </p:txBody>
      </p:sp>
      <p:sp>
        <p:nvSpPr>
          <p:cNvPr id="44044" name="Text Box 16"/>
          <p:cNvSpPr txBox="1">
            <a:spLocks noChangeArrowheads="1"/>
          </p:cNvSpPr>
          <p:nvPr/>
        </p:nvSpPr>
        <p:spPr bwMode="auto">
          <a:xfrm>
            <a:off x="4607278" y="2690813"/>
            <a:ext cx="9156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AU" sz="1800" b="1">
                <a:solidFill>
                  <a:schemeClr val="hlink"/>
                </a:solidFill>
                <a:latin typeface="AhnbergHand"/>
                <a:cs typeface="AhnbergHand"/>
              </a:rPr>
              <a:t>Today</a:t>
            </a:r>
          </a:p>
        </p:txBody>
      </p:sp>
      <p:sp>
        <p:nvSpPr>
          <p:cNvPr id="44045" name="Line 19"/>
          <p:cNvSpPr>
            <a:spLocks noChangeShapeType="1"/>
          </p:cNvSpPr>
          <p:nvPr/>
        </p:nvSpPr>
        <p:spPr bwMode="auto">
          <a:xfrm>
            <a:off x="5191125" y="3051175"/>
            <a:ext cx="1208088" cy="7826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21"/>
          <p:cNvSpPr>
            <a:spLocks noChangeShapeType="1"/>
          </p:cNvSpPr>
          <p:nvPr/>
        </p:nvSpPr>
        <p:spPr bwMode="auto">
          <a:xfrm flipH="1">
            <a:off x="7073900" y="5265738"/>
            <a:ext cx="8112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8" name="Text Box 22"/>
          <p:cNvSpPr txBox="1">
            <a:spLocks noChangeArrowheads="1"/>
          </p:cNvSpPr>
          <p:nvPr/>
        </p:nvSpPr>
        <p:spPr bwMode="auto">
          <a:xfrm>
            <a:off x="3698875" y="6378575"/>
            <a:ext cx="682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sz="1800"/>
              <a:t>Time</a:t>
            </a:r>
          </a:p>
        </p:txBody>
      </p:sp>
      <p:sp>
        <p:nvSpPr>
          <p:cNvPr id="44049" name="Text Box 18"/>
          <p:cNvSpPr txBox="1">
            <a:spLocks noChangeArrowheads="1"/>
          </p:cNvSpPr>
          <p:nvPr/>
        </p:nvSpPr>
        <p:spPr bwMode="auto">
          <a:xfrm>
            <a:off x="7018338" y="4548188"/>
            <a:ext cx="357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AU" b="1"/>
              <a:t>?</a:t>
            </a:r>
          </a:p>
        </p:txBody>
      </p:sp>
      <p:pic>
        <p:nvPicPr>
          <p:cNvPr id="44050" name="Picture 23" descr="fi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25" y="0"/>
            <a:ext cx="2746375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51" name="TextBox 21"/>
          <p:cNvSpPr txBox="1">
            <a:spLocks noChangeArrowheads="1"/>
          </p:cNvSpPr>
          <p:nvPr/>
        </p:nvSpPr>
        <p:spPr bwMode="auto">
          <a:xfrm>
            <a:off x="5249863" y="5708650"/>
            <a:ext cx="6765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smtClean="0">
                <a:latin typeface="AhnbergHand"/>
                <a:cs typeface="AhnbergHand"/>
              </a:rPr>
              <a:t>0.8</a:t>
            </a:r>
            <a:r>
              <a:rPr lang="en-US" sz="1800" dirty="0" smtClean="0">
                <a:latin typeface="+mn-lt"/>
                <a:cs typeface="AhnbergHand"/>
              </a:rPr>
              <a:t>%</a:t>
            </a:r>
            <a:endParaRPr lang="en-US" sz="1800" dirty="0">
              <a:latin typeface="+mn-lt"/>
              <a:cs typeface="AhnbergHand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5970588" y="5970588"/>
            <a:ext cx="419100" cy="1174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6745823" y="3376324"/>
            <a:ext cx="1401762" cy="2949575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091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Powderfinger Type"/>
                <a:cs typeface="Powderfinger Type"/>
              </a:rPr>
              <a:t>Transition ...</a:t>
            </a:r>
            <a:endParaRPr lang="en-US" sz="48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8144164" cy="4565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Powderfinger Type"/>
                <a:cs typeface="Powderfinger Type"/>
              </a:rPr>
              <a:t>The downside of an end-to-end architecture: </a:t>
            </a:r>
          </a:p>
        </p:txBody>
      </p:sp>
    </p:spTree>
    <p:extLst>
      <p:ext uri="{BB962C8B-B14F-4D97-AF65-F5344CB8AC3E}">
        <p14:creationId xmlns:p14="http://schemas.microsoft.com/office/powerpoint/2010/main" val="1728853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Powderfinger Type"/>
                <a:cs typeface="Powderfinger Type"/>
              </a:rPr>
              <a:t>Transition ...</a:t>
            </a:r>
            <a:endParaRPr lang="en-US" sz="48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8144164" cy="4565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Powderfinger Type"/>
                <a:cs typeface="Powderfinger Type"/>
              </a:rPr>
              <a:t>The downside of an end-to-end architecture: </a:t>
            </a: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There is no backwards compatibility across protocol families</a:t>
            </a:r>
          </a:p>
          <a:p>
            <a:pPr marL="400050" lvl="1" indent="0">
              <a:buNone/>
            </a:pP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A V6-only host cannot communicate with a V4-only </a:t>
            </a:r>
            <a:r>
              <a:rPr lang="en-US" sz="1800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host</a:t>
            </a:r>
            <a:endParaRPr lang="en-US" sz="1800" dirty="0" smtClean="0">
              <a:solidFill>
                <a:schemeClr val="accent6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500387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Powderfinger Type"/>
                <a:cs typeface="Powderfinger Type"/>
              </a:rPr>
              <a:t>Transition ...</a:t>
            </a:r>
            <a:endParaRPr lang="en-US" sz="48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8144164" cy="4565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Powderfinger Type"/>
                <a:cs typeface="Powderfinger Type"/>
              </a:rPr>
              <a:t>We </a:t>
            </a:r>
            <a:r>
              <a:rPr lang="en-US" sz="2600" dirty="0" smtClean="0">
                <a:latin typeface="Powderfinger Type"/>
                <a:cs typeface="Powderfinger Type"/>
              </a:rPr>
              <a:t>have been forced to undertake a </a:t>
            </a:r>
            <a:r>
              <a:rPr lang="en-US" sz="2600" dirty="0" smtClean="0">
                <a:latin typeface="Powderfinger Type"/>
                <a:cs typeface="Powderfinger Type"/>
              </a:rPr>
              <a:t>“Dual Stack” </a:t>
            </a:r>
            <a:r>
              <a:rPr lang="en-US" sz="2600" dirty="0" smtClean="0">
                <a:latin typeface="Powderfinger Type"/>
                <a:cs typeface="Powderfinger Type"/>
              </a:rPr>
              <a:t>transition</a:t>
            </a:r>
            <a:r>
              <a:rPr lang="en-US" sz="2600" dirty="0" smtClean="0">
                <a:latin typeface="Powderfinger Type"/>
                <a:cs typeface="Powderfinger Type"/>
              </a:rPr>
              <a:t>:</a:t>
            </a:r>
            <a:endParaRPr lang="en-US" sz="2600" dirty="0" smtClean="0">
              <a:latin typeface="Powderfinger Type"/>
              <a:cs typeface="Powderfinger Type"/>
            </a:endParaRPr>
          </a:p>
        </p:txBody>
      </p:sp>
    </p:spTree>
    <p:extLst>
      <p:ext uri="{BB962C8B-B14F-4D97-AF65-F5344CB8AC3E}">
        <p14:creationId xmlns:p14="http://schemas.microsoft.com/office/powerpoint/2010/main" val="1881336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Powderfinger Type"/>
                <a:cs typeface="Powderfinger Type"/>
              </a:rPr>
              <a:t>Transition ...</a:t>
            </a:r>
            <a:endParaRPr lang="en-US" sz="48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8144164" cy="4565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Powderfinger Type"/>
                <a:cs typeface="Powderfinger Type"/>
              </a:rPr>
              <a:t>We </a:t>
            </a:r>
            <a:r>
              <a:rPr lang="en-US" sz="2600" dirty="0" smtClean="0">
                <a:latin typeface="Powderfinger Type"/>
                <a:cs typeface="Powderfinger Type"/>
              </a:rPr>
              <a:t>have been forced to undertake a </a:t>
            </a:r>
            <a:r>
              <a:rPr lang="en-US" sz="2600" dirty="0" smtClean="0">
                <a:latin typeface="Powderfinger Type"/>
                <a:cs typeface="Powderfinger Type"/>
              </a:rPr>
              <a:t>“Dual Stack” </a:t>
            </a:r>
            <a:r>
              <a:rPr lang="en-US" sz="2600" dirty="0" smtClean="0">
                <a:latin typeface="Powderfinger Type"/>
                <a:cs typeface="Powderfinger Type"/>
              </a:rPr>
              <a:t>transition:</a:t>
            </a:r>
          </a:p>
          <a:p>
            <a:pPr marL="400050" lvl="1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Provision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the entire network with both IPv4 AND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IPv6</a:t>
            </a:r>
          </a:p>
          <a:p>
            <a:pPr marL="400050" lvl="1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849274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Powderfinger Type"/>
                <a:cs typeface="Powderfinger Type"/>
              </a:rPr>
              <a:t>Transition ...</a:t>
            </a:r>
            <a:endParaRPr lang="en-US" sz="48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8144164" cy="4565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Powderfinger Type"/>
                <a:cs typeface="Powderfinger Type"/>
              </a:rPr>
              <a:t>We </a:t>
            </a:r>
            <a:r>
              <a:rPr lang="en-US" sz="2600" dirty="0" smtClean="0">
                <a:latin typeface="Powderfinger Type"/>
                <a:cs typeface="Powderfinger Type"/>
              </a:rPr>
              <a:t>have been forced to undertake a </a:t>
            </a:r>
            <a:r>
              <a:rPr lang="en-US" sz="2600" dirty="0" smtClean="0">
                <a:latin typeface="Powderfinger Type"/>
                <a:cs typeface="Powderfinger Type"/>
              </a:rPr>
              <a:t>“Dual Stack” </a:t>
            </a:r>
            <a:r>
              <a:rPr lang="en-US" sz="2600" dirty="0" smtClean="0">
                <a:latin typeface="Powderfinger Type"/>
                <a:cs typeface="Powderfinger Type"/>
              </a:rPr>
              <a:t>transition:</a:t>
            </a:r>
          </a:p>
          <a:p>
            <a:pPr marL="400050" lvl="1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Provision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the entire network with both IPv4 AND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IPv6</a:t>
            </a:r>
          </a:p>
          <a:p>
            <a:pPr marL="400050" lvl="1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In Dual Stack hosts configure the hosts’ applications to prefer IPv6 to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Ipv4</a:t>
            </a: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809129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Powderfinger Type"/>
                <a:cs typeface="Powderfinger Type"/>
              </a:rPr>
              <a:t>Transition ...</a:t>
            </a:r>
            <a:endParaRPr lang="en-US" sz="48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0"/>
            <a:ext cx="8144164" cy="45651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latin typeface="Powderfinger Type"/>
                <a:cs typeface="Powderfinger Type"/>
              </a:rPr>
              <a:t>We </a:t>
            </a:r>
            <a:r>
              <a:rPr lang="en-US" sz="2600" dirty="0" smtClean="0">
                <a:latin typeface="Powderfinger Type"/>
                <a:cs typeface="Powderfinger Type"/>
              </a:rPr>
              <a:t>have been forced to undertake a </a:t>
            </a:r>
            <a:r>
              <a:rPr lang="en-US" sz="2600" dirty="0" smtClean="0">
                <a:latin typeface="Powderfinger Type"/>
                <a:cs typeface="Powderfinger Type"/>
              </a:rPr>
              <a:t>“Dual Stack” </a:t>
            </a:r>
            <a:r>
              <a:rPr lang="en-US" sz="2600" dirty="0" smtClean="0">
                <a:latin typeface="Powderfinger Type"/>
                <a:cs typeface="Powderfinger Type"/>
              </a:rPr>
              <a:t>transition:</a:t>
            </a:r>
          </a:p>
          <a:p>
            <a:pPr marL="400050" lvl="1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Provision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the entire network with both IPv4 AND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IPv6</a:t>
            </a:r>
          </a:p>
          <a:p>
            <a:pPr marL="400050" lvl="1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In Dual Stack hosts configure the hosts’ applications to prefer IPv6 to Ipv4</a:t>
            </a:r>
          </a:p>
          <a:p>
            <a:pPr marL="400050" lvl="1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00050" lvl="1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When 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the traffic volumes of IPv4 dwindle to insignificant levels, then its possible to shut down support for IPv4</a:t>
            </a:r>
          </a:p>
        </p:txBody>
      </p:sp>
    </p:spTree>
    <p:extLst>
      <p:ext uri="{BB962C8B-B14F-4D97-AF65-F5344CB8AC3E}">
        <p14:creationId xmlns:p14="http://schemas.microsoft.com/office/powerpoint/2010/main" val="68153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484314"/>
            <a:ext cx="4475163" cy="36290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AU" sz="2800" dirty="0">
                <a:latin typeface="Powderfinger Type" charset="0"/>
              </a:rPr>
              <a:t>  The mainstream </a:t>
            </a:r>
            <a:r>
              <a:rPr lang="en-AU" sz="2800" dirty="0" smtClean="0">
                <a:latin typeface="Powderfinger Type" charset="0"/>
              </a:rPr>
              <a:t>telecommunications </a:t>
            </a:r>
            <a:r>
              <a:rPr lang="en-AU" sz="2800" dirty="0">
                <a:latin typeface="Powderfinger Type" charset="0"/>
              </a:rPr>
              <a:t>industry has a rich history</a:t>
            </a:r>
          </a:p>
          <a:p>
            <a:pPr eaLnBrk="1" hangingPunct="1">
              <a:buFontTx/>
              <a:buNone/>
              <a:defRPr/>
            </a:pPr>
            <a:endParaRPr lang="en-AU" sz="2800" dirty="0">
              <a:latin typeface="Powderfinger Type" charset="0"/>
            </a:endParaRPr>
          </a:p>
          <a:p>
            <a:pPr eaLnBrk="1" hangingPunct="1">
              <a:buFontTx/>
              <a:buNone/>
              <a:defRPr/>
            </a:pPr>
            <a:r>
              <a:rPr lang="en-AU" sz="2800" dirty="0">
                <a:latin typeface="Powderfinger Type" charset="0"/>
              </a:rPr>
              <a:t> </a:t>
            </a:r>
          </a:p>
        </p:txBody>
      </p:sp>
      <p:pic>
        <p:nvPicPr>
          <p:cNvPr id="2" name="Picture 1" descr="P1000095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5" y="1403945"/>
            <a:ext cx="3681792" cy="447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257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Dual Stack Transition ...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68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 smtClean="0">
              <a:solidFill>
                <a:srgbClr val="984807"/>
              </a:solidFill>
              <a:cs typeface="Powderfinger Type"/>
            </a:endParaRPr>
          </a:p>
        </p:txBody>
      </p:sp>
    </p:spTree>
    <p:extLst>
      <p:ext uri="{BB962C8B-B14F-4D97-AF65-F5344CB8AC3E}">
        <p14:creationId xmlns:p14="http://schemas.microsoft.com/office/powerpoint/2010/main" val="4204982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Dual Stack Transition ...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6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We did not appreciate the operational problems with this dual stack plan while it was just a paper exercise</a:t>
            </a:r>
          </a:p>
          <a:p>
            <a:endParaRPr lang="en-US" sz="2000" dirty="0" smtClean="0">
              <a:cs typeface="Powderfinger Type"/>
            </a:endParaRPr>
          </a:p>
        </p:txBody>
      </p:sp>
    </p:spTree>
    <p:extLst>
      <p:ext uri="{BB962C8B-B14F-4D97-AF65-F5344CB8AC3E}">
        <p14:creationId xmlns:p14="http://schemas.microsoft.com/office/powerpoint/2010/main" val="2044952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Dual Stack Transition ...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68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60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We did not appreciate the operational problems with this dual stack plan while it was just a paper exercise</a:t>
            </a:r>
          </a:p>
          <a:p>
            <a:endParaRPr lang="en-US" sz="2600" dirty="0" smtClean="0">
              <a:cs typeface="Powderfinger Type"/>
            </a:endParaRPr>
          </a:p>
          <a:p>
            <a:pPr marL="0" indent="0">
              <a:buNone/>
            </a:pPr>
            <a:r>
              <a:rPr lang="en-US" sz="2600" dirty="0" smtClean="0">
                <a:latin typeface="AhnbergHand"/>
                <a:cs typeface="AhnbergHand"/>
              </a:rPr>
              <a:t>The combination of an end host preference for IPv6 and a disconnected set of IPv6 “islands” created operational problems </a:t>
            </a:r>
          </a:p>
          <a:p>
            <a:pPr lvl="1"/>
            <a:r>
              <a:rPr lang="en-US" sz="2200" dirty="0" smtClean="0">
                <a:solidFill>
                  <a:srgbClr val="984807"/>
                </a:solidFill>
                <a:latin typeface="AhnbergHand"/>
                <a:cs typeface="AhnbergHand"/>
              </a:rPr>
              <a:t>Protocol “failover” from IPv6 to IPv4 takes between 19 and 108 seconds (depending on the operating system configuration)</a:t>
            </a:r>
          </a:p>
          <a:p>
            <a:pPr lvl="1"/>
            <a:r>
              <a:rPr lang="en-US" sz="2200" dirty="0" smtClean="0">
                <a:solidFill>
                  <a:srgbClr val="984807"/>
                </a:solidFill>
                <a:latin typeface="AhnbergHand"/>
                <a:cs typeface="AhnbergHand"/>
              </a:rPr>
              <a:t>This is unacceptably slow</a:t>
            </a:r>
          </a:p>
          <a:p>
            <a:endParaRPr lang="en-US" sz="2600" dirty="0" smtClean="0">
              <a:latin typeface="AhnbergHand"/>
              <a:cs typeface="AhnbergHand"/>
            </a:endParaRPr>
          </a:p>
          <a:p>
            <a:pPr marL="0" indent="0">
              <a:buNone/>
            </a:pPr>
            <a:r>
              <a:rPr lang="en-US" sz="2600" dirty="0" smtClean="0">
                <a:latin typeface="AhnbergHand"/>
                <a:cs typeface="AhnbergHand"/>
              </a:rPr>
              <a:t>Attempting to “bridge” the islands with IPv6-in-IPv4 tunnels created a new collection of IPv6 path MTU Discovery operational problems</a:t>
            </a:r>
          </a:p>
          <a:p>
            <a:pPr lvl="1"/>
            <a:r>
              <a:rPr lang="en-US" sz="2200" dirty="0" smtClean="0">
                <a:solidFill>
                  <a:srgbClr val="984807"/>
                </a:solidFill>
                <a:latin typeface="AhnbergHand"/>
                <a:cs typeface="AhnbergHand"/>
              </a:rPr>
              <a:t>There are too many deployed network paths contain firewall filters that block all forms of IMCP, including ICMP6 Packet Too Big</a:t>
            </a:r>
          </a:p>
          <a:p>
            <a:endParaRPr lang="en-US" sz="2600" dirty="0" smtClean="0">
              <a:latin typeface="AhnbergHand"/>
              <a:cs typeface="AhnbergHand"/>
            </a:endParaRPr>
          </a:p>
          <a:p>
            <a:pPr marL="0" indent="0">
              <a:buNone/>
            </a:pPr>
            <a:r>
              <a:rPr lang="en-US" sz="2600" dirty="0" smtClean="0">
                <a:latin typeface="AhnbergHand"/>
                <a:cs typeface="AhnbergHand"/>
              </a:rPr>
              <a:t>Attempts to use end-host IPv6 tunneling also presents operational problems</a:t>
            </a:r>
          </a:p>
          <a:p>
            <a:pPr lvl="1"/>
            <a:r>
              <a:rPr lang="en-US" sz="2200" dirty="0" smtClean="0">
                <a:solidFill>
                  <a:srgbClr val="984807"/>
                </a:solidFill>
                <a:latin typeface="AhnbergHand"/>
                <a:cs typeface="AhnbergHand"/>
              </a:rPr>
              <a:t>Widespread use of protocol 41 (IP-in-IP) firewall filters</a:t>
            </a:r>
          </a:p>
          <a:p>
            <a:pPr lvl="1"/>
            <a:r>
              <a:rPr lang="en-US" sz="2200" dirty="0" smtClean="0">
                <a:solidFill>
                  <a:srgbClr val="984807"/>
                </a:solidFill>
                <a:latin typeface="AhnbergHand"/>
                <a:cs typeface="AhnbergHand"/>
              </a:rPr>
              <a:t>Path MTU problems</a:t>
            </a:r>
          </a:p>
        </p:txBody>
      </p:sp>
    </p:spTree>
    <p:extLst>
      <p:ext uri="{BB962C8B-B14F-4D97-AF65-F5344CB8AC3E}">
        <p14:creationId xmlns:p14="http://schemas.microsoft.com/office/powerpoint/2010/main" val="1326942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Dual</a:t>
            </a:r>
            <a:r>
              <a:rPr lang="en-US" baseline="0" dirty="0" smtClean="0">
                <a:latin typeface="Powderfinger Type"/>
                <a:cs typeface="Powderfinger Type"/>
              </a:rPr>
              <a:t> Stack Transition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Powderfinger Type"/>
                <a:cs typeface="Powderfinger Type"/>
              </a:rPr>
              <a:t>S</a:t>
            </a:r>
            <a:r>
              <a:rPr lang="en-US" sz="2200" baseline="0" dirty="0" smtClean="0">
                <a:solidFill>
                  <a:srgbClr val="000000"/>
                </a:solidFill>
                <a:latin typeface="Powderfinger Type"/>
                <a:cs typeface="Powderfinger Type"/>
              </a:rPr>
              <a:t>ignal to the ISPs:</a:t>
            </a:r>
          </a:p>
          <a:p>
            <a:pPr marL="0" indent="0">
              <a:buNone/>
            </a:pPr>
            <a:endParaRPr lang="en-US" sz="2200" baseline="0" dirty="0" smtClean="0">
              <a:solidFill>
                <a:srgbClr val="984807"/>
              </a:solidFill>
              <a:latin typeface="Powderfinger Type"/>
              <a:cs typeface="Powderfinger Type"/>
            </a:endParaRPr>
          </a:p>
          <a:p>
            <a:pPr marL="742950" lvl="1" indent="-342900"/>
            <a:r>
              <a:rPr lang="en-US" sz="180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Deploy</a:t>
            </a:r>
            <a:r>
              <a:rPr lang="en-US" sz="1800" baseline="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 IPv6 and expose your users to operational problems in IPv6 connectivity</a:t>
            </a:r>
          </a:p>
          <a:p>
            <a:pPr marL="742950" lvl="1" indent="-342900"/>
            <a:endParaRPr lang="en-US" sz="1800" dirty="0">
              <a:solidFill>
                <a:srgbClr val="984807"/>
              </a:solidFill>
              <a:latin typeface="Powderfinger Type"/>
              <a:cs typeface="Powderfinger Type"/>
            </a:endParaRPr>
          </a:p>
          <a:p>
            <a:pPr marL="400050" lvl="1" indent="0">
              <a:buNone/>
            </a:pPr>
            <a:r>
              <a:rPr lang="en-US" sz="1800" baseline="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Or </a:t>
            </a:r>
          </a:p>
          <a:p>
            <a:pPr marL="742950" lvl="1" indent="-342900"/>
            <a:endParaRPr lang="en-US" sz="1800" baseline="0" dirty="0" smtClean="0">
              <a:solidFill>
                <a:srgbClr val="984807"/>
              </a:solidFill>
              <a:latin typeface="Powderfinger Type"/>
              <a:cs typeface="Powderfinger Type"/>
            </a:endParaRPr>
          </a:p>
          <a:p>
            <a:pPr marL="742950" lvl="1" indent="-342900"/>
            <a:r>
              <a:rPr lang="en-US" sz="180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Delay IPv6 deployment and wait for these operational issues to be solved by someone else</a:t>
            </a:r>
          </a:p>
          <a:p>
            <a:pPr marL="0" indent="0">
              <a:buNone/>
            </a:pPr>
            <a:endParaRPr lang="en-US" sz="2200" dirty="0" smtClean="0">
              <a:solidFill>
                <a:srgbClr val="984807"/>
              </a:solidFill>
              <a:latin typeface="Powderfinger Type"/>
              <a:cs typeface="Powderfinger Type"/>
            </a:endParaRPr>
          </a:p>
          <a:p>
            <a:pPr marL="0" indent="0">
              <a:buNone/>
            </a:pPr>
            <a:r>
              <a:rPr lang="en-US" sz="2200" dirty="0" smtClean="0">
                <a:latin typeface="Powderfinger Type"/>
                <a:cs typeface="Powderfinger Type"/>
              </a:rPr>
              <a:t>So we wait...</a:t>
            </a:r>
            <a:endParaRPr lang="en-US" sz="2800" dirty="0" smtClean="0">
              <a:latin typeface="Powderfinger Type"/>
              <a:cs typeface="Powderfinger Type"/>
            </a:endParaRPr>
          </a:p>
        </p:txBody>
      </p:sp>
    </p:spTree>
    <p:extLst>
      <p:ext uri="{BB962C8B-B14F-4D97-AF65-F5344CB8AC3E}">
        <p14:creationId xmlns:p14="http://schemas.microsoft.com/office/powerpoint/2010/main" val="2154924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And while we wait..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Powderfinger Type"/>
                <a:cs typeface="Powderfinger Type"/>
              </a:rPr>
              <a:t>The Internet continues its growth</a:t>
            </a:r>
          </a:p>
          <a:p>
            <a:pPr marL="0" indent="0">
              <a:buNone/>
            </a:pPr>
            <a:endParaRPr lang="en-US" dirty="0" smtClean="0">
              <a:cs typeface="Powderfinger Type"/>
            </a:endParaRPr>
          </a:p>
          <a:p>
            <a:pPr marL="0" indent="0">
              <a:buNone/>
            </a:pPr>
            <a:r>
              <a:rPr lang="en-US" dirty="0" smtClean="0">
                <a:latin typeface="Powderfinger Type"/>
                <a:cs typeface="Powderfinger Type"/>
              </a:rPr>
              <a:t>And without an abundant supply of IPv4 addresses to support this level of growth then the industry is increasingly reliant on NATs:</a:t>
            </a:r>
          </a:p>
          <a:p>
            <a:endParaRPr lang="en-US" dirty="0" smtClean="0">
              <a:cs typeface="Powderfinger Type"/>
            </a:endParaRPr>
          </a:p>
          <a:p>
            <a:pPr lvl="1"/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Edge NATs are now the </a:t>
            </a:r>
            <a:r>
              <a:rPr lang="en-US" dirty="0" err="1" smtClean="0">
                <a:solidFill>
                  <a:srgbClr val="984807"/>
                </a:solidFill>
                <a:latin typeface="AhnbergHand"/>
                <a:cs typeface="AhnbergHand"/>
              </a:rPr>
              <a:t>defacto</a:t>
            </a: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 choice for residential broadband services at the CPE</a:t>
            </a:r>
          </a:p>
          <a:p>
            <a:pPr lvl="1"/>
            <a:endParaRPr lang="en-US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lvl="1"/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ISP NATs are now the </a:t>
            </a:r>
            <a:r>
              <a:rPr lang="en-US" dirty="0" err="1" smtClean="0">
                <a:solidFill>
                  <a:srgbClr val="984807"/>
                </a:solidFill>
                <a:latin typeface="AhnbergHand"/>
                <a:cs typeface="AhnbergHand"/>
              </a:rPr>
              <a:t>defacto</a:t>
            </a: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 choice for 3G and 4G mobile IP services</a:t>
            </a:r>
          </a:p>
        </p:txBody>
      </p:sp>
    </p:spTree>
    <p:extLst>
      <p:ext uri="{BB962C8B-B14F-4D97-AF65-F5344CB8AC3E}">
        <p14:creationId xmlns:p14="http://schemas.microsoft.com/office/powerpoint/2010/main" val="125924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owderfinger Type"/>
                <a:cs typeface="Powderfinger Type"/>
              </a:rPr>
              <a:t>NATTing</a:t>
            </a:r>
            <a:r>
              <a:rPr lang="en-US" dirty="0" smtClean="0">
                <a:latin typeface="Powderfinger Type"/>
                <a:cs typeface="Powderfinger Type"/>
              </a:rPr>
              <a:t> the Net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00200"/>
            <a:ext cx="8172400" cy="45651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Powderfinger Type"/>
                <a:cs typeface="Powderfinger Type"/>
              </a:rPr>
              <a:t>In 2012:</a:t>
            </a:r>
          </a:p>
          <a:p>
            <a:pPr lvl="1"/>
            <a:r>
              <a:rPr lang="en-US" sz="2400" dirty="0" smtClean="0">
                <a:latin typeface="AhnbergHand"/>
                <a:cs typeface="AhnbergHand"/>
              </a:rPr>
              <a:t>The RIRs made 8,547 allocations to LIRs, allocating a total of 114M IPv4 addresses</a:t>
            </a:r>
          </a:p>
          <a:p>
            <a:pPr lvl="1"/>
            <a:r>
              <a:rPr lang="en-US" sz="2400" dirty="0" smtClean="0">
                <a:latin typeface="AhnbergHand"/>
                <a:cs typeface="AhnbergHand"/>
              </a:rPr>
              <a:t>The routing table grew by 120M addresses</a:t>
            </a:r>
          </a:p>
          <a:p>
            <a:pPr lvl="1"/>
            <a:r>
              <a:rPr lang="en-US" sz="2400" dirty="0" smtClean="0">
                <a:latin typeface="AhnbergHand"/>
                <a:cs typeface="AhnbergHand"/>
              </a:rPr>
              <a:t>The ISC </a:t>
            </a:r>
            <a:r>
              <a:rPr lang="en-US" sz="2400" dirty="0">
                <a:latin typeface="AhnbergHand"/>
                <a:cs typeface="AhnbergHand"/>
              </a:rPr>
              <a:t>host </a:t>
            </a:r>
            <a:r>
              <a:rPr lang="en-US" sz="2400" dirty="0" smtClean="0">
                <a:latin typeface="AhnbergHand"/>
                <a:cs typeface="AhnbergHand"/>
              </a:rPr>
              <a:t>survey* indicates a growth of ~60M visible hosts</a:t>
            </a:r>
          </a:p>
          <a:p>
            <a:pPr lvl="1"/>
            <a:r>
              <a:rPr lang="en-US" sz="2400" dirty="0" smtClean="0">
                <a:latin typeface="AhnbergHand"/>
                <a:cs typeface="AhnbergHand"/>
              </a:rPr>
              <a:t>BUT</a:t>
            </a:r>
          </a:p>
          <a:p>
            <a:pPr lvl="2"/>
            <a:r>
              <a:rPr lang="en-US" sz="1800" dirty="0" smtClean="0">
                <a:latin typeface="AhnbergHand"/>
                <a:cs typeface="AhnbergHand"/>
              </a:rPr>
              <a:t>In 2012 Apple sold ~110M iPhones and ~60M </a:t>
            </a:r>
            <a:r>
              <a:rPr lang="en-US" sz="1800" dirty="0" err="1" smtClean="0">
                <a:latin typeface="AhnbergHand"/>
                <a:cs typeface="AhnbergHand"/>
              </a:rPr>
              <a:t>iPads</a:t>
            </a:r>
            <a:r>
              <a:rPr lang="en-US" sz="1800" dirty="0" smtClean="0">
                <a:latin typeface="AhnbergHand"/>
                <a:cs typeface="AhnbergHand"/>
              </a:rPr>
              <a:t> and they have ~30% market share globally</a:t>
            </a:r>
          </a:p>
          <a:p>
            <a:pPr lvl="2"/>
            <a:r>
              <a:rPr lang="en-US" sz="1800" dirty="0" smtClean="0">
                <a:latin typeface="AhnbergHand"/>
                <a:cs typeface="AhnbergHand"/>
              </a:rPr>
              <a:t>This implies that some ~560M mobile devices were sold in the last 12 months</a:t>
            </a:r>
          </a:p>
          <a:p>
            <a:pPr lvl="2"/>
            <a:endParaRPr lang="en-US" sz="1800" dirty="0" smtClean="0">
              <a:latin typeface="AhnbergHand"/>
              <a:cs typeface="AhnbergHand"/>
            </a:endParaRPr>
          </a:p>
          <a:p>
            <a:pPr lvl="1"/>
            <a:r>
              <a:rPr lang="en-US" sz="220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It appears that the </a:t>
            </a:r>
            <a:r>
              <a:rPr lang="en-US" sz="2200" dirty="0" err="1" smtClean="0">
                <a:solidFill>
                  <a:srgbClr val="984807"/>
                </a:solidFill>
                <a:latin typeface="Powderfinger Type"/>
                <a:cs typeface="Powderfinger Type"/>
              </a:rPr>
              <a:t>NATTed</a:t>
            </a:r>
            <a:r>
              <a:rPr lang="en-US" sz="220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 Internet grew by ~550M devices in the last 12 months!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88595" y="6559849"/>
            <a:ext cx="30919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* http</a:t>
            </a:r>
            <a:r>
              <a:rPr lang="en-US" sz="1400" i="1" dirty="0"/>
              <a:t>://</a:t>
            </a:r>
            <a:r>
              <a:rPr lang="en-US" sz="1400" i="1" dirty="0" err="1"/>
              <a:t>www.isc.org</a:t>
            </a:r>
            <a:r>
              <a:rPr lang="en-US" sz="1400" i="1" dirty="0"/>
              <a:t>/solutions/survey</a:t>
            </a:r>
          </a:p>
        </p:txBody>
      </p:sp>
    </p:spTree>
    <p:extLst>
      <p:ext uri="{BB962C8B-B14F-4D97-AF65-F5344CB8AC3E}">
        <p14:creationId xmlns:p14="http://schemas.microsoft.com/office/powerpoint/2010/main" val="726544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The Anatomy of NATs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4" name="Cube 3"/>
          <p:cNvSpPr/>
          <p:nvPr/>
        </p:nvSpPr>
        <p:spPr>
          <a:xfrm>
            <a:off x="3498273" y="2055091"/>
            <a:ext cx="1119909" cy="565727"/>
          </a:xfrm>
          <a:prstGeom prst="cub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loud 4"/>
          <p:cNvSpPr/>
          <p:nvPr/>
        </p:nvSpPr>
        <p:spPr>
          <a:xfrm>
            <a:off x="542636" y="1674091"/>
            <a:ext cx="2286000" cy="108527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5313218" y="1674091"/>
            <a:ext cx="2286000" cy="1085273"/>
          </a:xfrm>
          <a:prstGeom prst="cloud">
            <a:avLst/>
          </a:prstGeom>
          <a:solidFill>
            <a:srgbClr val="CCFFCC"/>
          </a:solid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8107" y="2620818"/>
            <a:ext cx="1334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“Interior”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18182" y="2588552"/>
            <a:ext cx="1455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“Exterior”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42445" y="3198152"/>
            <a:ext cx="2663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Public Address Space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1863" y="3165886"/>
            <a:ext cx="2829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Private Address Space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26720" y="3636693"/>
            <a:ext cx="17992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Translation Table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2239818" y="3899163"/>
            <a:ext cx="4133273" cy="684404"/>
          </a:xfrm>
          <a:custGeom>
            <a:avLst/>
            <a:gdLst>
              <a:gd name="connsiteX0" fmla="*/ 0 w 4641281"/>
              <a:gd name="connsiteY0" fmla="*/ 661292 h 684404"/>
              <a:gd name="connsiteX1" fmla="*/ 969818 w 4641281"/>
              <a:gd name="connsiteY1" fmla="*/ 568928 h 684404"/>
              <a:gd name="connsiteX2" fmla="*/ 1466273 w 4641281"/>
              <a:gd name="connsiteY2" fmla="*/ 107110 h 684404"/>
              <a:gd name="connsiteX3" fmla="*/ 1512455 w 4641281"/>
              <a:gd name="connsiteY3" fmla="*/ 26292 h 684404"/>
              <a:gd name="connsiteX4" fmla="*/ 2262909 w 4641281"/>
              <a:gd name="connsiteY4" fmla="*/ 26292 h 684404"/>
              <a:gd name="connsiteX5" fmla="*/ 2355273 w 4641281"/>
              <a:gd name="connsiteY5" fmla="*/ 37837 h 684404"/>
              <a:gd name="connsiteX6" fmla="*/ 2655455 w 4641281"/>
              <a:gd name="connsiteY6" fmla="*/ 499655 h 684404"/>
              <a:gd name="connsiteX7" fmla="*/ 4502727 w 4641281"/>
              <a:gd name="connsiteY7" fmla="*/ 534292 h 684404"/>
              <a:gd name="connsiteX8" fmla="*/ 4294909 w 4641281"/>
              <a:gd name="connsiteY8" fmla="*/ 430382 h 684404"/>
              <a:gd name="connsiteX9" fmla="*/ 4641273 w 4641281"/>
              <a:gd name="connsiteY9" fmla="*/ 522746 h 684404"/>
              <a:gd name="connsiteX10" fmla="*/ 4306455 w 4641281"/>
              <a:gd name="connsiteY10" fmla="*/ 684382 h 684404"/>
              <a:gd name="connsiteX11" fmla="*/ 4606637 w 4641281"/>
              <a:gd name="connsiteY11" fmla="*/ 511201 h 68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41281" h="684404">
                <a:moveTo>
                  <a:pt x="0" y="661292"/>
                </a:moveTo>
                <a:cubicBezTo>
                  <a:pt x="362719" y="661292"/>
                  <a:pt x="725439" y="661292"/>
                  <a:pt x="969818" y="568928"/>
                </a:cubicBezTo>
                <a:cubicBezTo>
                  <a:pt x="1214197" y="476564"/>
                  <a:pt x="1375834" y="197549"/>
                  <a:pt x="1466273" y="107110"/>
                </a:cubicBezTo>
                <a:cubicBezTo>
                  <a:pt x="1556712" y="16671"/>
                  <a:pt x="1379682" y="39762"/>
                  <a:pt x="1512455" y="26292"/>
                </a:cubicBezTo>
                <a:cubicBezTo>
                  <a:pt x="1645228" y="12822"/>
                  <a:pt x="2122439" y="24368"/>
                  <a:pt x="2262909" y="26292"/>
                </a:cubicBezTo>
                <a:cubicBezTo>
                  <a:pt x="2403379" y="28216"/>
                  <a:pt x="2289849" y="-41057"/>
                  <a:pt x="2355273" y="37837"/>
                </a:cubicBezTo>
                <a:cubicBezTo>
                  <a:pt x="2420697" y="116731"/>
                  <a:pt x="2297546" y="416912"/>
                  <a:pt x="2655455" y="499655"/>
                </a:cubicBezTo>
                <a:cubicBezTo>
                  <a:pt x="3013364" y="582397"/>
                  <a:pt x="4229485" y="545837"/>
                  <a:pt x="4502727" y="534292"/>
                </a:cubicBezTo>
                <a:cubicBezTo>
                  <a:pt x="4775969" y="522747"/>
                  <a:pt x="4271818" y="432306"/>
                  <a:pt x="4294909" y="430382"/>
                </a:cubicBezTo>
                <a:cubicBezTo>
                  <a:pt x="4318000" y="428458"/>
                  <a:pt x="4639349" y="480413"/>
                  <a:pt x="4641273" y="522746"/>
                </a:cubicBezTo>
                <a:cubicBezTo>
                  <a:pt x="4643197" y="565079"/>
                  <a:pt x="4312228" y="686306"/>
                  <a:pt x="4306455" y="684382"/>
                </a:cubicBezTo>
                <a:cubicBezTo>
                  <a:pt x="4300682" y="682458"/>
                  <a:pt x="4606637" y="511201"/>
                  <a:pt x="4606637" y="511201"/>
                </a:cubicBezTo>
              </a:path>
            </a:pathLst>
          </a:custGeom>
          <a:ln>
            <a:solidFill>
              <a:schemeClr val="accent6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1863" y="3636845"/>
            <a:ext cx="1567955" cy="109681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71863" y="3648412"/>
            <a:ext cx="15762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 address (private)</a:t>
            </a:r>
          </a:p>
          <a:p>
            <a:r>
              <a:rPr lang="en-US" sz="1100" dirty="0" smtClean="0"/>
              <a:t>Destination address</a:t>
            </a:r>
          </a:p>
          <a:p>
            <a:r>
              <a:rPr lang="en-US" sz="1100" dirty="0" smtClean="0"/>
              <a:t>Source port (private)</a:t>
            </a:r>
          </a:p>
          <a:p>
            <a:r>
              <a:rPr lang="en-US" sz="1100" dirty="0" smtClean="0"/>
              <a:t>Destination port</a:t>
            </a:r>
            <a:endParaRPr lang="en-US" sz="1100" dirty="0"/>
          </a:p>
        </p:txBody>
      </p:sp>
      <p:sp>
        <p:nvSpPr>
          <p:cNvPr id="15" name="Rectangle 14"/>
          <p:cNvSpPr/>
          <p:nvPr/>
        </p:nvSpPr>
        <p:spPr>
          <a:xfrm>
            <a:off x="6458445" y="3657884"/>
            <a:ext cx="1567955" cy="109681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458445" y="3669451"/>
            <a:ext cx="151857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 address (public)</a:t>
            </a:r>
          </a:p>
          <a:p>
            <a:r>
              <a:rPr lang="en-US" sz="1100" dirty="0" smtClean="0"/>
              <a:t>Destination address</a:t>
            </a:r>
          </a:p>
          <a:p>
            <a:r>
              <a:rPr lang="en-US" sz="1100" dirty="0"/>
              <a:t>Source port </a:t>
            </a:r>
            <a:r>
              <a:rPr lang="en-US" sz="1100" dirty="0" smtClean="0"/>
              <a:t>(public)</a:t>
            </a:r>
            <a:endParaRPr lang="en-US" sz="1100" dirty="0"/>
          </a:p>
          <a:p>
            <a:r>
              <a:rPr lang="en-US" sz="1100" dirty="0"/>
              <a:t>Destination port</a:t>
            </a:r>
          </a:p>
          <a:p>
            <a:endParaRPr lang="en-US" sz="1100" dirty="0"/>
          </a:p>
        </p:txBody>
      </p:sp>
      <p:sp>
        <p:nvSpPr>
          <p:cNvPr id="17" name="Rectangle 16"/>
          <p:cNvSpPr/>
          <p:nvPr/>
        </p:nvSpPr>
        <p:spPr>
          <a:xfrm>
            <a:off x="671863" y="5382518"/>
            <a:ext cx="1567955" cy="109681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71863" y="5394085"/>
            <a:ext cx="15762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 address (private)</a:t>
            </a:r>
          </a:p>
          <a:p>
            <a:r>
              <a:rPr lang="en-US" sz="1100" dirty="0" smtClean="0"/>
              <a:t>Destination address</a:t>
            </a:r>
          </a:p>
          <a:p>
            <a:r>
              <a:rPr lang="en-US" sz="1100" dirty="0" smtClean="0"/>
              <a:t>Source port (private)</a:t>
            </a:r>
          </a:p>
          <a:p>
            <a:r>
              <a:rPr lang="en-US" sz="1100" dirty="0" smtClean="0"/>
              <a:t>Destination port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6458445" y="5403557"/>
            <a:ext cx="1567955" cy="109681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58445" y="5415124"/>
            <a:ext cx="1518577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 address (public)</a:t>
            </a:r>
          </a:p>
          <a:p>
            <a:r>
              <a:rPr lang="en-US" sz="1100" dirty="0" smtClean="0"/>
              <a:t>Destination address</a:t>
            </a:r>
          </a:p>
          <a:p>
            <a:r>
              <a:rPr lang="en-US" sz="1100" dirty="0"/>
              <a:t>Source port </a:t>
            </a:r>
            <a:r>
              <a:rPr lang="en-US" sz="1100" dirty="0" smtClean="0"/>
              <a:t>(public)</a:t>
            </a:r>
            <a:endParaRPr lang="en-US" sz="1100" dirty="0"/>
          </a:p>
          <a:p>
            <a:r>
              <a:rPr lang="en-US" sz="1100" dirty="0"/>
              <a:t>Destination port</a:t>
            </a:r>
          </a:p>
          <a:p>
            <a:endParaRPr lang="en-US" sz="1100" dirty="0"/>
          </a:p>
        </p:txBody>
      </p:sp>
      <p:sp>
        <p:nvSpPr>
          <p:cNvPr id="21" name="Freeform 20"/>
          <p:cNvSpPr/>
          <p:nvPr/>
        </p:nvSpPr>
        <p:spPr>
          <a:xfrm>
            <a:off x="2230010" y="3968829"/>
            <a:ext cx="4189263" cy="2161807"/>
          </a:xfrm>
          <a:custGeom>
            <a:avLst/>
            <a:gdLst>
              <a:gd name="connsiteX0" fmla="*/ 4189263 w 4189263"/>
              <a:gd name="connsiteY0" fmla="*/ 2117336 h 2313608"/>
              <a:gd name="connsiteX1" fmla="*/ 2480535 w 4189263"/>
              <a:gd name="connsiteY1" fmla="*/ 2117336 h 2313608"/>
              <a:gd name="connsiteX2" fmla="*/ 2064899 w 4189263"/>
              <a:gd name="connsiteY2" fmla="*/ 223881 h 2313608"/>
              <a:gd name="connsiteX3" fmla="*/ 1395263 w 4189263"/>
              <a:gd name="connsiteY3" fmla="*/ 223881 h 2313608"/>
              <a:gd name="connsiteX4" fmla="*/ 1152808 w 4189263"/>
              <a:gd name="connsiteY4" fmla="*/ 1909517 h 2313608"/>
              <a:gd name="connsiteX5" fmla="*/ 32899 w 4189263"/>
              <a:gd name="connsiteY5" fmla="*/ 2163517 h 2313608"/>
              <a:gd name="connsiteX6" fmla="*/ 275354 w 4189263"/>
              <a:gd name="connsiteY6" fmla="*/ 1955699 h 2313608"/>
              <a:gd name="connsiteX7" fmla="*/ 32899 w 4189263"/>
              <a:gd name="connsiteY7" fmla="*/ 2151972 h 2313608"/>
              <a:gd name="connsiteX8" fmla="*/ 240717 w 4189263"/>
              <a:gd name="connsiteY8" fmla="*/ 2313608 h 2313608"/>
              <a:gd name="connsiteX0" fmla="*/ 4189263 w 4189263"/>
              <a:gd name="connsiteY0" fmla="*/ 1929978 h 2126250"/>
              <a:gd name="connsiteX1" fmla="*/ 2480535 w 4189263"/>
              <a:gd name="connsiteY1" fmla="*/ 1929978 h 2126250"/>
              <a:gd name="connsiteX2" fmla="*/ 2168808 w 4189263"/>
              <a:gd name="connsiteY2" fmla="*/ 671523 h 2126250"/>
              <a:gd name="connsiteX3" fmla="*/ 1395263 w 4189263"/>
              <a:gd name="connsiteY3" fmla="*/ 36523 h 2126250"/>
              <a:gd name="connsiteX4" fmla="*/ 1152808 w 4189263"/>
              <a:gd name="connsiteY4" fmla="*/ 1722159 h 2126250"/>
              <a:gd name="connsiteX5" fmla="*/ 32899 w 4189263"/>
              <a:gd name="connsiteY5" fmla="*/ 1976159 h 2126250"/>
              <a:gd name="connsiteX6" fmla="*/ 275354 w 4189263"/>
              <a:gd name="connsiteY6" fmla="*/ 1768341 h 2126250"/>
              <a:gd name="connsiteX7" fmla="*/ 32899 w 4189263"/>
              <a:gd name="connsiteY7" fmla="*/ 1964614 h 2126250"/>
              <a:gd name="connsiteX8" fmla="*/ 240717 w 4189263"/>
              <a:gd name="connsiteY8" fmla="*/ 2126250 h 2126250"/>
              <a:gd name="connsiteX0" fmla="*/ 4189263 w 4189263"/>
              <a:gd name="connsiteY0" fmla="*/ 1340777 h 1537049"/>
              <a:gd name="connsiteX1" fmla="*/ 2480535 w 4189263"/>
              <a:gd name="connsiteY1" fmla="*/ 1340777 h 1537049"/>
              <a:gd name="connsiteX2" fmla="*/ 2168808 w 4189263"/>
              <a:gd name="connsiteY2" fmla="*/ 82322 h 1537049"/>
              <a:gd name="connsiteX3" fmla="*/ 1349081 w 4189263"/>
              <a:gd name="connsiteY3" fmla="*/ 232413 h 1537049"/>
              <a:gd name="connsiteX4" fmla="*/ 1152808 w 4189263"/>
              <a:gd name="connsiteY4" fmla="*/ 1132958 h 1537049"/>
              <a:gd name="connsiteX5" fmla="*/ 32899 w 4189263"/>
              <a:gd name="connsiteY5" fmla="*/ 1386958 h 1537049"/>
              <a:gd name="connsiteX6" fmla="*/ 275354 w 4189263"/>
              <a:gd name="connsiteY6" fmla="*/ 1179140 h 1537049"/>
              <a:gd name="connsiteX7" fmla="*/ 32899 w 4189263"/>
              <a:gd name="connsiteY7" fmla="*/ 1375413 h 1537049"/>
              <a:gd name="connsiteX8" fmla="*/ 240717 w 4189263"/>
              <a:gd name="connsiteY8" fmla="*/ 1537049 h 1537049"/>
              <a:gd name="connsiteX0" fmla="*/ 4189263 w 4189263"/>
              <a:gd name="connsiteY0" fmla="*/ 1986882 h 2183154"/>
              <a:gd name="connsiteX1" fmla="*/ 2480535 w 4189263"/>
              <a:gd name="connsiteY1" fmla="*/ 1986882 h 2183154"/>
              <a:gd name="connsiteX2" fmla="*/ 2168808 w 4189263"/>
              <a:gd name="connsiteY2" fmla="*/ 728427 h 2183154"/>
              <a:gd name="connsiteX3" fmla="*/ 2053354 w 4189263"/>
              <a:gd name="connsiteY3" fmla="*/ 1063 h 2183154"/>
              <a:gd name="connsiteX4" fmla="*/ 1349081 w 4189263"/>
              <a:gd name="connsiteY4" fmla="*/ 878518 h 2183154"/>
              <a:gd name="connsiteX5" fmla="*/ 1152808 w 4189263"/>
              <a:gd name="connsiteY5" fmla="*/ 1779063 h 2183154"/>
              <a:gd name="connsiteX6" fmla="*/ 32899 w 4189263"/>
              <a:gd name="connsiteY6" fmla="*/ 2033063 h 2183154"/>
              <a:gd name="connsiteX7" fmla="*/ 275354 w 4189263"/>
              <a:gd name="connsiteY7" fmla="*/ 1825245 h 2183154"/>
              <a:gd name="connsiteX8" fmla="*/ 32899 w 4189263"/>
              <a:gd name="connsiteY8" fmla="*/ 2021518 h 2183154"/>
              <a:gd name="connsiteX9" fmla="*/ 240717 w 4189263"/>
              <a:gd name="connsiteY9" fmla="*/ 2183154 h 2183154"/>
              <a:gd name="connsiteX0" fmla="*/ 4189263 w 4189263"/>
              <a:gd name="connsiteY0" fmla="*/ 2001252 h 2197524"/>
              <a:gd name="connsiteX1" fmla="*/ 2480535 w 4189263"/>
              <a:gd name="connsiteY1" fmla="*/ 2001252 h 2197524"/>
              <a:gd name="connsiteX2" fmla="*/ 2168808 w 4189263"/>
              <a:gd name="connsiteY2" fmla="*/ 742797 h 2197524"/>
              <a:gd name="connsiteX3" fmla="*/ 2053354 w 4189263"/>
              <a:gd name="connsiteY3" fmla="*/ 15433 h 2197524"/>
              <a:gd name="connsiteX4" fmla="*/ 1418354 w 4189263"/>
              <a:gd name="connsiteY4" fmla="*/ 107797 h 2197524"/>
              <a:gd name="connsiteX5" fmla="*/ 1349081 w 4189263"/>
              <a:gd name="connsiteY5" fmla="*/ 892888 h 2197524"/>
              <a:gd name="connsiteX6" fmla="*/ 1152808 w 4189263"/>
              <a:gd name="connsiteY6" fmla="*/ 1793433 h 2197524"/>
              <a:gd name="connsiteX7" fmla="*/ 32899 w 4189263"/>
              <a:gd name="connsiteY7" fmla="*/ 2047433 h 2197524"/>
              <a:gd name="connsiteX8" fmla="*/ 275354 w 4189263"/>
              <a:gd name="connsiteY8" fmla="*/ 1839615 h 2197524"/>
              <a:gd name="connsiteX9" fmla="*/ 32899 w 4189263"/>
              <a:gd name="connsiteY9" fmla="*/ 2035888 h 2197524"/>
              <a:gd name="connsiteX10" fmla="*/ 240717 w 4189263"/>
              <a:gd name="connsiteY10" fmla="*/ 2197524 h 2197524"/>
              <a:gd name="connsiteX0" fmla="*/ 4189263 w 4189263"/>
              <a:gd name="connsiteY0" fmla="*/ 1968669 h 2164941"/>
              <a:gd name="connsiteX1" fmla="*/ 2480535 w 4189263"/>
              <a:gd name="connsiteY1" fmla="*/ 1968669 h 2164941"/>
              <a:gd name="connsiteX2" fmla="*/ 2168808 w 4189263"/>
              <a:gd name="connsiteY2" fmla="*/ 710214 h 2164941"/>
              <a:gd name="connsiteX3" fmla="*/ 2053354 w 4189263"/>
              <a:gd name="connsiteY3" fmla="*/ 52123 h 2164941"/>
              <a:gd name="connsiteX4" fmla="*/ 1418354 w 4189263"/>
              <a:gd name="connsiteY4" fmla="*/ 75214 h 2164941"/>
              <a:gd name="connsiteX5" fmla="*/ 1349081 w 4189263"/>
              <a:gd name="connsiteY5" fmla="*/ 860305 h 2164941"/>
              <a:gd name="connsiteX6" fmla="*/ 1152808 w 4189263"/>
              <a:gd name="connsiteY6" fmla="*/ 1760850 h 2164941"/>
              <a:gd name="connsiteX7" fmla="*/ 32899 w 4189263"/>
              <a:gd name="connsiteY7" fmla="*/ 2014850 h 2164941"/>
              <a:gd name="connsiteX8" fmla="*/ 275354 w 4189263"/>
              <a:gd name="connsiteY8" fmla="*/ 1807032 h 2164941"/>
              <a:gd name="connsiteX9" fmla="*/ 32899 w 4189263"/>
              <a:gd name="connsiteY9" fmla="*/ 2003305 h 2164941"/>
              <a:gd name="connsiteX10" fmla="*/ 240717 w 4189263"/>
              <a:gd name="connsiteY10" fmla="*/ 2164941 h 2164941"/>
              <a:gd name="connsiteX0" fmla="*/ 4189263 w 4189263"/>
              <a:gd name="connsiteY0" fmla="*/ 1965535 h 2161807"/>
              <a:gd name="connsiteX1" fmla="*/ 2480535 w 4189263"/>
              <a:gd name="connsiteY1" fmla="*/ 1965535 h 2161807"/>
              <a:gd name="connsiteX2" fmla="*/ 2168808 w 4189263"/>
              <a:gd name="connsiteY2" fmla="*/ 707080 h 2161807"/>
              <a:gd name="connsiteX3" fmla="*/ 2099535 w 4189263"/>
              <a:gd name="connsiteY3" fmla="*/ 48989 h 2161807"/>
              <a:gd name="connsiteX4" fmla="*/ 2053354 w 4189263"/>
              <a:gd name="connsiteY4" fmla="*/ 48989 h 2161807"/>
              <a:gd name="connsiteX5" fmla="*/ 1418354 w 4189263"/>
              <a:gd name="connsiteY5" fmla="*/ 72080 h 2161807"/>
              <a:gd name="connsiteX6" fmla="*/ 1349081 w 4189263"/>
              <a:gd name="connsiteY6" fmla="*/ 857171 h 2161807"/>
              <a:gd name="connsiteX7" fmla="*/ 1152808 w 4189263"/>
              <a:gd name="connsiteY7" fmla="*/ 1757716 h 2161807"/>
              <a:gd name="connsiteX8" fmla="*/ 32899 w 4189263"/>
              <a:gd name="connsiteY8" fmla="*/ 2011716 h 2161807"/>
              <a:gd name="connsiteX9" fmla="*/ 275354 w 4189263"/>
              <a:gd name="connsiteY9" fmla="*/ 1803898 h 2161807"/>
              <a:gd name="connsiteX10" fmla="*/ 32899 w 4189263"/>
              <a:gd name="connsiteY10" fmla="*/ 2000171 h 2161807"/>
              <a:gd name="connsiteX11" fmla="*/ 240717 w 4189263"/>
              <a:gd name="connsiteY11" fmla="*/ 2161807 h 2161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89263" h="2161807">
                <a:moveTo>
                  <a:pt x="4189263" y="1965535"/>
                </a:moveTo>
                <a:cubicBezTo>
                  <a:pt x="3511929" y="2123323"/>
                  <a:pt x="2817277" y="2175277"/>
                  <a:pt x="2480535" y="1965535"/>
                </a:cubicBezTo>
                <a:cubicBezTo>
                  <a:pt x="2143793" y="1755793"/>
                  <a:pt x="2232308" y="1026504"/>
                  <a:pt x="2168808" y="707080"/>
                </a:cubicBezTo>
                <a:cubicBezTo>
                  <a:pt x="2105308" y="387656"/>
                  <a:pt x="2118777" y="158671"/>
                  <a:pt x="2099535" y="48989"/>
                </a:cubicBezTo>
                <a:cubicBezTo>
                  <a:pt x="2080293" y="-60693"/>
                  <a:pt x="2164960" y="50913"/>
                  <a:pt x="2053354" y="48989"/>
                </a:cubicBezTo>
                <a:cubicBezTo>
                  <a:pt x="1941748" y="47065"/>
                  <a:pt x="1535733" y="-74162"/>
                  <a:pt x="1418354" y="72080"/>
                </a:cubicBezTo>
                <a:cubicBezTo>
                  <a:pt x="1300975" y="218322"/>
                  <a:pt x="1393339" y="576232"/>
                  <a:pt x="1349081" y="857171"/>
                </a:cubicBezTo>
                <a:cubicBezTo>
                  <a:pt x="1304823" y="1138110"/>
                  <a:pt x="1372172" y="1565292"/>
                  <a:pt x="1152808" y="1757716"/>
                </a:cubicBezTo>
                <a:cubicBezTo>
                  <a:pt x="933444" y="1950140"/>
                  <a:pt x="179141" y="2004019"/>
                  <a:pt x="32899" y="2011716"/>
                </a:cubicBezTo>
                <a:cubicBezTo>
                  <a:pt x="-113343" y="2019413"/>
                  <a:pt x="275354" y="1805822"/>
                  <a:pt x="275354" y="1803898"/>
                </a:cubicBezTo>
                <a:cubicBezTo>
                  <a:pt x="275354" y="1801974"/>
                  <a:pt x="38672" y="1940519"/>
                  <a:pt x="32899" y="2000171"/>
                </a:cubicBezTo>
                <a:cubicBezTo>
                  <a:pt x="27126" y="2059823"/>
                  <a:pt x="133921" y="2110815"/>
                  <a:pt x="240717" y="2161807"/>
                </a:cubicBezTo>
              </a:path>
            </a:pathLst>
          </a:cu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3717636" y="2655206"/>
            <a:ext cx="738909" cy="900794"/>
          </a:xfrm>
          <a:custGeom>
            <a:avLst/>
            <a:gdLst>
              <a:gd name="connsiteX0" fmla="*/ 0 w 738909"/>
              <a:gd name="connsiteY0" fmla="*/ 900794 h 900794"/>
              <a:gd name="connsiteX1" fmla="*/ 242455 w 738909"/>
              <a:gd name="connsiteY1" fmla="*/ 277339 h 900794"/>
              <a:gd name="connsiteX2" fmla="*/ 219364 w 738909"/>
              <a:gd name="connsiteY2" fmla="*/ 11794 h 900794"/>
              <a:gd name="connsiteX3" fmla="*/ 127000 w 738909"/>
              <a:gd name="connsiteY3" fmla="*/ 92612 h 900794"/>
              <a:gd name="connsiteX4" fmla="*/ 265546 w 738909"/>
              <a:gd name="connsiteY4" fmla="*/ 249 h 900794"/>
              <a:gd name="connsiteX5" fmla="*/ 484909 w 738909"/>
              <a:gd name="connsiteY5" fmla="*/ 127249 h 900794"/>
              <a:gd name="connsiteX6" fmla="*/ 311728 w 738909"/>
              <a:gd name="connsiteY6" fmla="*/ 23339 h 900794"/>
              <a:gd name="connsiteX7" fmla="*/ 346364 w 738909"/>
              <a:gd name="connsiteY7" fmla="*/ 208067 h 900794"/>
              <a:gd name="connsiteX8" fmla="*/ 738909 w 738909"/>
              <a:gd name="connsiteY8" fmla="*/ 877703 h 900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8909" h="900794">
                <a:moveTo>
                  <a:pt x="0" y="900794"/>
                </a:moveTo>
                <a:cubicBezTo>
                  <a:pt x="102947" y="663150"/>
                  <a:pt x="205894" y="425506"/>
                  <a:pt x="242455" y="277339"/>
                </a:cubicBezTo>
                <a:cubicBezTo>
                  <a:pt x="279016" y="129172"/>
                  <a:pt x="238606" y="42582"/>
                  <a:pt x="219364" y="11794"/>
                </a:cubicBezTo>
                <a:cubicBezTo>
                  <a:pt x="200122" y="-18994"/>
                  <a:pt x="119303" y="94536"/>
                  <a:pt x="127000" y="92612"/>
                </a:cubicBezTo>
                <a:cubicBezTo>
                  <a:pt x="134697" y="90688"/>
                  <a:pt x="205895" y="-5524"/>
                  <a:pt x="265546" y="249"/>
                </a:cubicBezTo>
                <a:cubicBezTo>
                  <a:pt x="325198" y="6022"/>
                  <a:pt x="477212" y="123401"/>
                  <a:pt x="484909" y="127249"/>
                </a:cubicBezTo>
                <a:cubicBezTo>
                  <a:pt x="492606" y="131097"/>
                  <a:pt x="334819" y="9869"/>
                  <a:pt x="311728" y="23339"/>
                </a:cubicBezTo>
                <a:cubicBezTo>
                  <a:pt x="288637" y="36809"/>
                  <a:pt x="275167" y="65673"/>
                  <a:pt x="346364" y="208067"/>
                </a:cubicBezTo>
                <a:cubicBezTo>
                  <a:pt x="417561" y="350461"/>
                  <a:pt x="738909" y="877703"/>
                  <a:pt x="738909" y="87770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29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334472" y="2057422"/>
            <a:ext cx="6135013" cy="6236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092027" y="2184417"/>
            <a:ext cx="6135013" cy="6236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939627" y="2320642"/>
            <a:ext cx="6135013" cy="6236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The Anatomy of NATs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2273" y="1454850"/>
            <a:ext cx="2340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Translation Table:</a:t>
            </a:r>
            <a:endParaRPr lang="en-US" dirty="0">
              <a:latin typeface="AhnbergHand"/>
              <a:cs typeface="AhnbergHa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8727" y="2459182"/>
            <a:ext cx="6135013" cy="646331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					Interior  			Exterior</a:t>
            </a:r>
          </a:p>
          <a:p>
            <a:r>
              <a:rPr lang="en-US" dirty="0" smtClean="0"/>
              <a:t>Binding Time    Protocol 		Address/Port		/</a:t>
            </a:r>
            <a:r>
              <a:rPr lang="en-US" dirty="0"/>
              <a:t>Address/</a:t>
            </a:r>
            <a:r>
              <a:rPr lang="en-US" dirty="0" smtClean="0"/>
              <a:t>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15147" y="4066002"/>
            <a:ext cx="1821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TCP or UDP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8481" y="4098314"/>
            <a:ext cx="927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Timer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1208" y="3931645"/>
            <a:ext cx="24991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Interior IP address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and Port number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76371" y="4054518"/>
            <a:ext cx="26212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Exterior IP address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AhnbergHand"/>
                <a:cs typeface="AhnbergHand"/>
              </a:rPr>
              <a:t>and Port number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AhnbergHand"/>
              <a:cs typeface="AhnbergHand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674091" y="3168922"/>
            <a:ext cx="496454" cy="952805"/>
          </a:xfrm>
          <a:custGeom>
            <a:avLst/>
            <a:gdLst>
              <a:gd name="connsiteX0" fmla="*/ 0 w 496454"/>
              <a:gd name="connsiteY0" fmla="*/ 952805 h 952805"/>
              <a:gd name="connsiteX1" fmla="*/ 427182 w 496454"/>
              <a:gd name="connsiteY1" fmla="*/ 52260 h 952805"/>
              <a:gd name="connsiteX2" fmla="*/ 277091 w 496454"/>
              <a:gd name="connsiteY2" fmla="*/ 98442 h 952805"/>
              <a:gd name="connsiteX3" fmla="*/ 438727 w 496454"/>
              <a:gd name="connsiteY3" fmla="*/ 17623 h 952805"/>
              <a:gd name="connsiteX4" fmla="*/ 496454 w 496454"/>
              <a:gd name="connsiteY4" fmla="*/ 144623 h 952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6454" h="952805">
                <a:moveTo>
                  <a:pt x="0" y="952805"/>
                </a:moveTo>
                <a:cubicBezTo>
                  <a:pt x="190500" y="573729"/>
                  <a:pt x="381000" y="194654"/>
                  <a:pt x="427182" y="52260"/>
                </a:cubicBezTo>
                <a:cubicBezTo>
                  <a:pt x="473364" y="-90134"/>
                  <a:pt x="275167" y="104215"/>
                  <a:pt x="277091" y="98442"/>
                </a:cubicBezTo>
                <a:cubicBezTo>
                  <a:pt x="279015" y="92669"/>
                  <a:pt x="402167" y="9926"/>
                  <a:pt x="438727" y="17623"/>
                </a:cubicBezTo>
                <a:cubicBezTo>
                  <a:pt x="475287" y="25320"/>
                  <a:pt x="496454" y="144623"/>
                  <a:pt x="496454" y="14462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325091" y="3082881"/>
            <a:ext cx="323273" cy="854119"/>
          </a:xfrm>
          <a:custGeom>
            <a:avLst/>
            <a:gdLst>
              <a:gd name="connsiteX0" fmla="*/ 0 w 323273"/>
              <a:gd name="connsiteY0" fmla="*/ 854119 h 854119"/>
              <a:gd name="connsiteX1" fmla="*/ 254000 w 323273"/>
              <a:gd name="connsiteY1" fmla="*/ 45937 h 854119"/>
              <a:gd name="connsiteX2" fmla="*/ 173182 w 323273"/>
              <a:gd name="connsiteY2" fmla="*/ 92119 h 854119"/>
              <a:gd name="connsiteX3" fmla="*/ 265545 w 323273"/>
              <a:gd name="connsiteY3" fmla="*/ 22846 h 854119"/>
              <a:gd name="connsiteX4" fmla="*/ 323273 w 323273"/>
              <a:gd name="connsiteY4" fmla="*/ 126755 h 854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3273" h="854119">
                <a:moveTo>
                  <a:pt x="0" y="854119"/>
                </a:moveTo>
                <a:cubicBezTo>
                  <a:pt x="112568" y="513528"/>
                  <a:pt x="225136" y="172937"/>
                  <a:pt x="254000" y="45937"/>
                </a:cubicBezTo>
                <a:cubicBezTo>
                  <a:pt x="282864" y="-81063"/>
                  <a:pt x="171258" y="95967"/>
                  <a:pt x="173182" y="92119"/>
                </a:cubicBezTo>
                <a:cubicBezTo>
                  <a:pt x="175106" y="88271"/>
                  <a:pt x="240530" y="17073"/>
                  <a:pt x="265545" y="22846"/>
                </a:cubicBezTo>
                <a:cubicBezTo>
                  <a:pt x="290560" y="28619"/>
                  <a:pt x="323273" y="126755"/>
                  <a:pt x="323273" y="12675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4894615" y="3122792"/>
            <a:ext cx="231567" cy="779572"/>
          </a:xfrm>
          <a:custGeom>
            <a:avLst/>
            <a:gdLst>
              <a:gd name="connsiteX0" fmla="*/ 162294 w 231567"/>
              <a:gd name="connsiteY0" fmla="*/ 779572 h 779572"/>
              <a:gd name="connsiteX1" fmla="*/ 139203 w 231567"/>
              <a:gd name="connsiteY1" fmla="*/ 52208 h 779572"/>
              <a:gd name="connsiteX2" fmla="*/ 658 w 231567"/>
              <a:gd name="connsiteY2" fmla="*/ 52208 h 779572"/>
              <a:gd name="connsiteX3" fmla="*/ 93021 w 231567"/>
              <a:gd name="connsiteY3" fmla="*/ 6026 h 779572"/>
              <a:gd name="connsiteX4" fmla="*/ 231567 w 231567"/>
              <a:gd name="connsiteY4" fmla="*/ 40663 h 779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1567" h="779572">
                <a:moveTo>
                  <a:pt x="162294" y="779572"/>
                </a:moveTo>
                <a:cubicBezTo>
                  <a:pt x="164218" y="476503"/>
                  <a:pt x="166142" y="173435"/>
                  <a:pt x="139203" y="52208"/>
                </a:cubicBezTo>
                <a:cubicBezTo>
                  <a:pt x="112264" y="-69019"/>
                  <a:pt x="8355" y="59905"/>
                  <a:pt x="658" y="52208"/>
                </a:cubicBezTo>
                <a:cubicBezTo>
                  <a:pt x="-7039" y="44511"/>
                  <a:pt x="54536" y="7950"/>
                  <a:pt x="93021" y="6026"/>
                </a:cubicBezTo>
                <a:cubicBezTo>
                  <a:pt x="131506" y="4102"/>
                  <a:pt x="231567" y="40663"/>
                  <a:pt x="231567" y="4066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019399" y="3122832"/>
            <a:ext cx="427419" cy="918077"/>
          </a:xfrm>
          <a:custGeom>
            <a:avLst/>
            <a:gdLst>
              <a:gd name="connsiteX0" fmla="*/ 427419 w 427419"/>
              <a:gd name="connsiteY0" fmla="*/ 918077 h 918077"/>
              <a:gd name="connsiteX1" fmla="*/ 231146 w 427419"/>
              <a:gd name="connsiteY1" fmla="*/ 259986 h 918077"/>
              <a:gd name="connsiteX2" fmla="*/ 46419 w 427419"/>
              <a:gd name="connsiteY2" fmla="*/ 29077 h 918077"/>
              <a:gd name="connsiteX3" fmla="*/ 237 w 427419"/>
              <a:gd name="connsiteY3" fmla="*/ 86804 h 918077"/>
              <a:gd name="connsiteX4" fmla="*/ 34874 w 427419"/>
              <a:gd name="connsiteY4" fmla="*/ 5986 h 918077"/>
              <a:gd name="connsiteX5" fmla="*/ 161874 w 427419"/>
              <a:gd name="connsiteY5" fmla="*/ 5986 h 91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7419" h="918077">
                <a:moveTo>
                  <a:pt x="427419" y="918077"/>
                </a:moveTo>
                <a:cubicBezTo>
                  <a:pt x="361032" y="663115"/>
                  <a:pt x="294646" y="408153"/>
                  <a:pt x="231146" y="259986"/>
                </a:cubicBezTo>
                <a:cubicBezTo>
                  <a:pt x="167646" y="111819"/>
                  <a:pt x="84904" y="57941"/>
                  <a:pt x="46419" y="29077"/>
                </a:cubicBezTo>
                <a:cubicBezTo>
                  <a:pt x="7934" y="213"/>
                  <a:pt x="2161" y="90652"/>
                  <a:pt x="237" y="86804"/>
                </a:cubicBezTo>
                <a:cubicBezTo>
                  <a:pt x="-1687" y="82956"/>
                  <a:pt x="7935" y="19456"/>
                  <a:pt x="34874" y="5986"/>
                </a:cubicBezTo>
                <a:cubicBezTo>
                  <a:pt x="61813" y="-7484"/>
                  <a:pt x="161874" y="5986"/>
                  <a:pt x="161874" y="5986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3073292" y="2470727"/>
            <a:ext cx="0" cy="623699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253197" y="2470727"/>
            <a:ext cx="0" cy="623699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137415" y="2470727"/>
            <a:ext cx="0" cy="623699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259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Design Parameters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2015"/>
            <a:ext cx="4038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dirty="0" smtClean="0">
                <a:latin typeface="Powderfinger Type"/>
                <a:cs typeface="Powderfinger Type"/>
              </a:rPr>
              <a:t>TCP</a:t>
            </a:r>
          </a:p>
          <a:p>
            <a:r>
              <a:rPr lang="en-US" sz="2300" dirty="0" smtClean="0">
                <a:solidFill>
                  <a:srgbClr val="984807"/>
                </a:solidFill>
                <a:latin typeface="AhnbergHand"/>
                <a:cs typeface="AhnbergHand"/>
              </a:rPr>
              <a:t>Open NAT Binding:</a:t>
            </a:r>
          </a:p>
          <a:p>
            <a:pPr lvl="1"/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Interior SYN</a:t>
            </a:r>
          </a:p>
          <a:p>
            <a:r>
              <a:rPr lang="en-US" sz="2300" dirty="0" smtClean="0">
                <a:solidFill>
                  <a:srgbClr val="984807"/>
                </a:solidFill>
                <a:latin typeface="AhnbergHand"/>
                <a:cs typeface="AhnbergHand"/>
              </a:rPr>
              <a:t>Access NAT Binding</a:t>
            </a:r>
          </a:p>
          <a:p>
            <a:pPr lvl="1"/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Symmetric (</a:t>
            </a:r>
            <a:r>
              <a:rPr lang="en-US" sz="2100" dirty="0">
                <a:solidFill>
                  <a:srgbClr val="984807"/>
                </a:solidFill>
                <a:latin typeface="AhnbergHand"/>
                <a:cs typeface="AhnbergHand"/>
              </a:rPr>
              <a:t>same exterior IP address, same exterior port</a:t>
            </a:r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)</a:t>
            </a:r>
          </a:p>
          <a:p>
            <a:r>
              <a:rPr lang="en-US" sz="2300" dirty="0" smtClean="0">
                <a:solidFill>
                  <a:srgbClr val="984807"/>
                </a:solidFill>
                <a:latin typeface="AhnbergHand"/>
                <a:cs typeface="AhnbergHand"/>
              </a:rPr>
              <a:t>Release NAT Binding:</a:t>
            </a:r>
          </a:p>
          <a:p>
            <a:pPr lvl="1"/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Interior RST</a:t>
            </a:r>
          </a:p>
          <a:p>
            <a:pPr lvl="1"/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Interior FIN?</a:t>
            </a:r>
          </a:p>
          <a:p>
            <a:pPr lvl="1"/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Exterior FIN?</a:t>
            </a:r>
          </a:p>
          <a:p>
            <a:pPr lvl="1"/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Exterior RST?</a:t>
            </a:r>
          </a:p>
          <a:p>
            <a:pPr lvl="1"/>
            <a:r>
              <a:rPr lang="en-US" sz="2100" dirty="0" smtClean="0">
                <a:solidFill>
                  <a:srgbClr val="984807"/>
                </a:solidFill>
                <a:latin typeface="AhnbergHand"/>
                <a:cs typeface="AhnbergHand"/>
              </a:rPr>
              <a:t>Timer?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6637" y="1272015"/>
            <a:ext cx="4038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dirty="0" smtClean="0">
                <a:latin typeface="Powderfinger Type"/>
                <a:cs typeface="Powderfinger Type"/>
              </a:rPr>
              <a:t>UDP</a:t>
            </a:r>
          </a:p>
          <a:p>
            <a:r>
              <a:rPr lang="en-US" sz="2300" dirty="0" smtClean="0">
                <a:solidFill>
                  <a:srgbClr val="984807"/>
                </a:solidFill>
                <a:latin typeface="AhnbergHand"/>
                <a:cs typeface="AhnbergHand"/>
              </a:rPr>
              <a:t>Open NAT Binding</a:t>
            </a:r>
          </a:p>
          <a:p>
            <a:pPr lvl="1"/>
            <a:r>
              <a:rPr lang="en-US" sz="2000" dirty="0" smtClean="0">
                <a:solidFill>
                  <a:srgbClr val="984807"/>
                </a:solidFill>
                <a:latin typeface="AhnbergHand"/>
                <a:cs typeface="AhnbergHand"/>
              </a:rPr>
              <a:t>Interior packet</a:t>
            </a:r>
          </a:p>
          <a:p>
            <a:r>
              <a:rPr lang="en-US" sz="2300" dirty="0" smtClean="0">
                <a:solidFill>
                  <a:srgbClr val="984807"/>
                </a:solidFill>
                <a:latin typeface="AhnbergHand"/>
                <a:cs typeface="AhnbergHand"/>
              </a:rPr>
              <a:t>Access NAT Binding</a:t>
            </a:r>
          </a:p>
          <a:p>
            <a:pPr lvl="1"/>
            <a:r>
              <a:rPr lang="en-US" sz="2000" dirty="0" smtClean="0">
                <a:solidFill>
                  <a:srgbClr val="984807"/>
                </a:solidFill>
                <a:latin typeface="AhnbergHand"/>
                <a:cs typeface="AhnbergHand"/>
              </a:rPr>
              <a:t>Symmetric (same exterior IP address, same exterior port)</a:t>
            </a:r>
          </a:p>
          <a:p>
            <a:pPr lvl="1"/>
            <a:r>
              <a:rPr lang="en-US" sz="2000" dirty="0" smtClean="0">
                <a:solidFill>
                  <a:srgbClr val="984807"/>
                </a:solidFill>
                <a:latin typeface="AhnbergHand"/>
                <a:cs typeface="AhnbergHand"/>
              </a:rPr>
              <a:t>Full cone (any exterior IP address, any exterior port)?</a:t>
            </a:r>
          </a:p>
          <a:p>
            <a:pPr lvl="1"/>
            <a:r>
              <a:rPr lang="en-US" sz="2000" dirty="0" smtClean="0">
                <a:solidFill>
                  <a:srgbClr val="984807"/>
                </a:solidFill>
                <a:latin typeface="AhnbergHand"/>
                <a:cs typeface="AhnbergHand"/>
              </a:rPr>
              <a:t>Restricted cone (same exterior IP address, any exterior port)?</a:t>
            </a:r>
          </a:p>
          <a:p>
            <a:pPr lvl="1"/>
            <a:r>
              <a:rPr lang="en-US" sz="2000" dirty="0" smtClean="0">
                <a:solidFill>
                  <a:srgbClr val="984807"/>
                </a:solidFill>
                <a:latin typeface="AhnbergHand"/>
                <a:cs typeface="AhnbergHand"/>
              </a:rPr>
              <a:t>Port-restricted code (any exterior IP address, same exterior port)?</a:t>
            </a:r>
          </a:p>
          <a:p>
            <a:r>
              <a:rPr lang="en-US" sz="2300" dirty="0" smtClean="0">
                <a:solidFill>
                  <a:srgbClr val="984807"/>
                </a:solidFill>
                <a:latin typeface="AhnbergHand"/>
                <a:cs typeface="AhnbergHand"/>
              </a:rPr>
              <a:t>Release NAT Binding:</a:t>
            </a:r>
          </a:p>
          <a:p>
            <a:pPr lvl="1"/>
            <a:r>
              <a:rPr lang="en-US" sz="2000" dirty="0" smtClean="0">
                <a:solidFill>
                  <a:srgbClr val="984807"/>
                </a:solidFill>
                <a:latin typeface="AhnbergHand"/>
                <a:cs typeface="AhnbergHand"/>
              </a:rPr>
              <a:t>Timer?</a:t>
            </a:r>
            <a:endParaRPr lang="en-US" sz="2000" dirty="0">
              <a:solidFill>
                <a:srgbClr val="984807"/>
              </a:solidFill>
              <a:latin typeface="AhnbergHand"/>
              <a:cs typeface="AhnbergHa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88294" y="5303809"/>
            <a:ext cx="4288353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Powderfinger Type"/>
                <a:cs typeface="Powderfinger Type"/>
              </a:rPr>
              <a:t>Port Control Protocols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984807"/>
                </a:solidFill>
                <a:latin typeface="AhnbergHand"/>
                <a:cs typeface="AhnbergHand"/>
              </a:rPr>
              <a:t>STUN/TURN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984807"/>
                </a:solidFill>
                <a:latin typeface="AhnbergHand"/>
                <a:cs typeface="AhnbergHand"/>
              </a:rPr>
              <a:t>PCP relay of UPnP and NAT-PMP</a:t>
            </a:r>
            <a:endParaRPr lang="en-US" sz="1600" dirty="0">
              <a:solidFill>
                <a:srgbClr val="984807"/>
              </a:solidFill>
              <a:latin typeface="AhnbergHand"/>
              <a:cs typeface="AhnbergHand"/>
            </a:endParaRPr>
          </a:p>
          <a:p>
            <a:r>
              <a:rPr lang="en-US" sz="1600" dirty="0" smtClean="0">
                <a:solidFill>
                  <a:srgbClr val="984807"/>
                </a:solidFill>
                <a:latin typeface="AhnbergHand"/>
                <a:cs typeface="AhnbergHand"/>
              </a:rPr>
              <a:t> </a:t>
            </a:r>
            <a:endParaRPr lang="en-US" sz="1600" dirty="0">
              <a:solidFill>
                <a:srgbClr val="984807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4151892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Design Parameters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dirty="0" smtClean="0"/>
              <a:t>TCP</a:t>
            </a:r>
          </a:p>
          <a:p>
            <a:r>
              <a:rPr lang="en-US" dirty="0" smtClean="0"/>
              <a:t>Open NAT Binding:</a:t>
            </a:r>
          </a:p>
          <a:p>
            <a:pPr lvl="1"/>
            <a:r>
              <a:rPr lang="en-US" dirty="0" smtClean="0"/>
              <a:t>Interior SYN</a:t>
            </a:r>
          </a:p>
          <a:p>
            <a:r>
              <a:rPr lang="en-US" dirty="0" smtClean="0"/>
              <a:t>Access NAT Binding</a:t>
            </a:r>
          </a:p>
          <a:p>
            <a:pPr lvl="1"/>
            <a:r>
              <a:rPr lang="en-US" dirty="0" smtClean="0"/>
              <a:t>Symmetric (</a:t>
            </a:r>
            <a:r>
              <a:rPr lang="en-US" dirty="0"/>
              <a:t>same exterior IP address, same exterior port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Release NAT Binding:</a:t>
            </a:r>
          </a:p>
          <a:p>
            <a:pPr lvl="1"/>
            <a:r>
              <a:rPr lang="en-US" dirty="0" smtClean="0"/>
              <a:t>Interior RST</a:t>
            </a:r>
          </a:p>
          <a:p>
            <a:pPr lvl="1"/>
            <a:r>
              <a:rPr lang="en-US" dirty="0" smtClean="0"/>
              <a:t>Interior FIN?</a:t>
            </a:r>
          </a:p>
          <a:p>
            <a:pPr lvl="1"/>
            <a:r>
              <a:rPr lang="en-US" dirty="0" smtClean="0"/>
              <a:t>Exterior FIN?</a:t>
            </a:r>
          </a:p>
          <a:p>
            <a:pPr lvl="1"/>
            <a:r>
              <a:rPr lang="en-US" dirty="0" smtClean="0"/>
              <a:t>Exterior RST?</a:t>
            </a:r>
          </a:p>
          <a:p>
            <a:pPr lvl="1"/>
            <a:r>
              <a:rPr lang="en-US" dirty="0" smtClean="0"/>
              <a:t>Timer?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dirty="0" smtClean="0"/>
              <a:t>UDP</a:t>
            </a:r>
          </a:p>
          <a:p>
            <a:r>
              <a:rPr lang="en-US" dirty="0" smtClean="0"/>
              <a:t>Open NAT Binding</a:t>
            </a:r>
          </a:p>
          <a:p>
            <a:pPr lvl="1"/>
            <a:r>
              <a:rPr lang="en-US" dirty="0" smtClean="0"/>
              <a:t>Interior packet</a:t>
            </a:r>
          </a:p>
          <a:p>
            <a:r>
              <a:rPr lang="en-US" dirty="0" smtClean="0"/>
              <a:t>Access NAT Binding</a:t>
            </a:r>
          </a:p>
          <a:p>
            <a:pPr lvl="1"/>
            <a:r>
              <a:rPr lang="en-US" dirty="0" smtClean="0"/>
              <a:t>Symmetric (same exterior IP address, same exterior port)</a:t>
            </a:r>
          </a:p>
          <a:p>
            <a:pPr lvl="1"/>
            <a:r>
              <a:rPr lang="en-US" dirty="0" smtClean="0"/>
              <a:t>Full cone (any exterior IP address, any exterior port)?</a:t>
            </a:r>
          </a:p>
          <a:p>
            <a:pPr lvl="1"/>
            <a:r>
              <a:rPr lang="en-US" dirty="0" smtClean="0"/>
              <a:t>Restricted cone (same exterior IP address, any exterior port)?</a:t>
            </a:r>
          </a:p>
          <a:p>
            <a:pPr lvl="1"/>
            <a:r>
              <a:rPr lang="en-US" dirty="0" smtClean="0"/>
              <a:t>Port-restricted code (any exterior IP address, same exterior port)?</a:t>
            </a:r>
          </a:p>
          <a:p>
            <a:r>
              <a:rPr lang="en-US" dirty="0" smtClean="0"/>
              <a:t>Release NAT Binding:</a:t>
            </a:r>
          </a:p>
          <a:p>
            <a:pPr lvl="1"/>
            <a:r>
              <a:rPr lang="en-US" dirty="0" smtClean="0"/>
              <a:t>Timer?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45970" y="5478993"/>
            <a:ext cx="3506088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Port Control Protocols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STUN/TURN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PCP relay of UPnP and NAT-PMP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1461434"/>
            <a:ext cx="8432800" cy="5105544"/>
          </a:xfrm>
          <a:prstGeom prst="rect">
            <a:avLst/>
          </a:prstGeom>
          <a:solidFill>
            <a:schemeClr val="bg1">
              <a:alpha val="9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2419789"/>
            <a:ext cx="80942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Powderfinger Type"/>
                <a:cs typeface="Powderfinger Type"/>
              </a:rPr>
              <a:t>Different NATs make different choices in these design </a:t>
            </a:r>
            <a:r>
              <a:rPr lang="en-US" dirty="0" smtClean="0">
                <a:latin typeface="Powderfinger Type"/>
                <a:cs typeface="Powderfinger Type"/>
              </a:rPr>
              <a:t>parameters</a:t>
            </a:r>
          </a:p>
          <a:p>
            <a:pPr marL="342900" indent="-342900">
              <a:buFont typeface="Arial"/>
              <a:buChar char="•"/>
            </a:pPr>
            <a:endParaRPr lang="en-US" dirty="0" smtClean="0">
              <a:latin typeface="Powderfinger Type"/>
              <a:cs typeface="Powderfinger Type"/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Powderfinger Type"/>
                <a:cs typeface="Powderfinger Type"/>
              </a:rPr>
              <a:t>Applications then have to “discover” the particular behavioral type in order to perform non-trivial </a:t>
            </a:r>
            <a:r>
              <a:rPr lang="en-US" dirty="0" smtClean="0">
                <a:latin typeface="Powderfinger Type"/>
                <a:cs typeface="Powderfinger Type"/>
              </a:rPr>
              <a:t>operations</a:t>
            </a:r>
          </a:p>
          <a:p>
            <a:pPr marL="342900" indent="-342900">
              <a:buFont typeface="Arial"/>
              <a:buChar char="•"/>
            </a:pPr>
            <a:endParaRPr lang="en-US" dirty="0" smtClean="0">
              <a:latin typeface="Powderfinger Type"/>
              <a:cs typeface="Powderfinger Type"/>
            </a:endParaRP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Powderfinger Type"/>
                <a:cs typeface="Powderfinger Type"/>
              </a:rPr>
              <a:t>This adds delay, complexity and fragility to the service model of the network</a:t>
            </a:r>
          </a:p>
        </p:txBody>
      </p:sp>
    </p:spTree>
    <p:extLst>
      <p:ext uri="{BB962C8B-B14F-4D97-AF65-F5344CB8AC3E}">
        <p14:creationId xmlns:p14="http://schemas.microsoft.com/office/powerpoint/2010/main" val="2986124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484314"/>
            <a:ext cx="4475163" cy="36290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AU" sz="2800" dirty="0">
                <a:latin typeface="Powderfinger Type" charset="0"/>
              </a:rPr>
              <a:t>  The mainstream telecommunications industry has a rich history</a:t>
            </a:r>
          </a:p>
          <a:p>
            <a:pPr eaLnBrk="1" hangingPunct="1">
              <a:buFontTx/>
              <a:buNone/>
              <a:defRPr/>
            </a:pPr>
            <a:endParaRPr lang="en-AU" sz="2800" dirty="0">
              <a:latin typeface="Powderfinger Type" charset="0"/>
            </a:endParaRPr>
          </a:p>
          <a:p>
            <a:pPr eaLnBrk="1" hangingPunct="1">
              <a:buFontTx/>
              <a:buNone/>
              <a:defRPr/>
            </a:pPr>
            <a:r>
              <a:rPr lang="en-AU" sz="2800" dirty="0">
                <a:latin typeface="Powderfinger Type" charset="0"/>
              </a:rPr>
              <a:t> 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95289" y="3482976"/>
            <a:ext cx="5400675" cy="147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430" tIns="45715" rIns="91430" bIns="45715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AU" sz="2800" dirty="0">
                <a:latin typeface="Powderfinger Type" charset="0"/>
                <a:cs typeface="+mn-cs"/>
              </a:rPr>
              <a:t>…of making very poor </a:t>
            </a:r>
          </a:p>
          <a:p>
            <a:pPr>
              <a:spcBef>
                <a:spcPct val="20000"/>
              </a:spcBef>
              <a:defRPr/>
            </a:pPr>
            <a:r>
              <a:rPr lang="en-AU" sz="2800" dirty="0">
                <a:latin typeface="Powderfinger Type" charset="0"/>
                <a:cs typeface="+mn-cs"/>
              </a:rPr>
              <a:t>technology choices</a:t>
            </a:r>
          </a:p>
          <a:p>
            <a:pPr>
              <a:defRPr/>
            </a:pPr>
            <a:endParaRPr lang="en-AU" sz="2800" dirty="0">
              <a:latin typeface="Powderfinger Type" charset="0"/>
              <a:cs typeface="+mn-cs"/>
            </a:endParaRPr>
          </a:p>
        </p:txBody>
      </p:sp>
      <p:pic>
        <p:nvPicPr>
          <p:cNvPr id="6" name="Picture 5" descr="P1000095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5" y="1403945"/>
            <a:ext cx="3681792" cy="4470229"/>
          </a:xfrm>
          <a:prstGeom prst="rect">
            <a:avLst/>
          </a:prstGeom>
        </p:spPr>
      </p:pic>
      <p:pic>
        <p:nvPicPr>
          <p:cNvPr id="3" name="Picture 2" descr="P1000096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49851">
            <a:off x="5990673" y="2340607"/>
            <a:ext cx="1698255" cy="1355068"/>
          </a:xfrm>
          <a:prstGeom prst="rect">
            <a:avLst/>
          </a:prstGeom>
        </p:spPr>
      </p:pic>
      <p:pic>
        <p:nvPicPr>
          <p:cNvPr id="4" name="Picture 3" descr="P1000096b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2653">
            <a:off x="5969543" y="2325985"/>
            <a:ext cx="1746105" cy="139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51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431799" y="2057400"/>
            <a:ext cx="8388927" cy="1524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65125" indent="-285750"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79375" indent="0">
              <a:spcAft>
                <a:spcPts val="2550"/>
              </a:spcAft>
              <a:buClrTx/>
              <a:defRPr/>
            </a:pPr>
            <a:r>
              <a:rPr lang="en-US" sz="1800" dirty="0" smtClean="0">
                <a:solidFill>
                  <a:srgbClr val="000000"/>
                </a:solidFill>
                <a:latin typeface="AhnbergHand"/>
                <a:cs typeface="AhnbergHand"/>
              </a:rPr>
              <a:t>Relieved pressure for IPv4 space</a:t>
            </a:r>
          </a:p>
          <a:p>
            <a:pPr marL="79375" indent="0">
              <a:spcAft>
                <a:spcPts val="2550"/>
              </a:spcAft>
              <a:buClrTx/>
              <a:defRPr/>
            </a:pPr>
            <a:r>
              <a:rPr lang="en-US" sz="1800" dirty="0" smtClean="0">
                <a:solidFill>
                  <a:srgbClr val="000000"/>
                </a:solidFill>
                <a:latin typeface="AhnbergHand"/>
                <a:cs typeface="AhnbergHand"/>
              </a:rPr>
              <a:t>Is nearly everywhere</a:t>
            </a:r>
          </a:p>
          <a:p>
            <a:pPr>
              <a:spcAft>
                <a:spcPts val="2550"/>
              </a:spcAft>
              <a:buClrTx/>
              <a:buFontTx/>
              <a:buNone/>
              <a:defRPr/>
            </a:pPr>
            <a:endParaRPr lang="en-US" sz="3200" dirty="0" smtClean="0">
              <a:solidFill>
                <a:srgbClr val="000000"/>
              </a:solidFill>
              <a:latin typeface="+mn-lt"/>
            </a:endParaRPr>
          </a:p>
          <a:p>
            <a:pPr>
              <a:spcAft>
                <a:spcPts val="2550"/>
              </a:spcAft>
              <a:buClrTx/>
              <a:buFontTx/>
              <a:buNone/>
              <a:defRPr/>
            </a:pPr>
            <a:endParaRPr lang="en-US" sz="3200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33400" y="354684"/>
            <a:ext cx="75438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latin typeface="Powderfinger Type"/>
                <a:cs typeface="Powderfinger Type"/>
              </a:rPr>
              <a:t>2 Party NATs</a:t>
            </a:r>
          </a:p>
          <a:p>
            <a:pPr algn="ctr">
              <a:buClrTx/>
              <a:buFontTx/>
              <a:buNone/>
              <a:defRPr/>
            </a:pPr>
            <a:r>
              <a:rPr lang="en-US" sz="3200" dirty="0" smtClean="0">
                <a:solidFill>
                  <a:schemeClr val="tx1"/>
                </a:solidFill>
                <a:latin typeface="Powderfinger Type"/>
                <a:cs typeface="Powderfinger Type"/>
              </a:rPr>
              <a:t>AKA Subscriber-Based NATs</a:t>
            </a:r>
          </a:p>
        </p:txBody>
      </p:sp>
      <p:sp>
        <p:nvSpPr>
          <p:cNvPr id="4" name="Cloud 3"/>
          <p:cNvSpPr/>
          <p:nvPr/>
        </p:nvSpPr>
        <p:spPr>
          <a:xfrm>
            <a:off x="1017214" y="3975331"/>
            <a:ext cx="1725986" cy="822960"/>
          </a:xfrm>
          <a:prstGeom prst="cloud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Home Network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29000" y="3967900"/>
            <a:ext cx="914400" cy="8229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Middle Box</a:t>
            </a:r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5231138" y="3946471"/>
            <a:ext cx="1474462" cy="822960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cxnSp>
        <p:nvCxnSpPr>
          <p:cNvPr id="3" name="Straight Connector 2"/>
          <p:cNvCxnSpPr>
            <a:endCxn id="5" idx="1"/>
          </p:cNvCxnSpPr>
          <p:nvPr/>
        </p:nvCxnSpPr>
        <p:spPr>
          <a:xfrm>
            <a:off x="2743200" y="4343400"/>
            <a:ext cx="685800" cy="35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343400" y="4343400"/>
            <a:ext cx="887738" cy="35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720982" y="4840069"/>
            <a:ext cx="1518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hnbergHand"/>
                <a:cs typeface="AhnbergHand"/>
              </a:rPr>
              <a:t>IPv4</a:t>
            </a:r>
          </a:p>
          <a:p>
            <a:r>
              <a:rPr lang="en-US" sz="1400" dirty="0" smtClean="0">
                <a:latin typeface="AhnbergHand"/>
                <a:cs typeface="AhnbergHand"/>
              </a:rPr>
              <a:t>192.168.0.0/24</a:t>
            </a:r>
            <a:endParaRPr lang="en-US" sz="1400" dirty="0">
              <a:latin typeface="AhnbergHand"/>
              <a:cs typeface="AhnbergHan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30120" y="4798291"/>
            <a:ext cx="2430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hnbergHand"/>
                <a:cs typeface="AhnbergHand"/>
              </a:rPr>
              <a:t>IPv4</a:t>
            </a:r>
          </a:p>
          <a:p>
            <a:r>
              <a:rPr lang="en-US" sz="1400" dirty="0" smtClean="0">
                <a:latin typeface="AhnbergHand"/>
                <a:cs typeface="AhnbergHand"/>
              </a:rPr>
              <a:t>Globally Unique Address</a:t>
            </a:r>
            <a:endParaRPr lang="en-US" sz="1400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294143251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457200" y="1981200"/>
            <a:ext cx="8305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65125" indent="-285750"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65125" algn="l"/>
                <a:tab pos="822325" algn="l"/>
                <a:tab pos="1279525" algn="l"/>
                <a:tab pos="1736725" algn="l"/>
                <a:tab pos="2193925" algn="l"/>
                <a:tab pos="2651125" algn="l"/>
                <a:tab pos="3108325" algn="l"/>
                <a:tab pos="3565525" algn="l"/>
                <a:tab pos="4022725" algn="l"/>
                <a:tab pos="4479925" algn="l"/>
                <a:tab pos="4937125" algn="l"/>
                <a:tab pos="5394325" algn="l"/>
                <a:tab pos="5851525" algn="l"/>
                <a:tab pos="6308725" algn="l"/>
                <a:tab pos="6765925" algn="l"/>
                <a:tab pos="7223125" algn="l"/>
                <a:tab pos="7680325" algn="l"/>
                <a:tab pos="8137525" algn="l"/>
                <a:tab pos="8594725" algn="l"/>
                <a:tab pos="9051925" algn="l"/>
                <a:tab pos="9509125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79375" indent="0">
              <a:spcAft>
                <a:spcPts val="2550"/>
              </a:spcAft>
              <a:buClrTx/>
              <a:defRPr/>
            </a:pPr>
            <a:r>
              <a:rPr lang="en-US" sz="1800" dirty="0">
                <a:solidFill>
                  <a:srgbClr val="000000"/>
                </a:solidFill>
                <a:latin typeface="AhnbergHand"/>
                <a:cs typeface="AhnbergHand"/>
              </a:rPr>
              <a:t>Adds a new non-unique realm in the Carrier</a:t>
            </a:r>
          </a:p>
          <a:p>
            <a:pPr marL="79375" indent="0">
              <a:spcAft>
                <a:spcPts val="2550"/>
              </a:spcAft>
              <a:buClrTx/>
              <a:defRPr/>
            </a:pPr>
            <a:r>
              <a:rPr lang="en-US" sz="1800" dirty="0">
                <a:solidFill>
                  <a:srgbClr val="000000"/>
                </a:solidFill>
                <a:latin typeface="AhnbergHand"/>
                <a:cs typeface="AhnbergHand"/>
              </a:rPr>
              <a:t>Adds more complexity but “slows” </a:t>
            </a:r>
            <a:r>
              <a:rPr lang="en-US" sz="1800" dirty="0" err="1">
                <a:solidFill>
                  <a:srgbClr val="000000"/>
                </a:solidFill>
                <a:latin typeface="AhnbergHand"/>
                <a:cs typeface="AhnbergHand"/>
              </a:rPr>
              <a:t>runout</a:t>
            </a:r>
            <a:endParaRPr lang="en-US" sz="1800" dirty="0">
              <a:solidFill>
                <a:srgbClr val="000000"/>
              </a:solidFill>
              <a:latin typeface="AhnbergHand"/>
              <a:cs typeface="AhnbergHand"/>
            </a:endParaRPr>
          </a:p>
          <a:p>
            <a:pPr>
              <a:spcAft>
                <a:spcPts val="2550"/>
              </a:spcAft>
              <a:buClrTx/>
              <a:buFontTx/>
              <a:buNone/>
              <a:defRPr/>
            </a:pPr>
            <a:endParaRPr lang="en-US" sz="2800" dirty="0" smtClean="0">
              <a:solidFill>
                <a:srgbClr val="000000"/>
              </a:solidFill>
              <a:latin typeface="+mn-lt"/>
            </a:endParaRPr>
          </a:p>
          <a:p>
            <a:pPr>
              <a:spcAft>
                <a:spcPts val="2550"/>
              </a:spcAft>
              <a:buClrTx/>
              <a:buFontTx/>
              <a:buNone/>
              <a:defRPr/>
            </a:pPr>
            <a:endParaRPr lang="en-US" sz="3200" dirty="0" smtClean="0">
              <a:solidFill>
                <a:srgbClr val="000000"/>
              </a:solidFill>
              <a:latin typeface="+mn-lt"/>
            </a:endParaRPr>
          </a:p>
          <a:p>
            <a:pPr>
              <a:spcAft>
                <a:spcPts val="2550"/>
              </a:spcAft>
              <a:buClrTx/>
              <a:buFontTx/>
              <a:buNone/>
              <a:defRPr/>
            </a:pPr>
            <a:endParaRPr lang="en-US" sz="3200" dirty="0" smtClean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49132" y="249204"/>
            <a:ext cx="7543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 smtClean="0">
                <a:solidFill>
                  <a:srgbClr val="000000"/>
                </a:solidFill>
                <a:latin typeface="Powderfinger Type"/>
                <a:cs typeface="Powderfinger Type"/>
              </a:rPr>
              <a:t>3 Party NATs</a:t>
            </a:r>
          </a:p>
          <a:p>
            <a:pPr algn="ctr">
              <a:buClrTx/>
              <a:buFontTx/>
              <a:buNone/>
              <a:defRPr/>
            </a:pPr>
            <a:r>
              <a:rPr lang="en-US" sz="4000" dirty="0" smtClean="0">
                <a:solidFill>
                  <a:srgbClr val="000000"/>
                </a:solidFill>
                <a:latin typeface="Powderfinger Type"/>
                <a:cs typeface="Powderfinger Type"/>
              </a:rPr>
              <a:t>AKA Carrier Grade </a:t>
            </a:r>
            <a:r>
              <a:rPr lang="en-US" sz="4000" dirty="0" smtClean="0">
                <a:solidFill>
                  <a:srgbClr val="000000"/>
                </a:solidFill>
                <a:latin typeface="Powderfinger Type"/>
                <a:cs typeface="Powderfinger Type"/>
              </a:rPr>
              <a:t>NAT</a:t>
            </a:r>
            <a:endParaRPr lang="en-US" sz="4000" dirty="0" smtClean="0">
              <a:solidFill>
                <a:srgbClr val="000000"/>
              </a:solidFill>
              <a:latin typeface="Powderfinger Type"/>
              <a:cs typeface="Powderfinger Type"/>
            </a:endParaRPr>
          </a:p>
        </p:txBody>
      </p:sp>
      <p:sp>
        <p:nvSpPr>
          <p:cNvPr id="4" name="Cloud 3"/>
          <p:cNvSpPr/>
          <p:nvPr/>
        </p:nvSpPr>
        <p:spPr>
          <a:xfrm>
            <a:off x="1017214" y="4222666"/>
            <a:ext cx="1725986" cy="822960"/>
          </a:xfrm>
          <a:prstGeom prst="cloud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Home Network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06632" y="4222666"/>
            <a:ext cx="914400" cy="822960"/>
          </a:xfrm>
          <a:prstGeom prst="roundRect">
            <a:avLst/>
          </a:prstGeom>
          <a:solidFill>
            <a:srgbClr val="D99694"/>
          </a:solidFill>
          <a:ln>
            <a:solidFill>
              <a:srgbClr val="632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Edge NAT</a:t>
            </a:r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5968369" y="4966356"/>
            <a:ext cx="1474462" cy="822960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cxnSp>
        <p:nvCxnSpPr>
          <p:cNvPr id="3" name="Straight Connector 2"/>
          <p:cNvCxnSpPr>
            <a:endCxn id="5" idx="1"/>
          </p:cNvCxnSpPr>
          <p:nvPr/>
        </p:nvCxnSpPr>
        <p:spPr>
          <a:xfrm>
            <a:off x="2720832" y="4598166"/>
            <a:ext cx="685800" cy="359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343400" y="4193806"/>
            <a:ext cx="457200" cy="4329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17214" y="5136010"/>
            <a:ext cx="1711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IPv4 Private Space</a:t>
            </a:r>
          </a:p>
          <a:p>
            <a:r>
              <a:rPr lang="en-US" sz="1200" dirty="0" smtClean="0">
                <a:latin typeface="AhnbergHand"/>
                <a:cs typeface="AhnbergHand"/>
              </a:rPr>
              <a:t>192.168.0.0/24</a:t>
            </a:r>
            <a:endParaRPr lang="en-US" sz="1200" dirty="0">
              <a:latin typeface="AhnbergHand"/>
              <a:cs typeface="AhnbergHan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57024" y="5505135"/>
            <a:ext cx="2110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IPv4</a:t>
            </a:r>
          </a:p>
          <a:p>
            <a:r>
              <a:rPr lang="en-US" sz="1200" dirty="0" smtClean="0">
                <a:latin typeface="AhnbergHand"/>
                <a:cs typeface="AhnbergHand"/>
              </a:rPr>
              <a:t>Globally Unique Address</a:t>
            </a:r>
            <a:endParaRPr lang="en-US" sz="1200" dirty="0">
              <a:latin typeface="AhnbergHand"/>
              <a:cs typeface="AhnbergHand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4574705" y="3429000"/>
            <a:ext cx="1393663" cy="822960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Carrier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873059" y="3685130"/>
            <a:ext cx="914400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CGN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00600" y="4285204"/>
            <a:ext cx="1711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IPv4 Private Space</a:t>
            </a:r>
          </a:p>
          <a:p>
            <a:r>
              <a:rPr lang="en-US" sz="1200" dirty="0" smtClean="0">
                <a:latin typeface="AhnbergHand"/>
                <a:cs typeface="AhnbergHand"/>
              </a:rPr>
              <a:t>10.0.0/</a:t>
            </a:r>
            <a:r>
              <a:rPr lang="en-US" sz="1200" dirty="0">
                <a:latin typeface="AhnbergHand"/>
                <a:cs typeface="AhnbergHand"/>
              </a:rPr>
              <a:t>8</a:t>
            </a:r>
          </a:p>
        </p:txBody>
      </p:sp>
      <p:cxnSp>
        <p:nvCxnSpPr>
          <p:cNvPr id="14" name="Straight Connector 13"/>
          <p:cNvCxnSpPr>
            <a:stCxn id="11" idx="0"/>
            <a:endCxn id="12" idx="1"/>
          </p:cNvCxnSpPr>
          <p:nvPr/>
        </p:nvCxnSpPr>
        <p:spPr>
          <a:xfrm>
            <a:off x="5967207" y="3840480"/>
            <a:ext cx="905852" cy="30185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9000" y="4634146"/>
            <a:ext cx="203831" cy="3322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103552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Some Multi-NAT Issues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896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What is the aggregate NAT binding behavior as seen by an application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?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 </a:t>
            </a: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How can an application “discover” this aggregate  binding </a:t>
            </a:r>
            <a:r>
              <a:rPr lang="en-US" sz="1800" dirty="0" err="1" smtClean="0">
                <a:solidFill>
                  <a:srgbClr val="984807"/>
                </a:solidFill>
                <a:latin typeface="AhnbergHand"/>
                <a:cs typeface="AhnbergHand"/>
              </a:rPr>
              <a:t>behaviour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?</a:t>
            </a:r>
          </a:p>
          <a:p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Can an application determine how many NATs (and of what type) are in its data path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?</a:t>
            </a:r>
          </a:p>
          <a:p>
            <a:pPr marL="0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Does the carrier need a new private address space that is distinct from RFC1918 address space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?</a:t>
            </a:r>
          </a:p>
          <a:p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How does home-to-home work in this model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?</a:t>
            </a:r>
          </a:p>
          <a:p>
            <a:pPr marL="0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Does this model become more complex with 3 NATs in series?</a:t>
            </a:r>
          </a:p>
        </p:txBody>
      </p:sp>
      <p:sp>
        <p:nvSpPr>
          <p:cNvPr id="4" name="Cloud 3"/>
          <p:cNvSpPr/>
          <p:nvPr/>
        </p:nvSpPr>
        <p:spPr>
          <a:xfrm>
            <a:off x="738908" y="1516004"/>
            <a:ext cx="1570183" cy="743690"/>
          </a:xfrm>
          <a:prstGeom prst="cloud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Home Network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523345" y="1479148"/>
            <a:ext cx="914400" cy="822960"/>
          </a:xfrm>
          <a:prstGeom prst="roundRect">
            <a:avLst/>
          </a:prstGeom>
          <a:solidFill>
            <a:srgbClr val="D99694"/>
          </a:solidFill>
          <a:ln>
            <a:solidFill>
              <a:srgbClr val="6325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Edge NAT</a:t>
            </a:r>
            <a:endParaRPr lang="en-US" dirty="0"/>
          </a:p>
        </p:txBody>
      </p:sp>
      <p:sp>
        <p:nvSpPr>
          <p:cNvPr id="6" name="Cloud 5"/>
          <p:cNvSpPr/>
          <p:nvPr/>
        </p:nvSpPr>
        <p:spPr>
          <a:xfrm>
            <a:off x="6888531" y="1481388"/>
            <a:ext cx="1474462" cy="822960"/>
          </a:xfrm>
          <a:prstGeom prst="cloud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cxnSp>
        <p:nvCxnSpPr>
          <p:cNvPr id="7" name="Straight Connector 6"/>
          <p:cNvCxnSpPr>
            <a:stCxn id="4" idx="0"/>
            <a:endCxn id="5" idx="1"/>
          </p:cNvCxnSpPr>
          <p:nvPr/>
        </p:nvCxnSpPr>
        <p:spPr>
          <a:xfrm>
            <a:off x="2307783" y="1887849"/>
            <a:ext cx="215562" cy="27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3"/>
            <a:endCxn id="9" idx="2"/>
          </p:cNvCxnSpPr>
          <p:nvPr/>
        </p:nvCxnSpPr>
        <p:spPr>
          <a:xfrm>
            <a:off x="3437745" y="1890628"/>
            <a:ext cx="419633" cy="22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loud 8"/>
          <p:cNvSpPr/>
          <p:nvPr/>
        </p:nvSpPr>
        <p:spPr>
          <a:xfrm>
            <a:off x="3853055" y="1481388"/>
            <a:ext cx="1393663" cy="822960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Carrier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5712572" y="1417638"/>
            <a:ext cx="914400" cy="9144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CGN</a:t>
            </a:r>
            <a:endParaRPr lang="en-US" dirty="0"/>
          </a:p>
        </p:txBody>
      </p:sp>
      <p:cxnSp>
        <p:nvCxnSpPr>
          <p:cNvPr id="11" name="Straight Connector 10"/>
          <p:cNvCxnSpPr>
            <a:stCxn id="9" idx="0"/>
            <a:endCxn id="10" idx="1"/>
          </p:cNvCxnSpPr>
          <p:nvPr/>
        </p:nvCxnSpPr>
        <p:spPr>
          <a:xfrm flipV="1">
            <a:off x="5245557" y="1874838"/>
            <a:ext cx="467015" cy="180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0" idx="3"/>
            <a:endCxn id="6" idx="2"/>
          </p:cNvCxnSpPr>
          <p:nvPr/>
        </p:nvCxnSpPr>
        <p:spPr>
          <a:xfrm>
            <a:off x="6626972" y="1874838"/>
            <a:ext cx="266133" cy="180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050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414" y="3427942"/>
            <a:ext cx="5033424" cy="34300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How Good Are NATs?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291" y="141763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Powderfinger Type"/>
                <a:cs typeface="Powderfinger Type"/>
              </a:rPr>
              <a:t>3-party rendezvous:</a:t>
            </a:r>
          </a:p>
          <a:p>
            <a:r>
              <a:rPr lang="en-US" sz="2400" dirty="0" smtClean="0">
                <a:latin typeface="Powderfinger Type"/>
                <a:cs typeface="Powderfinger Type"/>
              </a:rPr>
              <a:t>A knows about B and C</a:t>
            </a:r>
          </a:p>
          <a:p>
            <a:r>
              <a:rPr lang="en-US" sz="2400" dirty="0" smtClean="0">
                <a:latin typeface="Powderfinger Type"/>
                <a:cs typeface="Powderfinger Type"/>
              </a:rPr>
              <a:t>A tells B to contact C</a:t>
            </a:r>
          </a:p>
          <a:p>
            <a:pPr marL="0" indent="0">
              <a:buNone/>
            </a:pPr>
            <a:r>
              <a:rPr lang="en-US" sz="2400" dirty="0" err="1" smtClean="0">
                <a:latin typeface="Powderfinger Type"/>
                <a:cs typeface="Powderfinger Type"/>
              </a:rPr>
              <a:t>Teredo</a:t>
            </a:r>
            <a:r>
              <a:rPr lang="en-US" sz="2400" dirty="0" smtClean="0">
                <a:latin typeface="Powderfinger Type"/>
                <a:cs typeface="Powderfinger Type"/>
              </a:rPr>
              <a:t> is a good example here:</a:t>
            </a:r>
          </a:p>
        </p:txBody>
      </p:sp>
    </p:spTree>
    <p:extLst>
      <p:ext uri="{BB962C8B-B14F-4D97-AF65-F5344CB8AC3E}">
        <p14:creationId xmlns:p14="http://schemas.microsoft.com/office/powerpoint/2010/main" val="35779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NAT Failure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Powderfinger Type"/>
                <a:cs typeface="Powderfinger Type"/>
              </a:rPr>
              <a:t>How well do NATs perform in supporting an application performing a 3-party rendezvous</a:t>
            </a:r>
            <a:r>
              <a:rPr lang="en-US" sz="2800" dirty="0" smtClean="0">
                <a:latin typeface="Powderfinger Type"/>
                <a:cs typeface="Powderfinger Type"/>
              </a:rPr>
              <a:t>?</a:t>
            </a:r>
          </a:p>
          <a:p>
            <a:pPr marL="0" indent="0">
              <a:buNone/>
            </a:pPr>
            <a:endParaRPr lang="en-US" sz="2800" dirty="0" smtClean="0">
              <a:latin typeface="Powderfinger Type"/>
              <a:cs typeface="Powderfinger Type"/>
            </a:endParaRPr>
          </a:p>
          <a:p>
            <a:pPr lvl="1"/>
            <a:r>
              <a:rPr lang="en-US" sz="2400" dirty="0" smtClean="0">
                <a:solidFill>
                  <a:srgbClr val="984807"/>
                </a:solidFill>
                <a:latin typeface="AhnbergHand"/>
                <a:cs typeface="AhnbergHand"/>
              </a:rPr>
              <a:t>One way to measure this is to test a common 3-party rendezvous application across a large number of </a:t>
            </a:r>
            <a:r>
              <a:rPr lang="en-US" sz="2400" dirty="0" smtClean="0">
                <a:solidFill>
                  <a:srgbClr val="984807"/>
                </a:solidFill>
                <a:latin typeface="AhnbergHand"/>
                <a:cs typeface="AhnbergHand"/>
              </a:rPr>
              <a:t>clients</a:t>
            </a:r>
          </a:p>
          <a:p>
            <a:pPr lvl="1"/>
            <a:endParaRPr lang="en-US" sz="24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lvl="1"/>
            <a:r>
              <a:rPr lang="en-US" sz="2400" dirty="0" smtClean="0">
                <a:solidFill>
                  <a:srgbClr val="984807"/>
                </a:solidFill>
                <a:latin typeface="AhnbergHand"/>
                <a:cs typeface="AhnbergHand"/>
              </a:rPr>
              <a:t>So we measured </a:t>
            </a:r>
            <a:r>
              <a:rPr lang="en-US" sz="2400" dirty="0" smtClean="0">
                <a:solidFill>
                  <a:srgbClr val="984807"/>
                </a:solidFill>
                <a:latin typeface="AhnbergHand"/>
                <a:cs typeface="AhnbergHand"/>
              </a:rPr>
              <a:t>it</a:t>
            </a:r>
          </a:p>
          <a:p>
            <a:pPr lvl="1"/>
            <a:endParaRPr lang="en-US" sz="24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lvl="1"/>
            <a:r>
              <a:rPr lang="en-US" sz="2400" dirty="0" smtClean="0">
                <a:solidFill>
                  <a:srgbClr val="984807"/>
                </a:solidFill>
                <a:latin typeface="AhnbergHand"/>
                <a:cs typeface="AhnbergHand"/>
              </a:rPr>
              <a:t>And we were pretty surprised</a:t>
            </a:r>
            <a:endParaRPr lang="en-US" sz="2400" dirty="0">
              <a:solidFill>
                <a:srgbClr val="984807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209755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439" b="-1831"/>
          <a:stretch/>
        </p:blipFill>
        <p:spPr>
          <a:xfrm>
            <a:off x="457200" y="999420"/>
            <a:ext cx="8229600" cy="585858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03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Powderfinger Type"/>
                <a:cs typeface="Powderfinger Type"/>
              </a:rPr>
              <a:t>Teredo</a:t>
            </a:r>
            <a:r>
              <a:rPr lang="en-US" dirty="0" smtClean="0">
                <a:latin typeface="Powderfinger Type"/>
                <a:cs typeface="Powderfinger Type"/>
              </a:rPr>
              <a:t> Failure Rate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98600" y="2794000"/>
            <a:ext cx="4238966" cy="3693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ICMP Exchange fails to complete</a:t>
            </a:r>
            <a:endParaRPr lang="en-US" dirty="0">
              <a:latin typeface="AhnbergHand"/>
              <a:cs typeface="AhnbergHand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543300" y="3163332"/>
            <a:ext cx="1104837" cy="12949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314926" y="5084886"/>
            <a:ext cx="6808800" cy="3693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hnbergHand"/>
                <a:cs typeface="AhnbergHand"/>
              </a:rPr>
              <a:t>ICMP completed, but SYN Exchange fails to complete</a:t>
            </a:r>
            <a:endParaRPr lang="en-US" dirty="0">
              <a:latin typeface="AhnbergHand"/>
              <a:cs typeface="AhnbergHand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685931" y="5439316"/>
            <a:ext cx="457302" cy="1199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670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It’s NAT Traversal Failure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8967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 smtClean="0">
                <a:latin typeface="Powderfinger Type"/>
                <a:cs typeface="Powderfinger Type"/>
              </a:rPr>
              <a:t>Teredo</a:t>
            </a:r>
            <a:r>
              <a:rPr lang="en-US" sz="1800" dirty="0" smtClean="0">
                <a:latin typeface="Powderfinger Type"/>
                <a:cs typeface="Powderfinger Type"/>
              </a:rPr>
              <a:t> failure is around 35% of all connection attempts</a:t>
            </a:r>
          </a:p>
          <a:p>
            <a:pPr lvl="1"/>
            <a:endParaRPr lang="en-US" sz="1600" dirty="0" smtClean="0">
              <a:latin typeface="AhnbergHand"/>
              <a:cs typeface="AhnbergHand"/>
            </a:endParaRPr>
          </a:p>
          <a:p>
            <a:pPr lvl="1"/>
            <a:r>
              <a:rPr lang="en-US" sz="1600" dirty="0" smtClean="0">
                <a:latin typeface="AhnbergHand"/>
                <a:cs typeface="AhnbergHand"/>
              </a:rPr>
              <a:t>Obviously</a:t>
            </a:r>
            <a:r>
              <a:rPr lang="en-US" sz="1600" dirty="0" smtClean="0">
                <a:latin typeface="AhnbergHand"/>
                <a:cs typeface="AhnbergHand"/>
              </a:rPr>
              <a:t>, this is unacceptably high!</a:t>
            </a:r>
          </a:p>
          <a:p>
            <a:pPr lvl="1"/>
            <a:endParaRPr lang="en-US" sz="1600" dirty="0" smtClean="0">
              <a:latin typeface="AhnbergHand"/>
              <a:cs typeface="AhnbergHand"/>
            </a:endParaRPr>
          </a:p>
          <a:p>
            <a:pPr lvl="1"/>
            <a:r>
              <a:rPr lang="en-US" sz="1600" dirty="0" smtClean="0">
                <a:latin typeface="AhnbergHand"/>
                <a:cs typeface="AhnbergHand"/>
              </a:rPr>
              <a:t>This </a:t>
            </a:r>
            <a:r>
              <a:rPr lang="en-US" sz="1600" dirty="0" smtClean="0">
                <a:latin typeface="AhnbergHand"/>
                <a:cs typeface="AhnbergHand"/>
              </a:rPr>
              <a:t>is unlikely to be local filtering effects given that </a:t>
            </a:r>
            <a:r>
              <a:rPr lang="en-US" sz="1600" dirty="0" err="1" smtClean="0">
                <a:latin typeface="AhnbergHand"/>
                <a:cs typeface="AhnbergHand"/>
              </a:rPr>
              <a:t>Teredo</a:t>
            </a:r>
            <a:r>
              <a:rPr lang="en-US" sz="1600" dirty="0" smtClean="0">
                <a:latin typeface="AhnbergHand"/>
                <a:cs typeface="AhnbergHand"/>
              </a:rPr>
              <a:t> presents to the local NAT as conventional IPv4 UDP packets</a:t>
            </a:r>
          </a:p>
          <a:p>
            <a:pPr lvl="1"/>
            <a:endParaRPr lang="en-US" sz="1600" dirty="0" smtClean="0">
              <a:latin typeface="AhnbergHand"/>
              <a:cs typeface="AhnbergHand"/>
            </a:endParaRPr>
          </a:p>
          <a:p>
            <a:pPr lvl="1"/>
            <a:r>
              <a:rPr lang="en-US" sz="1600" dirty="0" smtClean="0">
                <a:latin typeface="AhnbergHand"/>
                <a:cs typeface="AhnbergHand"/>
              </a:rPr>
              <a:t>More </a:t>
            </a:r>
            <a:r>
              <a:rPr lang="en-US" sz="1600" dirty="0" smtClean="0">
                <a:latin typeface="AhnbergHand"/>
                <a:cs typeface="AhnbergHand"/>
              </a:rPr>
              <a:t>likely is the failure of the </a:t>
            </a:r>
            <a:r>
              <a:rPr lang="en-US" sz="1600" dirty="0" err="1" smtClean="0">
                <a:latin typeface="AhnbergHand"/>
                <a:cs typeface="AhnbergHand"/>
              </a:rPr>
              <a:t>Teredo</a:t>
            </a:r>
            <a:r>
              <a:rPr lang="en-US" sz="1600" dirty="0" smtClean="0">
                <a:latin typeface="AhnbergHand"/>
                <a:cs typeface="AhnbergHand"/>
              </a:rPr>
              <a:t> protocol to correctly identify the </a:t>
            </a:r>
            <a:r>
              <a:rPr lang="en-US" sz="1600" dirty="0" err="1" smtClean="0">
                <a:latin typeface="AhnbergHand"/>
                <a:cs typeface="AhnbergHand"/>
              </a:rPr>
              <a:t>behaviour</a:t>
            </a:r>
            <a:r>
              <a:rPr lang="en-US" sz="1600" dirty="0" smtClean="0">
                <a:latin typeface="AhnbergHand"/>
                <a:cs typeface="AhnbergHand"/>
              </a:rPr>
              <a:t> mode of the local NAT device</a:t>
            </a:r>
          </a:p>
          <a:p>
            <a:pPr lvl="1"/>
            <a:endParaRPr lang="en-US" sz="1600" dirty="0" smtClean="0">
              <a:latin typeface="AhnbergHand"/>
              <a:cs typeface="AhnbergHand"/>
            </a:endParaRPr>
          </a:p>
          <a:p>
            <a:pPr lvl="1"/>
            <a:r>
              <a:rPr lang="en-US" sz="1600" dirty="0" smtClean="0">
                <a:latin typeface="AhnbergHand"/>
                <a:cs typeface="AhnbergHand"/>
              </a:rPr>
              <a:t>The </a:t>
            </a:r>
            <a:r>
              <a:rPr lang="en-US" sz="1600" dirty="0" smtClean="0">
                <a:latin typeface="AhnbergHand"/>
                <a:cs typeface="AhnbergHand"/>
              </a:rPr>
              <a:t>ICMP failure rate comes from the limited number of UDP NAT traversal models used by the </a:t>
            </a:r>
            <a:r>
              <a:rPr lang="en-US" sz="1600" dirty="0" err="1" smtClean="0">
                <a:latin typeface="AhnbergHand"/>
                <a:cs typeface="AhnbergHand"/>
              </a:rPr>
              <a:t>Teredo</a:t>
            </a:r>
            <a:r>
              <a:rPr lang="en-US" sz="1600" dirty="0" smtClean="0">
                <a:latin typeface="AhnbergHand"/>
                <a:cs typeface="AhnbergHand"/>
              </a:rPr>
              <a:t> handshake protocol </a:t>
            </a:r>
            <a:r>
              <a:rPr lang="en-US" sz="1600" dirty="0" err="1" smtClean="0">
                <a:latin typeface="AhnbergHand"/>
                <a:cs typeface="AhnbergHand"/>
              </a:rPr>
              <a:t>vs</a:t>
            </a:r>
            <a:r>
              <a:rPr lang="en-US" sz="1600" dirty="0" smtClean="0">
                <a:latin typeface="AhnbergHand"/>
                <a:cs typeface="AhnbergHand"/>
              </a:rPr>
              <a:t> the variance of UDP NAT traversal models used in networks</a:t>
            </a:r>
          </a:p>
          <a:p>
            <a:pPr lvl="1"/>
            <a:endParaRPr lang="en-US" sz="1600" dirty="0" smtClean="0">
              <a:latin typeface="AhnbergHand"/>
              <a:cs typeface="AhnbergHand"/>
            </a:endParaRPr>
          </a:p>
          <a:p>
            <a:pPr lvl="1"/>
            <a:r>
              <a:rPr lang="en-US" sz="1600" dirty="0" smtClean="0">
                <a:latin typeface="AhnbergHand"/>
                <a:cs typeface="AhnbergHand"/>
              </a:rPr>
              <a:t>The </a:t>
            </a:r>
            <a:r>
              <a:rPr lang="en-US" sz="1600" dirty="0" smtClean="0">
                <a:latin typeface="AhnbergHand"/>
                <a:cs typeface="AhnbergHand"/>
              </a:rPr>
              <a:t>SYN failure rate is a result of the </a:t>
            </a:r>
            <a:r>
              <a:rPr lang="en-US" sz="1600" dirty="0" err="1" smtClean="0">
                <a:latin typeface="AhnbergHand"/>
                <a:cs typeface="AhnbergHand"/>
              </a:rPr>
              <a:t>Teredo</a:t>
            </a:r>
            <a:r>
              <a:rPr lang="en-US" sz="1600" dirty="0" smtClean="0">
                <a:latin typeface="AhnbergHand"/>
                <a:cs typeface="AhnbergHand"/>
              </a:rPr>
              <a:t> protocol making incorrect assumptions about the NAT’s </a:t>
            </a:r>
            <a:r>
              <a:rPr lang="en-US" sz="1600" dirty="0" err="1" smtClean="0">
                <a:latin typeface="AhnbergHand"/>
                <a:cs typeface="AhnbergHand"/>
              </a:rPr>
              <a:t>behaviour</a:t>
            </a:r>
            <a:endParaRPr lang="en-US" sz="2000" dirty="0" smtClean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2088059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Working with Failure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Powderfinger Type"/>
                <a:cs typeface="Powderfinger Type"/>
              </a:rPr>
              <a:t>A 35% connection failure is unworkable is </a:t>
            </a:r>
            <a:r>
              <a:rPr lang="en-US" sz="2400" i="1" dirty="0" smtClean="0">
                <a:latin typeface="Powderfinger Type"/>
                <a:cs typeface="Powderfinger Type"/>
              </a:rPr>
              <a:t>almost</a:t>
            </a:r>
            <a:r>
              <a:rPr lang="en-US" sz="2400" dirty="0" smtClean="0">
                <a:latin typeface="Powderfinger Type"/>
                <a:cs typeface="Powderfinger Type"/>
              </a:rPr>
              <a:t> all circumstances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But one particular application can thrive in this environment – Bit Torrent</a:t>
            </a: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:</a:t>
            </a:r>
          </a:p>
          <a:p>
            <a:pPr marL="0" indent="0">
              <a:buNone/>
            </a:pPr>
            <a:endParaRPr lang="en-US" sz="18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lvl="1"/>
            <a:r>
              <a:rPr lang="en-US" sz="1600" dirty="0" smtClean="0">
                <a:solidFill>
                  <a:srgbClr val="984807"/>
                </a:solidFill>
                <a:latin typeface="AhnbergHand"/>
                <a:cs typeface="AhnbergHand"/>
              </a:rPr>
              <a:t>The massive redundancy of the data set across multiple sources reduces the sensitivity of individual session </a:t>
            </a:r>
            <a:r>
              <a:rPr lang="en-US" sz="1600" dirty="0" smtClean="0">
                <a:solidFill>
                  <a:srgbClr val="984807"/>
                </a:solidFill>
                <a:latin typeface="AhnbergHand"/>
                <a:cs typeface="AhnbergHand"/>
              </a:rPr>
              <a:t>failures</a:t>
            </a:r>
          </a:p>
          <a:p>
            <a:pPr lvl="1"/>
            <a:endParaRPr lang="en-US" sz="1600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rgbClr val="984807"/>
                </a:solidFill>
                <a:latin typeface="AhnbergHand"/>
                <a:cs typeface="AhnbergHand"/>
              </a:rPr>
              <a:t>All other protocols fail under such adverse conditions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036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CGN Deployment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Powderfinger Type"/>
                <a:cs typeface="Powderfinger Type"/>
              </a:rPr>
              <a:t>What’s the likely outcome of widespread CGN deployment on today’s Internet?</a:t>
            </a:r>
          </a:p>
          <a:p>
            <a:pPr lvl="1"/>
            <a:endParaRPr lang="en-US" sz="1900" dirty="0" smtClean="0">
              <a:latin typeface="AhnbergHand"/>
              <a:cs typeface="AhnbergHand"/>
            </a:endParaRPr>
          </a:p>
          <a:p>
            <a:pPr lvl="1"/>
            <a:r>
              <a:rPr lang="en-US" sz="1900" dirty="0" smtClean="0">
                <a:latin typeface="AhnbergHand"/>
                <a:cs typeface="AhnbergHand"/>
              </a:rPr>
              <a:t>It’s </a:t>
            </a:r>
            <a:r>
              <a:rPr lang="en-US" sz="1900" dirty="0" smtClean="0">
                <a:latin typeface="AhnbergHand"/>
                <a:cs typeface="AhnbergHand"/>
              </a:rPr>
              <a:t>TCP, UDP or </a:t>
            </a:r>
            <a:r>
              <a:rPr lang="en-US" sz="1900" dirty="0" smtClean="0">
                <a:latin typeface="AhnbergHand"/>
                <a:cs typeface="AhnbergHand"/>
              </a:rPr>
              <a:t>failure</a:t>
            </a:r>
            <a:r>
              <a:rPr lang="en-US" sz="1900" dirty="0" smtClean="0">
                <a:latin typeface="AhnbergHand"/>
                <a:cs typeface="AhnbergHand"/>
              </a:rPr>
              <a:t>!</a:t>
            </a:r>
          </a:p>
          <a:p>
            <a:pPr lvl="1"/>
            <a:endParaRPr lang="en-US" sz="1900" dirty="0" smtClean="0">
              <a:latin typeface="AhnbergHand"/>
              <a:cs typeface="AhnbergHand"/>
            </a:endParaRPr>
          </a:p>
          <a:p>
            <a:pPr lvl="1"/>
            <a:r>
              <a:rPr lang="en-US" sz="1900" dirty="0" smtClean="0">
                <a:latin typeface="AhnbergHand"/>
                <a:cs typeface="AhnbergHand"/>
              </a:rPr>
              <a:t>It’s simple client-server 2-party rendezvous or </a:t>
            </a:r>
            <a:r>
              <a:rPr lang="en-US" sz="1900" dirty="0" smtClean="0">
                <a:latin typeface="AhnbergHand"/>
                <a:cs typeface="AhnbergHand"/>
              </a:rPr>
              <a:t>failure!</a:t>
            </a:r>
          </a:p>
          <a:p>
            <a:pPr lvl="1"/>
            <a:endParaRPr lang="en-US" sz="1900" dirty="0" smtClean="0">
              <a:latin typeface="AhnbergHand"/>
              <a:cs typeface="AhnbergHand"/>
            </a:endParaRPr>
          </a:p>
          <a:p>
            <a:pPr lvl="1"/>
            <a:r>
              <a:rPr lang="en-US" sz="1900" dirty="0" smtClean="0">
                <a:latin typeface="AhnbergHand"/>
                <a:cs typeface="AhnbergHand"/>
              </a:rPr>
              <a:t>It’s network path symmetry, or </a:t>
            </a:r>
            <a:r>
              <a:rPr lang="en-US" sz="1900" dirty="0" smtClean="0">
                <a:latin typeface="AhnbergHand"/>
                <a:cs typeface="AhnbergHand"/>
              </a:rPr>
              <a:t>failure!</a:t>
            </a:r>
            <a:endParaRPr lang="en-US" sz="1900" dirty="0" smtClean="0">
              <a:latin typeface="AhnbergHand"/>
              <a:cs typeface="AhnbergHand"/>
            </a:endParaRP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sz="2600" dirty="0" smtClean="0">
                <a:solidFill>
                  <a:srgbClr val="984807"/>
                </a:solidFill>
                <a:latin typeface="Powderfinger Type"/>
                <a:cs typeface="Powderfinger Type"/>
              </a:rPr>
              <a:t>Really simple transactions in a restricted application environment will still function, but not much else can be assumed to work</a:t>
            </a:r>
            <a:endParaRPr lang="en-US" sz="2600" dirty="0">
              <a:solidFill>
                <a:srgbClr val="984807"/>
              </a:solidFill>
              <a:latin typeface="Powderfinger Type"/>
              <a:cs typeface="Powderfinger Type"/>
            </a:endParaRPr>
          </a:p>
        </p:txBody>
      </p:sp>
    </p:spTree>
    <p:extLst>
      <p:ext uri="{BB962C8B-B14F-4D97-AF65-F5344CB8AC3E}">
        <p14:creationId xmlns:p14="http://schemas.microsoft.com/office/powerpoint/2010/main" val="2978745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What’s the New New Plan?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If NATs make the network complex and fragile,</a:t>
            </a:r>
          </a:p>
          <a:p>
            <a:r>
              <a:rPr lang="en-US" dirty="0" smtClean="0">
                <a:latin typeface="Powderfinger Type"/>
                <a:cs typeface="Powderfinger Type"/>
              </a:rPr>
              <a:t>And the IPv6 deployment program continued to proceed at a geological pace,</a:t>
            </a:r>
          </a:p>
          <a:p>
            <a:r>
              <a:rPr lang="en-US" dirty="0" smtClean="0">
                <a:latin typeface="Powderfinger Type"/>
                <a:cs typeface="Powderfinger Type"/>
              </a:rPr>
              <a:t>Then what are we going to do to make the Internet work for the next 5 years of growth?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And </a:t>
            </a: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don’t say </a:t>
            </a: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“SDN”</a:t>
            </a:r>
          </a:p>
          <a:p>
            <a:pPr marL="457200" lvl="1" indent="0">
              <a:buNone/>
            </a:pPr>
            <a:endParaRPr lang="en-US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Or “</a:t>
            </a:r>
            <a:r>
              <a:rPr lang="en-US" dirty="0" err="1" smtClean="0">
                <a:solidFill>
                  <a:srgbClr val="984807"/>
                </a:solidFill>
                <a:latin typeface="AhnbergHand"/>
                <a:cs typeface="AhnbergHand"/>
              </a:rPr>
              <a:t>OpenFlow</a:t>
            </a: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”</a:t>
            </a:r>
            <a:endParaRPr lang="en-US" dirty="0" smtClean="0">
              <a:solidFill>
                <a:srgbClr val="984807"/>
              </a:solidFill>
              <a:latin typeface="AhnbergHand"/>
              <a:cs typeface="AhnbergHand"/>
            </a:endParaRP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3721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484314"/>
            <a:ext cx="4475163" cy="36290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AU" sz="2800" dirty="0">
                <a:latin typeface="Powderfinger Type" charset="0"/>
              </a:rPr>
              <a:t>  The mainstream telecommunications industry has a rich history</a:t>
            </a:r>
          </a:p>
          <a:p>
            <a:pPr eaLnBrk="1" hangingPunct="1">
              <a:buFontTx/>
              <a:buNone/>
              <a:defRPr/>
            </a:pPr>
            <a:endParaRPr lang="en-AU" sz="2800" dirty="0">
              <a:latin typeface="Powderfinger Type" charset="0"/>
            </a:endParaRPr>
          </a:p>
          <a:p>
            <a:pPr eaLnBrk="1" hangingPunct="1">
              <a:buFontTx/>
              <a:buNone/>
              <a:defRPr/>
            </a:pPr>
            <a:r>
              <a:rPr lang="en-AU" sz="2800" dirty="0">
                <a:latin typeface="Powderfinger Type" charset="0"/>
              </a:rPr>
              <a:t> 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395289" y="3482976"/>
            <a:ext cx="5400675" cy="1477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1430" tIns="45715" rIns="91430" bIns="45715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AU" sz="2800" dirty="0">
                <a:latin typeface="Powderfinger Type" charset="0"/>
                <a:cs typeface="+mn-cs"/>
              </a:rPr>
              <a:t>…of making very poor </a:t>
            </a:r>
          </a:p>
          <a:p>
            <a:pPr>
              <a:spcBef>
                <a:spcPct val="20000"/>
              </a:spcBef>
              <a:defRPr/>
            </a:pPr>
            <a:r>
              <a:rPr lang="en-AU" sz="2800" dirty="0">
                <a:latin typeface="Powderfinger Type" charset="0"/>
                <a:cs typeface="+mn-cs"/>
              </a:rPr>
              <a:t>technology guesses</a:t>
            </a:r>
          </a:p>
          <a:p>
            <a:pPr>
              <a:defRPr/>
            </a:pPr>
            <a:endParaRPr lang="en-AU" sz="2800" dirty="0">
              <a:latin typeface="Powderfinger Type" charset="0"/>
              <a:cs typeface="+mn-cs"/>
            </a:endParaRP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468314" y="4792664"/>
            <a:ext cx="4302549" cy="1823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30" tIns="45715" rIns="91430" bIns="45715">
            <a:spAutoFit/>
          </a:bodyPr>
          <a:lstStyle/>
          <a:p>
            <a:pPr>
              <a:defRPr/>
            </a:pPr>
            <a:r>
              <a:rPr lang="en-AU" sz="2800" dirty="0">
                <a:solidFill>
                  <a:schemeClr val="accent6">
                    <a:lumMod val="50000"/>
                  </a:schemeClr>
                </a:solidFill>
                <a:latin typeface="Powderfinger Type" charset="0"/>
                <a:cs typeface="+mn-cs"/>
              </a:rPr>
              <a:t>and regularly being </a:t>
            </a:r>
          </a:p>
          <a:p>
            <a:pPr>
              <a:defRPr/>
            </a:pPr>
            <a:r>
              <a:rPr lang="en-AU" sz="2800" dirty="0">
                <a:solidFill>
                  <a:schemeClr val="accent6">
                    <a:lumMod val="50000"/>
                  </a:schemeClr>
                </a:solidFill>
                <a:latin typeface="Powderfinger Type" charset="0"/>
                <a:cs typeface="+mn-cs"/>
              </a:rPr>
              <a:t>taken by</a:t>
            </a:r>
          </a:p>
          <a:p>
            <a:pPr>
              <a:defRPr/>
            </a:pPr>
            <a:r>
              <a:rPr lang="en-AU" sz="2800" dirty="0">
                <a:solidFill>
                  <a:schemeClr val="accent6">
                    <a:lumMod val="50000"/>
                  </a:schemeClr>
                </a:solidFill>
                <a:latin typeface="Powderfinger Type" charset="0"/>
                <a:cs typeface="+mn-cs"/>
              </a:rPr>
              <a:t>surprise!</a:t>
            </a:r>
          </a:p>
          <a:p>
            <a:pPr>
              <a:defRPr/>
            </a:pPr>
            <a:endParaRPr lang="en-AU" sz="2800" dirty="0">
              <a:solidFill>
                <a:schemeClr val="accent6">
                  <a:lumMod val="50000"/>
                </a:schemeClr>
              </a:solidFill>
              <a:latin typeface="Powderfinger Type" charset="0"/>
              <a:cs typeface="+mn-cs"/>
            </a:endParaRPr>
          </a:p>
        </p:txBody>
      </p:sp>
      <p:pic>
        <p:nvPicPr>
          <p:cNvPr id="8" name="Picture 7" descr="P1000095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635" y="1403945"/>
            <a:ext cx="3681792" cy="4470229"/>
          </a:xfrm>
          <a:prstGeom prst="rect">
            <a:avLst/>
          </a:prstGeom>
        </p:spPr>
      </p:pic>
      <p:pic>
        <p:nvPicPr>
          <p:cNvPr id="9" name="Picture 8" descr="P1000096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49851">
            <a:off x="5990673" y="2340607"/>
            <a:ext cx="1698255" cy="1355068"/>
          </a:xfrm>
          <a:prstGeom prst="rect">
            <a:avLst/>
          </a:prstGeom>
        </p:spPr>
      </p:pic>
      <p:pic>
        <p:nvPicPr>
          <p:cNvPr id="10" name="Picture 9" descr="P1000096b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2653">
            <a:off x="5969543" y="2325985"/>
            <a:ext cx="1746105" cy="1393248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21342881">
            <a:off x="6120438" y="3690988"/>
            <a:ext cx="1815495" cy="1302889"/>
            <a:chOff x="7128544" y="4571925"/>
            <a:chExt cx="2783840" cy="2159000"/>
          </a:xfrm>
        </p:grpSpPr>
        <p:pic>
          <p:nvPicPr>
            <p:cNvPr id="2" name="Picture 1" descr="P1000096d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8544" y="4571925"/>
              <a:ext cx="2783840" cy="2159000"/>
            </a:xfrm>
            <a:prstGeom prst="rect">
              <a:avLst/>
            </a:prstGeom>
          </p:spPr>
        </p:pic>
        <p:pic>
          <p:nvPicPr>
            <p:cNvPr id="3" name="Picture 2" descr="P1000096e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552" y="4787949"/>
              <a:ext cx="1391920" cy="17475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00108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Powderfinger Type"/>
                <a:cs typeface="Powderfinger Type"/>
              </a:rPr>
              <a:t>What’s the New New Plan?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Powderfinger Type"/>
                <a:cs typeface="Powderfinger Type"/>
              </a:rPr>
              <a:t>How can we pull the Internet though a middleware dense environment for the next 5 years?</a:t>
            </a:r>
          </a:p>
          <a:p>
            <a:pPr lvl="1"/>
            <a:r>
              <a:rPr lang="en-US" sz="2000" dirty="0" smtClean="0">
                <a:latin typeface="AhnbergHand"/>
                <a:cs typeface="AhnbergHand"/>
              </a:rPr>
              <a:t>What application models are robust in a CGN-dense </a:t>
            </a:r>
            <a:r>
              <a:rPr lang="en-US" sz="2000" dirty="0" smtClean="0">
                <a:latin typeface="AhnbergHand"/>
                <a:cs typeface="AhnbergHand"/>
              </a:rPr>
              <a:t>world</a:t>
            </a:r>
          </a:p>
          <a:p>
            <a:pPr lvl="1"/>
            <a:endParaRPr lang="en-US" sz="2000" dirty="0" smtClean="0">
              <a:latin typeface="AhnbergHand"/>
              <a:cs typeface="AhnbergHand"/>
            </a:endParaRPr>
          </a:p>
          <a:p>
            <a:pPr lvl="1"/>
            <a:r>
              <a:rPr lang="en-US" sz="2000" dirty="0" smtClean="0">
                <a:latin typeface="AhnbergHand"/>
                <a:cs typeface="AhnbergHand"/>
              </a:rPr>
              <a:t>How do CGNs break</a:t>
            </a:r>
            <a:r>
              <a:rPr lang="en-US" sz="2000" dirty="0" smtClean="0">
                <a:latin typeface="AhnbergHand"/>
                <a:cs typeface="AhnbergHand"/>
              </a:rPr>
              <a:t>?</a:t>
            </a:r>
          </a:p>
          <a:p>
            <a:pPr lvl="1"/>
            <a:endParaRPr lang="en-US" sz="2000" dirty="0" smtClean="0">
              <a:latin typeface="AhnbergHand"/>
              <a:cs typeface="AhnbergHand"/>
            </a:endParaRPr>
          </a:p>
          <a:p>
            <a:pPr lvl="1"/>
            <a:r>
              <a:rPr lang="en-US" sz="2000" dirty="0" smtClean="0">
                <a:latin typeface="AhnbergHand"/>
                <a:cs typeface="AhnbergHand"/>
              </a:rPr>
              <a:t>How variable are CGNs?</a:t>
            </a:r>
          </a:p>
          <a:p>
            <a:pPr lvl="1"/>
            <a:endParaRPr lang="en-US" sz="2000" dirty="0" smtClean="0">
              <a:latin typeface="AhnbergHand"/>
              <a:cs typeface="AhnbergHand"/>
            </a:endParaRPr>
          </a:p>
          <a:p>
            <a:pPr lvl="1"/>
            <a:r>
              <a:rPr lang="en-US" sz="2000" dirty="0" smtClean="0">
                <a:latin typeface="AhnbergHand"/>
                <a:cs typeface="AhnbergHand"/>
              </a:rPr>
              <a:t>What </a:t>
            </a:r>
            <a:r>
              <a:rPr lang="en-US" sz="2000" dirty="0" smtClean="0">
                <a:latin typeface="AhnbergHand"/>
                <a:cs typeface="AhnbergHand"/>
              </a:rPr>
              <a:t>will applications need to cope with?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9336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What would help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AhnbergHand"/>
                <a:cs typeface="AhnbergHand"/>
              </a:rPr>
              <a:t>Can we perform wide scale measurements of NAT robustness?</a:t>
            </a:r>
          </a:p>
          <a:p>
            <a:r>
              <a:rPr lang="en-US" sz="2400" dirty="0" smtClean="0">
                <a:latin typeface="AhnbergHand"/>
                <a:cs typeface="AhnbergHand"/>
              </a:rPr>
              <a:t>Is there improvements that can be learned from testing?</a:t>
            </a:r>
          </a:p>
          <a:p>
            <a:r>
              <a:rPr lang="en-US" sz="2400" dirty="0" smtClean="0">
                <a:latin typeface="AhnbergHand"/>
                <a:cs typeface="AhnbergHand"/>
              </a:rPr>
              <a:t>How?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9470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And what would not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984807"/>
                </a:solidFill>
                <a:latin typeface="AhnbergHand"/>
                <a:cs typeface="AhnbergHand"/>
              </a:rPr>
              <a:t>Inaction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64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727" y="2318485"/>
            <a:ext cx="4050202" cy="30658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Powderfinger Type"/>
                <a:cs typeface="Powderfinger Type"/>
              </a:rPr>
              <a:t>So, how are we going with the IPv4 to IPv6 transition?</a:t>
            </a:r>
          </a:p>
        </p:txBody>
      </p:sp>
      <p:pic>
        <p:nvPicPr>
          <p:cNvPr id="8" name="Picture 7" descr="P1000095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650" y="1011999"/>
            <a:ext cx="3681792" cy="4470229"/>
          </a:xfrm>
          <a:prstGeom prst="rect">
            <a:avLst/>
          </a:prstGeom>
        </p:spPr>
      </p:pic>
      <p:pic>
        <p:nvPicPr>
          <p:cNvPr id="9" name="Picture 8" descr="P1000096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49851">
            <a:off x="4553688" y="1948661"/>
            <a:ext cx="1698255" cy="1355068"/>
          </a:xfrm>
          <a:prstGeom prst="rect">
            <a:avLst/>
          </a:prstGeom>
        </p:spPr>
      </p:pic>
      <p:pic>
        <p:nvPicPr>
          <p:cNvPr id="10" name="Picture 9" descr="P1000096b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02653">
            <a:off x="4532558" y="1934039"/>
            <a:ext cx="1746105" cy="1393248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 rot="21342881">
            <a:off x="4683453" y="3299042"/>
            <a:ext cx="1815495" cy="1302889"/>
            <a:chOff x="7128544" y="4571925"/>
            <a:chExt cx="2783840" cy="2159000"/>
          </a:xfrm>
        </p:grpSpPr>
        <p:pic>
          <p:nvPicPr>
            <p:cNvPr id="12" name="Picture 11" descr="P1000096d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8544" y="4571925"/>
              <a:ext cx="2783840" cy="2159000"/>
            </a:xfrm>
            <a:prstGeom prst="rect">
              <a:avLst/>
            </a:prstGeom>
          </p:spPr>
        </p:pic>
        <p:pic>
          <p:nvPicPr>
            <p:cNvPr id="13" name="Picture 12" descr="P1000096e.pn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0552" y="4787949"/>
              <a:ext cx="1391920" cy="1747520"/>
            </a:xfrm>
            <a:prstGeom prst="rect">
              <a:avLst/>
            </a:prstGeom>
          </p:spPr>
        </p:pic>
      </p:grpSp>
      <p:pic>
        <p:nvPicPr>
          <p:cNvPr id="2" name="Picture 1" descr="P1000097a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159" y="2187837"/>
            <a:ext cx="2211840" cy="185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51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5455" y="274638"/>
            <a:ext cx="9132455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Powderfinger Type"/>
                <a:cs typeface="Powderfinger Type"/>
              </a:rPr>
              <a:t>The Amazing Success of the Internet</a:t>
            </a:r>
            <a:endParaRPr lang="en-US" sz="36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59800" cy="4525963"/>
          </a:xfrm>
        </p:spPr>
        <p:txBody>
          <a:bodyPr/>
          <a:lstStyle/>
          <a:p>
            <a:r>
              <a:rPr lang="en-US" dirty="0" smtClean="0">
                <a:latin typeface="AhnbergHand"/>
                <a:cs typeface="AhnbergHand"/>
              </a:rPr>
              <a:t>2.3</a:t>
            </a:r>
            <a:r>
              <a:rPr lang="en-US" baseline="0" dirty="0" smtClean="0">
                <a:latin typeface="AhnbergHand"/>
                <a:cs typeface="AhnbergHand"/>
              </a:rPr>
              <a:t> billion users!</a:t>
            </a:r>
          </a:p>
          <a:p>
            <a:r>
              <a:rPr lang="en-US" dirty="0" smtClean="0">
                <a:latin typeface="AhnbergHand"/>
                <a:cs typeface="AhnbergHand"/>
              </a:rPr>
              <a:t>4 online hours per day per user!</a:t>
            </a:r>
            <a:endParaRPr lang="en-US" baseline="0" dirty="0" smtClean="0">
              <a:latin typeface="AhnbergHand"/>
              <a:cs typeface="AhnbergHand"/>
            </a:endParaRPr>
          </a:p>
          <a:p>
            <a:r>
              <a:rPr lang="en-US" baseline="0" dirty="0" smtClean="0">
                <a:latin typeface="AhnbergHand"/>
                <a:cs typeface="AhnbergHand"/>
              </a:rPr>
              <a:t>4% of the world GDP</a:t>
            </a:r>
          </a:p>
        </p:txBody>
      </p:sp>
    </p:spTree>
    <p:extLst>
      <p:ext uri="{BB962C8B-B14F-4D97-AF65-F5344CB8AC3E}">
        <p14:creationId xmlns:p14="http://schemas.microsoft.com/office/powerpoint/2010/main" val="1985955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15455" y="274638"/>
            <a:ext cx="9132455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Powderfinger Type"/>
                <a:cs typeface="Powderfinger Type"/>
              </a:rPr>
              <a:t>The Amazing Success of the Internet</a:t>
            </a:r>
            <a:endParaRPr lang="en-US" sz="3600" dirty="0">
              <a:latin typeface="Powderfinger Type"/>
              <a:cs typeface="Powderfinger 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59800" cy="4525963"/>
          </a:xfrm>
        </p:spPr>
        <p:txBody>
          <a:bodyPr/>
          <a:lstStyle/>
          <a:p>
            <a:r>
              <a:rPr lang="en-US" dirty="0" smtClean="0">
                <a:latin typeface="AhnbergHand"/>
                <a:cs typeface="AhnbergHand"/>
              </a:rPr>
              <a:t>2.3</a:t>
            </a:r>
            <a:r>
              <a:rPr lang="en-US" baseline="0" dirty="0" smtClean="0">
                <a:latin typeface="AhnbergHand"/>
                <a:cs typeface="AhnbergHand"/>
              </a:rPr>
              <a:t> billion users!</a:t>
            </a:r>
          </a:p>
          <a:p>
            <a:r>
              <a:rPr lang="en-US" dirty="0" smtClean="0">
                <a:latin typeface="AhnbergHand"/>
                <a:cs typeface="AhnbergHand"/>
              </a:rPr>
              <a:t>4 online hours per day per user!</a:t>
            </a:r>
            <a:endParaRPr lang="en-US" baseline="0" dirty="0" smtClean="0">
              <a:latin typeface="AhnbergHand"/>
              <a:cs typeface="AhnbergHand"/>
            </a:endParaRPr>
          </a:p>
          <a:p>
            <a:r>
              <a:rPr lang="en-US" baseline="0" dirty="0" smtClean="0">
                <a:latin typeface="AhnbergHand"/>
                <a:cs typeface="AhnbergHand"/>
              </a:rPr>
              <a:t>4% of the world GDP</a:t>
            </a:r>
          </a:p>
        </p:txBody>
      </p:sp>
      <p:sp>
        <p:nvSpPr>
          <p:cNvPr id="4" name="Freeform 3"/>
          <p:cNvSpPr/>
          <p:nvPr/>
        </p:nvSpPr>
        <p:spPr>
          <a:xfrm>
            <a:off x="402167" y="105833"/>
            <a:ext cx="7048541" cy="6498167"/>
          </a:xfrm>
          <a:custGeom>
            <a:avLst/>
            <a:gdLst>
              <a:gd name="connsiteX0" fmla="*/ 0 w 7048541"/>
              <a:gd name="connsiteY0" fmla="*/ 5420076 h 5420076"/>
              <a:gd name="connsiteX1" fmla="*/ 1524000 w 7048541"/>
              <a:gd name="connsiteY1" fmla="*/ 5314243 h 5420076"/>
              <a:gd name="connsiteX2" fmla="*/ 4296833 w 7048541"/>
              <a:gd name="connsiteY2" fmla="*/ 4404076 h 5420076"/>
              <a:gd name="connsiteX3" fmla="*/ 6043083 w 7048541"/>
              <a:gd name="connsiteY3" fmla="*/ 2795409 h 5420076"/>
              <a:gd name="connsiteX4" fmla="*/ 6656916 w 7048541"/>
              <a:gd name="connsiteY4" fmla="*/ 1070326 h 5420076"/>
              <a:gd name="connsiteX5" fmla="*/ 6932083 w 7048541"/>
              <a:gd name="connsiteY5" fmla="*/ 138993 h 5420076"/>
              <a:gd name="connsiteX6" fmla="*/ 6794500 w 7048541"/>
              <a:gd name="connsiteY6" fmla="*/ 191909 h 5420076"/>
              <a:gd name="connsiteX7" fmla="*/ 6953250 w 7048541"/>
              <a:gd name="connsiteY7" fmla="*/ 1409 h 5420076"/>
              <a:gd name="connsiteX8" fmla="*/ 7048500 w 7048541"/>
              <a:gd name="connsiteY8" fmla="*/ 308326 h 5420076"/>
              <a:gd name="connsiteX9" fmla="*/ 6942666 w 7048541"/>
              <a:gd name="connsiteY9" fmla="*/ 107243 h 5420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48541" h="5420076">
                <a:moveTo>
                  <a:pt x="0" y="5420076"/>
                </a:moveTo>
                <a:lnTo>
                  <a:pt x="1524000" y="5314243"/>
                </a:lnTo>
                <a:cubicBezTo>
                  <a:pt x="2240139" y="5144910"/>
                  <a:pt x="3543653" y="4823882"/>
                  <a:pt x="4296833" y="4404076"/>
                </a:cubicBezTo>
                <a:cubicBezTo>
                  <a:pt x="5050013" y="3984270"/>
                  <a:pt x="5649736" y="3351034"/>
                  <a:pt x="6043083" y="2795409"/>
                </a:cubicBezTo>
                <a:cubicBezTo>
                  <a:pt x="6436430" y="2239784"/>
                  <a:pt x="6508749" y="1513062"/>
                  <a:pt x="6656916" y="1070326"/>
                </a:cubicBezTo>
                <a:cubicBezTo>
                  <a:pt x="6805083" y="627590"/>
                  <a:pt x="6909152" y="285396"/>
                  <a:pt x="6932083" y="138993"/>
                </a:cubicBezTo>
                <a:cubicBezTo>
                  <a:pt x="6955014" y="-7410"/>
                  <a:pt x="6790972" y="214840"/>
                  <a:pt x="6794500" y="191909"/>
                </a:cubicBezTo>
                <a:cubicBezTo>
                  <a:pt x="6798028" y="168978"/>
                  <a:pt x="6910917" y="-17994"/>
                  <a:pt x="6953250" y="1409"/>
                </a:cubicBezTo>
                <a:cubicBezTo>
                  <a:pt x="6995583" y="20812"/>
                  <a:pt x="7050264" y="290687"/>
                  <a:pt x="7048500" y="308326"/>
                </a:cubicBezTo>
                <a:cubicBezTo>
                  <a:pt x="7046736" y="325965"/>
                  <a:pt x="6942666" y="107243"/>
                  <a:pt x="6942666" y="107243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92354" y="6488668"/>
            <a:ext cx="899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AhnbergHand"/>
                <a:cs typeface="AhnbergHand"/>
              </a:rPr>
              <a:t>Time</a:t>
            </a:r>
            <a:endParaRPr lang="en-US" i="1" dirty="0">
              <a:latin typeface="AhnbergHand"/>
              <a:cs typeface="AhnbergHan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908" y="4852472"/>
            <a:ext cx="2062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hnbergHand"/>
                <a:cs typeface="AhnbergHand"/>
              </a:rPr>
              <a:t>Just about anything about  the Internet</a:t>
            </a:r>
            <a:endParaRPr lang="en-US" i="1" dirty="0">
              <a:latin typeface="AhnbergHand"/>
              <a:cs typeface="AhnbergHand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59802" y="4878665"/>
            <a:ext cx="254300" cy="1714752"/>
          </a:xfrm>
          <a:custGeom>
            <a:avLst/>
            <a:gdLst>
              <a:gd name="connsiteX0" fmla="*/ 21198 w 254300"/>
              <a:gd name="connsiteY0" fmla="*/ 1714752 h 1714752"/>
              <a:gd name="connsiteX1" fmla="*/ 74115 w 254300"/>
              <a:gd name="connsiteY1" fmla="*/ 116668 h 1714752"/>
              <a:gd name="connsiteX2" fmla="*/ 31 w 254300"/>
              <a:gd name="connsiteY2" fmla="*/ 180168 h 1714752"/>
              <a:gd name="connsiteX3" fmla="*/ 84698 w 254300"/>
              <a:gd name="connsiteY3" fmla="*/ 252 h 1714752"/>
              <a:gd name="connsiteX4" fmla="*/ 254031 w 254300"/>
              <a:gd name="connsiteY4" fmla="*/ 137835 h 1714752"/>
              <a:gd name="connsiteX5" fmla="*/ 127031 w 254300"/>
              <a:gd name="connsiteY5" fmla="*/ 10835 h 1714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4300" h="1714752">
                <a:moveTo>
                  <a:pt x="21198" y="1714752"/>
                </a:moveTo>
                <a:cubicBezTo>
                  <a:pt x="49420" y="1043592"/>
                  <a:pt x="77643" y="372432"/>
                  <a:pt x="74115" y="116668"/>
                </a:cubicBezTo>
                <a:cubicBezTo>
                  <a:pt x="70587" y="-139096"/>
                  <a:pt x="-1733" y="199571"/>
                  <a:pt x="31" y="180168"/>
                </a:cubicBezTo>
                <a:cubicBezTo>
                  <a:pt x="1795" y="160765"/>
                  <a:pt x="42365" y="7307"/>
                  <a:pt x="84698" y="252"/>
                </a:cubicBezTo>
                <a:cubicBezTo>
                  <a:pt x="127031" y="-6803"/>
                  <a:pt x="246976" y="136071"/>
                  <a:pt x="254031" y="137835"/>
                </a:cubicBezTo>
                <a:cubicBezTo>
                  <a:pt x="261087" y="139599"/>
                  <a:pt x="127031" y="10835"/>
                  <a:pt x="127031" y="10835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82083" y="6551083"/>
            <a:ext cx="3481917" cy="165425"/>
          </a:xfrm>
          <a:custGeom>
            <a:avLst/>
            <a:gdLst>
              <a:gd name="connsiteX0" fmla="*/ 0 w 3481917"/>
              <a:gd name="connsiteY0" fmla="*/ 127000 h 165425"/>
              <a:gd name="connsiteX1" fmla="*/ 1619250 w 3481917"/>
              <a:gd name="connsiteY1" fmla="*/ 127000 h 165425"/>
              <a:gd name="connsiteX2" fmla="*/ 3344334 w 3481917"/>
              <a:gd name="connsiteY2" fmla="*/ 84667 h 165425"/>
              <a:gd name="connsiteX3" fmla="*/ 3143250 w 3481917"/>
              <a:gd name="connsiteY3" fmla="*/ 0 h 165425"/>
              <a:gd name="connsiteX4" fmla="*/ 3471334 w 3481917"/>
              <a:gd name="connsiteY4" fmla="*/ 137584 h 165425"/>
              <a:gd name="connsiteX5" fmla="*/ 3175000 w 3481917"/>
              <a:gd name="connsiteY5" fmla="*/ 158750 h 165425"/>
              <a:gd name="connsiteX6" fmla="*/ 3481917 w 3481917"/>
              <a:gd name="connsiteY6" fmla="*/ 52917 h 16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481917" h="165425">
                <a:moveTo>
                  <a:pt x="0" y="127000"/>
                </a:moveTo>
                <a:lnTo>
                  <a:pt x="1619250" y="127000"/>
                </a:lnTo>
                <a:cubicBezTo>
                  <a:pt x="2176639" y="119944"/>
                  <a:pt x="3090334" y="105834"/>
                  <a:pt x="3344334" y="84667"/>
                </a:cubicBezTo>
                <a:cubicBezTo>
                  <a:pt x="3598334" y="63500"/>
                  <a:pt x="3143250" y="0"/>
                  <a:pt x="3143250" y="0"/>
                </a:cubicBezTo>
                <a:cubicBezTo>
                  <a:pt x="3164417" y="8819"/>
                  <a:pt x="3466042" y="111126"/>
                  <a:pt x="3471334" y="137584"/>
                </a:cubicBezTo>
                <a:cubicBezTo>
                  <a:pt x="3476626" y="164042"/>
                  <a:pt x="3173236" y="172861"/>
                  <a:pt x="3175000" y="158750"/>
                </a:cubicBezTo>
                <a:cubicBezTo>
                  <a:pt x="3176764" y="144639"/>
                  <a:pt x="3481917" y="52917"/>
                  <a:pt x="3481917" y="52917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07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Success</a:t>
            </a:r>
            <a:r>
              <a:rPr lang="en-US" dirty="0">
                <a:latin typeface="Powderfinger Type"/>
                <a:cs typeface="Powderfinger Type"/>
              </a:rPr>
              <a:t>-</a:t>
            </a:r>
            <a:r>
              <a:rPr lang="en-US" baseline="0" dirty="0" smtClean="0">
                <a:latin typeface="Powderfinger Type"/>
                <a:cs typeface="Powderfinger Type"/>
              </a:rPr>
              <a:t>Disaster</a:t>
            </a:r>
            <a:endParaRPr lang="en-US" dirty="0">
              <a:latin typeface="Powderfinger Type"/>
              <a:cs typeface="Powderfinger Type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24527"/>
            <a:ext cx="8062696" cy="573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062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2-12-28 at 9.29.5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961540"/>
            <a:ext cx="5791200" cy="459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owderfinger Type"/>
                <a:cs typeface="Powderfinger Type"/>
              </a:rPr>
              <a:t>Success-Disaster</a:t>
            </a:r>
            <a:endParaRPr lang="en-US" dirty="0">
              <a:latin typeface="Powderfinger Type"/>
              <a:cs typeface="Powderfinger Type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712286" y="2208070"/>
            <a:ext cx="773489" cy="593945"/>
          </a:xfrm>
          <a:custGeom>
            <a:avLst/>
            <a:gdLst>
              <a:gd name="connsiteX0" fmla="*/ 467876 w 773489"/>
              <a:gd name="connsiteY0" fmla="*/ 105833 h 593945"/>
              <a:gd name="connsiteX1" fmla="*/ 2209 w 773489"/>
              <a:gd name="connsiteY1" fmla="*/ 359833 h 593945"/>
              <a:gd name="connsiteX2" fmla="*/ 637209 w 773489"/>
              <a:gd name="connsiteY2" fmla="*/ 592667 h 593945"/>
              <a:gd name="connsiteX3" fmla="*/ 764209 w 773489"/>
              <a:gd name="connsiteY3" fmla="*/ 254000 h 593945"/>
              <a:gd name="connsiteX4" fmla="*/ 478459 w 773489"/>
              <a:gd name="connsiteY4" fmla="*/ 0 h 593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489" h="593945">
                <a:moveTo>
                  <a:pt x="467876" y="105833"/>
                </a:moveTo>
                <a:cubicBezTo>
                  <a:pt x="220931" y="192263"/>
                  <a:pt x="-26013" y="278694"/>
                  <a:pt x="2209" y="359833"/>
                </a:cubicBezTo>
                <a:cubicBezTo>
                  <a:pt x="30431" y="440972"/>
                  <a:pt x="510209" y="610306"/>
                  <a:pt x="637209" y="592667"/>
                </a:cubicBezTo>
                <a:cubicBezTo>
                  <a:pt x="764209" y="575028"/>
                  <a:pt x="790667" y="352778"/>
                  <a:pt x="764209" y="254000"/>
                </a:cubicBezTo>
                <a:cubicBezTo>
                  <a:pt x="737751" y="155222"/>
                  <a:pt x="478459" y="0"/>
                  <a:pt x="478459" y="0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49250" y="2848195"/>
            <a:ext cx="17146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hnbergHand"/>
                <a:cs typeface="AhnbergHand"/>
              </a:rPr>
              <a:t>Fractions</a:t>
            </a:r>
          </a:p>
          <a:p>
            <a:r>
              <a:rPr lang="en-US" b="1" dirty="0" smtClean="0">
                <a:latin typeface="AhnbergHand"/>
                <a:cs typeface="AhnbergHand"/>
              </a:rPr>
              <a:t>of a percent!</a:t>
            </a:r>
            <a:endParaRPr lang="en-US" b="1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2643457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3054</TotalTime>
  <Words>1828</Words>
  <Application>Microsoft Macintosh PowerPoint</Application>
  <PresentationFormat>On-screen Show (4:3)</PresentationFormat>
  <Paragraphs>338</Paragraphs>
  <Slides>42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CGNs in IP  What are you going to do about it?</vt:lpstr>
      <vt:lpstr>PowerPoint Presentation</vt:lpstr>
      <vt:lpstr>PowerPoint Presentation</vt:lpstr>
      <vt:lpstr>PowerPoint Presentation</vt:lpstr>
      <vt:lpstr>PowerPoint Presentation</vt:lpstr>
      <vt:lpstr>The Amazing Success of the Internet</vt:lpstr>
      <vt:lpstr>The Amazing Success of the Internet</vt:lpstr>
      <vt:lpstr>Success-Disaster</vt:lpstr>
      <vt:lpstr>Success-Disaster</vt:lpstr>
      <vt:lpstr>The Original IPv6 Plan c. 1995</vt:lpstr>
      <vt:lpstr>The Revised IPv6 Plan c. 2005</vt:lpstr>
      <vt:lpstr>Oops!</vt:lpstr>
      <vt:lpstr>Today’s Plan</vt:lpstr>
      <vt:lpstr>Transition ...</vt:lpstr>
      <vt:lpstr>Transition ...</vt:lpstr>
      <vt:lpstr>Transition ...</vt:lpstr>
      <vt:lpstr>Transition ...</vt:lpstr>
      <vt:lpstr>Transition ...</vt:lpstr>
      <vt:lpstr>Transition ...</vt:lpstr>
      <vt:lpstr>Dual Stack Transition ...</vt:lpstr>
      <vt:lpstr>Dual Stack Transition ...</vt:lpstr>
      <vt:lpstr>Dual Stack Transition ...</vt:lpstr>
      <vt:lpstr>Dual Stack Transition</vt:lpstr>
      <vt:lpstr>And while we wait...</vt:lpstr>
      <vt:lpstr>NATTing the Net</vt:lpstr>
      <vt:lpstr>The Anatomy of NATs</vt:lpstr>
      <vt:lpstr>The Anatomy of NATs</vt:lpstr>
      <vt:lpstr>Design Parameters</vt:lpstr>
      <vt:lpstr>Design Parameters</vt:lpstr>
      <vt:lpstr>PowerPoint Presentation</vt:lpstr>
      <vt:lpstr>PowerPoint Presentation</vt:lpstr>
      <vt:lpstr>Some Multi-NAT Issues</vt:lpstr>
      <vt:lpstr>How Good Are NATs?</vt:lpstr>
      <vt:lpstr>NAT Failure</vt:lpstr>
      <vt:lpstr>Teredo Failure Rate</vt:lpstr>
      <vt:lpstr>It’s NAT Traversal Failure</vt:lpstr>
      <vt:lpstr>Working with Failure</vt:lpstr>
      <vt:lpstr>CGN Deployment</vt:lpstr>
      <vt:lpstr>What’s the New New Plan?</vt:lpstr>
      <vt:lpstr>What’s the New New Plan?</vt:lpstr>
      <vt:lpstr>What would help</vt:lpstr>
      <vt:lpstr>And what would not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CGNs in IP</dc:title>
  <dc:creator>Geoff Huston</dc:creator>
  <cp:lastModifiedBy>Geoff Huston</cp:lastModifiedBy>
  <cp:revision>42</cp:revision>
  <cp:lastPrinted>2013-01-07T16:24:53Z</cp:lastPrinted>
  <dcterms:created xsi:type="dcterms:W3CDTF">2012-10-28T00:12:31Z</dcterms:created>
  <dcterms:modified xsi:type="dcterms:W3CDTF">2013-01-07T23:20:45Z</dcterms:modified>
</cp:coreProperties>
</file>