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322" r:id="rId4"/>
    <p:sldId id="272" r:id="rId5"/>
    <p:sldId id="273" r:id="rId6"/>
    <p:sldId id="275" r:id="rId7"/>
    <p:sldId id="276" r:id="rId8"/>
    <p:sldId id="261" r:id="rId9"/>
    <p:sldId id="269" r:id="rId10"/>
    <p:sldId id="305" r:id="rId11"/>
    <p:sldId id="270" r:id="rId12"/>
    <p:sldId id="271" r:id="rId13"/>
    <p:sldId id="290" r:id="rId14"/>
    <p:sldId id="285" r:id="rId15"/>
    <p:sldId id="299" r:id="rId16"/>
    <p:sldId id="300" r:id="rId17"/>
    <p:sldId id="288" r:id="rId18"/>
    <p:sldId id="306" r:id="rId19"/>
    <p:sldId id="307" r:id="rId20"/>
    <p:sldId id="310" r:id="rId21"/>
    <p:sldId id="312" r:id="rId22"/>
    <p:sldId id="313" r:id="rId23"/>
    <p:sldId id="311" r:id="rId24"/>
    <p:sldId id="314" r:id="rId25"/>
    <p:sldId id="315" r:id="rId26"/>
    <p:sldId id="317" r:id="rId27"/>
    <p:sldId id="321" r:id="rId28"/>
    <p:sldId id="318" r:id="rId29"/>
    <p:sldId id="323" r:id="rId30"/>
    <p:sldId id="324" r:id="rId31"/>
    <p:sldId id="325" r:id="rId32"/>
    <p:sldId id="319" r:id="rId33"/>
    <p:sldId id="309" r:id="rId34"/>
    <p:sldId id="28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1"/>
    <p:restoredTop sz="94647"/>
  </p:normalViewPr>
  <p:slideViewPr>
    <p:cSldViewPr snapToGrid="0" snapToObjects="1">
      <p:cViewPr varScale="1">
        <p:scale>
          <a:sx n="168" d="100"/>
          <a:sy n="168" d="100"/>
        </p:scale>
        <p:origin x="24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3363C1-015B-1347-BEBD-3135EB34B609}" type="datetimeFigureOut">
              <a:rPr lang="en-US" smtClean="0"/>
              <a:t>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363C1-015B-1347-BEBD-3135EB34B609}" type="datetimeFigureOut">
              <a:rPr lang="en-US" smtClean="0"/>
              <a:t>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363C1-015B-1347-BEBD-3135EB34B609}" type="datetimeFigureOut">
              <a:rPr lang="en-US" smtClean="0"/>
              <a:t>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363C1-015B-1347-BEBD-3135EB34B609}" type="datetimeFigureOut">
              <a:rPr lang="en-US" smtClean="0"/>
              <a:t>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363C1-015B-1347-BEBD-3135EB34B609}" type="datetimeFigureOut">
              <a:rPr lang="en-US" smtClean="0"/>
              <a:t>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3363C1-015B-1347-BEBD-3135EB34B609}" type="datetimeFigureOut">
              <a:rPr lang="en-US" smtClean="0"/>
              <a:t>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3363C1-015B-1347-BEBD-3135EB34B609}" type="datetimeFigureOut">
              <a:rPr lang="en-US" smtClean="0"/>
              <a:t>11/3/18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3363C1-015B-1347-BEBD-3135EB34B609}" type="datetimeFigureOut">
              <a:rPr lang="en-US" smtClean="0"/>
              <a:t>11/3/18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363C1-015B-1347-BEBD-3135EB34B609}" type="datetimeFigureOut">
              <a:rPr lang="en-US" smtClean="0"/>
              <a:t>11/3/18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3363C1-015B-1347-BEBD-3135EB34B609}" type="datetimeFigureOut">
              <a:rPr lang="en-US" smtClean="0"/>
              <a:t>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3363C1-015B-1347-BEBD-3135EB34B609}" type="datetimeFigureOut">
              <a:rPr lang="en-US" smtClean="0"/>
              <a:t>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363C1-015B-1347-BEBD-3135EB34B609}" type="datetimeFigureOut">
              <a:rPr lang="en-US" smtClean="0"/>
              <a:t>11/3/18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8D67-254C-A740-BFF6-95100130D036}"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270" y="1019493"/>
            <a:ext cx="9144000" cy="2387600"/>
          </a:xfrm>
        </p:spPr>
        <p:txBody>
          <a:bodyPr/>
          <a:lstStyle/>
          <a:p>
            <a:r>
              <a:rPr lang="en-US" dirty="0">
                <a:latin typeface="Powderfinger Type" panose="02020709070000000403" pitchFamily="49" charset="77"/>
              </a:rPr>
              <a:t>Measuring the KSK Roll </a:t>
            </a:r>
          </a:p>
        </p:txBody>
      </p:sp>
      <p:sp>
        <p:nvSpPr>
          <p:cNvPr id="3" name="Subtitle 2"/>
          <p:cNvSpPr>
            <a:spLocks noGrp="1"/>
          </p:cNvSpPr>
          <p:nvPr>
            <p:ph type="subTitle" idx="1"/>
          </p:nvPr>
        </p:nvSpPr>
        <p:spPr>
          <a:xfrm>
            <a:off x="2301240" y="4322128"/>
            <a:ext cx="9144000" cy="1655762"/>
          </a:xfrm>
        </p:spPr>
        <p:txBody>
          <a:bodyPr>
            <a:normAutofit/>
          </a:bodyPr>
          <a:lstStyle/>
          <a:p>
            <a:pPr algn="r"/>
            <a:r>
              <a:rPr lang="en-US" sz="2000" dirty="0">
                <a:solidFill>
                  <a:schemeClr val="bg1">
                    <a:lumMod val="75000"/>
                  </a:schemeClr>
                </a:solidFill>
                <a:latin typeface="AhnbergHand" charset="0"/>
                <a:ea typeface="AhnbergHand" charset="0"/>
                <a:cs typeface="AhnbergHand" charset="0"/>
              </a:rPr>
              <a:t>Geoff Huston</a:t>
            </a:r>
          </a:p>
          <a:p>
            <a:pPr algn="r"/>
            <a:r>
              <a:rPr lang="en-US" sz="2000" dirty="0">
                <a:solidFill>
                  <a:schemeClr val="bg1">
                    <a:lumMod val="75000"/>
                  </a:schemeClr>
                </a:solidFill>
                <a:latin typeface="AhnbergHand" charset="0"/>
                <a:ea typeface="AhnbergHand" charset="0"/>
                <a:cs typeface="AhnbergHand" charset="0"/>
              </a:rPr>
              <a:t>APNIC Labs</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6541B-F6EF-2D4C-82E7-41E1197ED97C}"/>
              </a:ext>
            </a:extLst>
          </p:cNvPr>
          <p:cNvSpPr>
            <a:spLocks noGrp="1"/>
          </p:cNvSpPr>
          <p:nvPr>
            <p:ph type="title"/>
          </p:nvPr>
        </p:nvSpPr>
        <p:spPr>
          <a:xfrm>
            <a:off x="838200" y="365125"/>
            <a:ext cx="11353800" cy="1325563"/>
          </a:xfrm>
        </p:spPr>
        <p:txBody>
          <a:bodyPr/>
          <a:lstStyle/>
          <a:p>
            <a:r>
              <a:rPr lang="en-AU" dirty="0">
                <a:latin typeface="Powderfinger Type" panose="02020709070000000403" pitchFamily="49" charset="77"/>
              </a:rPr>
              <a:t>12 months of RFC8145 signalling</a:t>
            </a:r>
          </a:p>
        </p:txBody>
      </p:sp>
      <p:pic>
        <p:nvPicPr>
          <p:cNvPr id="9" name="Content Placeholder 8">
            <a:extLst>
              <a:ext uri="{FF2B5EF4-FFF2-40B4-BE49-F238E27FC236}">
                <a16:creationId xmlns:a16="http://schemas.microsoft.com/office/drawing/2014/main" id="{C383979E-C3C2-B546-9CBC-43021864BC62}"/>
              </a:ext>
            </a:extLst>
          </p:cNvPr>
          <p:cNvPicPr>
            <a:picLocks noGrp="1" noChangeAspect="1"/>
          </p:cNvPicPr>
          <p:nvPr>
            <p:ph idx="1"/>
          </p:nvPr>
        </p:nvPicPr>
        <p:blipFill>
          <a:blip r:embed="rId2"/>
          <a:stretch>
            <a:fillRect/>
          </a:stretch>
        </p:blipFill>
        <p:spPr>
          <a:xfrm>
            <a:off x="2332343" y="1825625"/>
            <a:ext cx="7527314" cy="4351338"/>
          </a:xfrm>
        </p:spPr>
      </p:pic>
      <p:sp>
        <p:nvSpPr>
          <p:cNvPr id="10" name="TextBox 9">
            <a:extLst>
              <a:ext uri="{FF2B5EF4-FFF2-40B4-BE49-F238E27FC236}">
                <a16:creationId xmlns:a16="http://schemas.microsoft.com/office/drawing/2014/main" id="{19FA4B1D-BF71-D545-AFF5-BDAB40639CEC}"/>
              </a:ext>
            </a:extLst>
          </p:cNvPr>
          <p:cNvSpPr txBox="1"/>
          <p:nvPr/>
        </p:nvSpPr>
        <p:spPr>
          <a:xfrm>
            <a:off x="7053942" y="6382140"/>
            <a:ext cx="3368743" cy="276999"/>
          </a:xfrm>
          <a:prstGeom prst="rect">
            <a:avLst/>
          </a:prstGeom>
          <a:noFill/>
        </p:spPr>
        <p:txBody>
          <a:bodyPr wrap="none" rtlCol="0">
            <a:spAutoFit/>
          </a:bodyPr>
          <a:lstStyle/>
          <a:p>
            <a:r>
              <a:rPr lang="en-AU" sz="1200" dirty="0"/>
              <a:t>http://root-trust-anchor-</a:t>
            </a:r>
            <a:r>
              <a:rPr lang="en-AU" sz="1200" dirty="0" err="1"/>
              <a:t>reports.research.icann.org</a:t>
            </a:r>
            <a:endParaRPr lang="en-AU" sz="1200" dirty="0"/>
          </a:p>
        </p:txBody>
      </p:sp>
      <p:sp>
        <p:nvSpPr>
          <p:cNvPr id="11" name="Freeform 10">
            <a:extLst>
              <a:ext uri="{FF2B5EF4-FFF2-40B4-BE49-F238E27FC236}">
                <a16:creationId xmlns:a16="http://schemas.microsoft.com/office/drawing/2014/main" id="{D1A4CA58-CE42-CB41-A268-27FD5492A4FB}"/>
              </a:ext>
            </a:extLst>
          </p:cNvPr>
          <p:cNvSpPr/>
          <p:nvPr/>
        </p:nvSpPr>
        <p:spPr>
          <a:xfrm>
            <a:off x="9656772" y="5212080"/>
            <a:ext cx="1384608" cy="100238"/>
          </a:xfrm>
          <a:custGeom>
            <a:avLst/>
            <a:gdLst>
              <a:gd name="connsiteX0" fmla="*/ 5388 w 1384608"/>
              <a:gd name="connsiteY0" fmla="*/ 91440 h 100238"/>
              <a:gd name="connsiteX1" fmla="*/ 211128 w 1384608"/>
              <a:gd name="connsiteY1" fmla="*/ 91440 h 100238"/>
              <a:gd name="connsiteX2" fmla="*/ 1384608 w 1384608"/>
              <a:gd name="connsiteY2" fmla="*/ 0 h 100238"/>
            </a:gdLst>
            <a:ahLst/>
            <a:cxnLst>
              <a:cxn ang="0">
                <a:pos x="connsiteX0" y="connsiteY0"/>
              </a:cxn>
              <a:cxn ang="0">
                <a:pos x="connsiteX1" y="connsiteY1"/>
              </a:cxn>
              <a:cxn ang="0">
                <a:pos x="connsiteX2" y="connsiteY2"/>
              </a:cxn>
            </a:cxnLst>
            <a:rect l="l" t="t" r="r" b="b"/>
            <a:pathLst>
              <a:path w="1384608" h="100238">
                <a:moveTo>
                  <a:pt x="5388" y="91440"/>
                </a:moveTo>
                <a:cubicBezTo>
                  <a:pt x="-6677" y="99060"/>
                  <a:pt x="-18742" y="106680"/>
                  <a:pt x="211128" y="91440"/>
                </a:cubicBezTo>
                <a:cubicBezTo>
                  <a:pt x="440998" y="76200"/>
                  <a:pt x="912803" y="38100"/>
                  <a:pt x="138460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6BD50170-F354-DB43-8847-69FD13764853}"/>
              </a:ext>
            </a:extLst>
          </p:cNvPr>
          <p:cNvSpPr/>
          <p:nvPr/>
        </p:nvSpPr>
        <p:spPr>
          <a:xfrm>
            <a:off x="9677073" y="5113020"/>
            <a:ext cx="206067" cy="297180"/>
          </a:xfrm>
          <a:custGeom>
            <a:avLst/>
            <a:gdLst>
              <a:gd name="connsiteX0" fmla="*/ 167967 w 206067"/>
              <a:gd name="connsiteY0" fmla="*/ 0 h 297180"/>
              <a:gd name="connsiteX1" fmla="*/ 327 w 206067"/>
              <a:gd name="connsiteY1" fmla="*/ 198120 h 297180"/>
              <a:gd name="connsiteX2" fmla="*/ 206067 w 206067"/>
              <a:gd name="connsiteY2" fmla="*/ 297180 h 297180"/>
            </a:gdLst>
            <a:ahLst/>
            <a:cxnLst>
              <a:cxn ang="0">
                <a:pos x="connsiteX0" y="connsiteY0"/>
              </a:cxn>
              <a:cxn ang="0">
                <a:pos x="connsiteX1" y="connsiteY1"/>
              </a:cxn>
              <a:cxn ang="0">
                <a:pos x="connsiteX2" y="connsiteY2"/>
              </a:cxn>
            </a:cxnLst>
            <a:rect l="l" t="t" r="r" b="b"/>
            <a:pathLst>
              <a:path w="206067" h="297180">
                <a:moveTo>
                  <a:pt x="167967" y="0"/>
                </a:moveTo>
                <a:cubicBezTo>
                  <a:pt x="80972" y="74295"/>
                  <a:pt x="-6023" y="148590"/>
                  <a:pt x="327" y="198120"/>
                </a:cubicBezTo>
                <a:cubicBezTo>
                  <a:pt x="6677" y="247650"/>
                  <a:pt x="106372" y="272415"/>
                  <a:pt x="206067" y="2971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E51599C3-D947-D94F-B827-3BE0D5587D11}"/>
              </a:ext>
            </a:extLst>
          </p:cNvPr>
          <p:cNvSpPr txBox="1"/>
          <p:nvPr/>
        </p:nvSpPr>
        <p:spPr>
          <a:xfrm>
            <a:off x="9903441" y="4001294"/>
            <a:ext cx="2142392" cy="1169551"/>
          </a:xfrm>
          <a:prstGeom prst="rect">
            <a:avLst/>
          </a:prstGeom>
          <a:noFill/>
        </p:spPr>
        <p:txBody>
          <a:bodyPr wrap="square" rtlCol="0">
            <a:spAutoFit/>
          </a:bodyPr>
          <a:lstStyle/>
          <a:p>
            <a:r>
              <a:rPr lang="en-US" sz="1400" dirty="0">
                <a:solidFill>
                  <a:srgbClr val="FF0000"/>
                </a:solidFill>
                <a:latin typeface="AhnbergHand" pitchFamily="2" charset="0"/>
              </a:rPr>
              <a:t>Yes, with just a few days to go this mechanism was still reporting 5% ‘breakage’</a:t>
            </a:r>
          </a:p>
        </p:txBody>
      </p:sp>
      <p:sp>
        <p:nvSpPr>
          <p:cNvPr id="4" name="Freeform 3">
            <a:extLst>
              <a:ext uri="{FF2B5EF4-FFF2-40B4-BE49-F238E27FC236}">
                <a16:creationId xmlns:a16="http://schemas.microsoft.com/office/drawing/2014/main" id="{9DF82F15-C7D9-9C48-A778-67694C008D3F}"/>
              </a:ext>
            </a:extLst>
          </p:cNvPr>
          <p:cNvSpPr/>
          <p:nvPr/>
        </p:nvSpPr>
        <p:spPr>
          <a:xfrm>
            <a:off x="8948243" y="5063616"/>
            <a:ext cx="668418" cy="653791"/>
          </a:xfrm>
          <a:custGeom>
            <a:avLst/>
            <a:gdLst>
              <a:gd name="connsiteX0" fmla="*/ 652957 w 668418"/>
              <a:gd name="connsiteY0" fmla="*/ 156084 h 653791"/>
              <a:gd name="connsiteX1" fmla="*/ 317677 w 668418"/>
              <a:gd name="connsiteY1" fmla="*/ 11304 h 653791"/>
              <a:gd name="connsiteX2" fmla="*/ 5257 w 668418"/>
              <a:gd name="connsiteY2" fmla="*/ 422784 h 653791"/>
              <a:gd name="connsiteX3" fmla="*/ 584377 w 668418"/>
              <a:gd name="connsiteY3" fmla="*/ 651384 h 653791"/>
              <a:gd name="connsiteX4" fmla="*/ 652957 w 668418"/>
              <a:gd name="connsiteY4" fmla="*/ 285624 h 653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418" h="653791">
                <a:moveTo>
                  <a:pt x="652957" y="156084"/>
                </a:moveTo>
                <a:cubicBezTo>
                  <a:pt x="539292" y="61469"/>
                  <a:pt x="425627" y="-33146"/>
                  <a:pt x="317677" y="11304"/>
                </a:cubicBezTo>
                <a:cubicBezTo>
                  <a:pt x="209727" y="55754"/>
                  <a:pt x="-39193" y="316104"/>
                  <a:pt x="5257" y="422784"/>
                </a:cubicBezTo>
                <a:cubicBezTo>
                  <a:pt x="49707" y="529464"/>
                  <a:pt x="476427" y="674244"/>
                  <a:pt x="584377" y="651384"/>
                </a:cubicBezTo>
                <a:cubicBezTo>
                  <a:pt x="692327" y="628524"/>
                  <a:pt x="672642" y="457074"/>
                  <a:pt x="652957" y="2856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17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What is this saying?</a:t>
            </a:r>
          </a:p>
        </p:txBody>
      </p:sp>
      <p:sp>
        <p:nvSpPr>
          <p:cNvPr id="3" name="Content Placeholder 2"/>
          <p:cNvSpPr>
            <a:spLocks noGrp="1"/>
          </p:cNvSpPr>
          <p:nvPr>
            <p:ph idx="1"/>
          </p:nvPr>
        </p:nvSpPr>
        <p:spPr/>
        <p:txBody>
          <a:bodyPr/>
          <a:lstStyle/>
          <a:p>
            <a:pPr marL="0" indent="0">
              <a:buNone/>
            </a:pPr>
            <a:r>
              <a:rPr lang="en-AU" dirty="0"/>
              <a:t>It’s clear that there is some residual set of resolvers that are signalling that they have not yet learned to trust the new KSK key</a:t>
            </a:r>
          </a:p>
          <a:p>
            <a:pPr marL="0" indent="0">
              <a:buNone/>
            </a:pPr>
            <a:r>
              <a:rPr lang="en-AU" dirty="0"/>
              <a:t>But its </a:t>
            </a:r>
            <a:r>
              <a:rPr lang="en-AU" b="1" dirty="0"/>
              <a:t>not</a:t>
            </a:r>
            <a:r>
              <a:rPr lang="en-AU" dirty="0"/>
              <a:t> clear if: </a:t>
            </a:r>
          </a:p>
          <a:p>
            <a:pPr lvl="1"/>
            <a:r>
              <a:rPr lang="en-AU" dirty="0"/>
              <a:t>This is an accurate signal about the state of this resolver</a:t>
            </a:r>
          </a:p>
          <a:p>
            <a:pPr lvl="1"/>
            <a:r>
              <a:rPr lang="en-AU" dirty="0"/>
              <a:t>This is an accurate signal about the identity of this resolver</a:t>
            </a:r>
          </a:p>
          <a:p>
            <a:pPr lvl="1"/>
            <a:r>
              <a:rPr lang="en-AU" dirty="0"/>
              <a:t>How many users sit ‘behind’ this resolver</a:t>
            </a:r>
          </a:p>
          <a:p>
            <a:pPr lvl="1"/>
            <a:r>
              <a:rPr lang="en-AU" dirty="0"/>
              <a:t>Whether these uses rely solely on this resolver, or if they also have alternate resolvers that they can use</a:t>
            </a:r>
          </a:p>
          <a:p>
            <a:pPr lvl="1"/>
            <a:r>
              <a:rPr lang="en-AU" dirty="0"/>
              <a:t>What proportion of all users are affected </a:t>
            </a:r>
          </a:p>
          <a:p>
            <a:endParaRPr lang="en-AU" dirty="0"/>
          </a:p>
          <a:p>
            <a:endParaRPr lang="en-AU" dirty="0"/>
          </a:p>
        </p:txBody>
      </p:sp>
    </p:spTree>
    <p:extLst>
      <p:ext uri="{BB962C8B-B14F-4D97-AF65-F5344CB8AC3E}">
        <p14:creationId xmlns:p14="http://schemas.microsoft.com/office/powerpoint/2010/main" val="606587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Why?</a:t>
            </a:r>
          </a:p>
        </p:txBody>
      </p:sp>
      <p:sp>
        <p:nvSpPr>
          <p:cNvPr id="3" name="Content Placeholder 2"/>
          <p:cNvSpPr>
            <a:spLocks noGrp="1"/>
          </p:cNvSpPr>
          <p:nvPr>
            <p:ph idx="1"/>
          </p:nvPr>
        </p:nvSpPr>
        <p:spPr/>
        <p:txBody>
          <a:bodyPr>
            <a:normAutofit lnSpcReduction="10000"/>
          </a:bodyPr>
          <a:lstStyle/>
          <a:p>
            <a:r>
              <a:rPr lang="en-AU" dirty="0"/>
              <a:t>Because the DNS does not disclose the antecedents of a query</a:t>
            </a:r>
          </a:p>
          <a:p>
            <a:pPr lvl="1"/>
            <a:r>
              <a:rPr lang="en-AU" dirty="0"/>
              <a:t>If A forwards a query to B, who queries a Root Server then if the query contains an implicit  signal (as in this case) then it appears that B is querying, not A</a:t>
            </a:r>
          </a:p>
          <a:p>
            <a:pPr lvl="1"/>
            <a:r>
              <a:rPr lang="en-AU" dirty="0"/>
              <a:t>At no time is the user made visible in the referred query</a:t>
            </a:r>
          </a:p>
          <a:p>
            <a:r>
              <a:rPr lang="en-AU" dirty="0"/>
              <a:t>Because caching</a:t>
            </a:r>
          </a:p>
          <a:p>
            <a:pPr lvl="1"/>
            <a:r>
              <a:rPr lang="en-AU" dirty="0"/>
              <a:t>If A and B both forward their queries via C, then it may be that one or both of these queries may be answered from C’s cache</a:t>
            </a:r>
          </a:p>
          <a:p>
            <a:pPr lvl="1"/>
            <a:r>
              <a:rPr lang="en-AU" dirty="0"/>
              <a:t>In this case the signal is being suppressed</a:t>
            </a:r>
          </a:p>
          <a:p>
            <a:r>
              <a:rPr lang="en-AU" dirty="0"/>
              <a:t>Because its actually measuring a cause, not the outcome</a:t>
            </a:r>
          </a:p>
          <a:p>
            <a:pPr lvl="1"/>
            <a:r>
              <a:rPr lang="en-AU" dirty="0"/>
              <a:t>Its measuring resolvers’ uptake of the new KSK, but is not able to measure the user impact of this</a:t>
            </a:r>
          </a:p>
          <a:p>
            <a:pPr lvl="1"/>
            <a:endParaRPr lang="en-AU" dirty="0"/>
          </a:p>
        </p:txBody>
      </p:sp>
    </p:spTree>
    <p:extLst>
      <p:ext uri="{BB962C8B-B14F-4D97-AF65-F5344CB8AC3E}">
        <p14:creationId xmlns:p14="http://schemas.microsoft.com/office/powerpoint/2010/main" val="101052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F944C09-907A-BF45-B181-A542B0F70D51}"/>
              </a:ext>
            </a:extLst>
          </p:cNvPr>
          <p:cNvGrpSpPr/>
          <p:nvPr/>
        </p:nvGrpSpPr>
        <p:grpSpPr>
          <a:xfrm>
            <a:off x="8326794" y="6985"/>
            <a:ext cx="3812852" cy="2126242"/>
            <a:chOff x="7900074" y="365125"/>
            <a:chExt cx="3812852" cy="2126242"/>
          </a:xfrm>
        </p:grpSpPr>
        <p:pic>
          <p:nvPicPr>
            <p:cNvPr id="5" name="Picture 4">
              <a:extLst>
                <a:ext uri="{FF2B5EF4-FFF2-40B4-BE49-F238E27FC236}">
                  <a16:creationId xmlns:a16="http://schemas.microsoft.com/office/drawing/2014/main" id="{49EA5111-804A-0949-B6BD-0A9B6E39EB5A}"/>
                </a:ext>
              </a:extLst>
            </p:cNvPr>
            <p:cNvPicPr>
              <a:picLocks noChangeAspect="1"/>
            </p:cNvPicPr>
            <p:nvPr/>
          </p:nvPicPr>
          <p:blipFill>
            <a:blip r:embed="rId2"/>
            <a:stretch>
              <a:fillRect/>
            </a:stretch>
          </p:blipFill>
          <p:spPr>
            <a:xfrm>
              <a:off x="7987004" y="365125"/>
              <a:ext cx="3725922" cy="2126242"/>
            </a:xfrm>
            <a:prstGeom prst="rect">
              <a:avLst/>
            </a:prstGeom>
          </p:spPr>
        </p:pic>
        <p:sp>
          <p:nvSpPr>
            <p:cNvPr id="6" name="Rectangle 5">
              <a:extLst>
                <a:ext uri="{FF2B5EF4-FFF2-40B4-BE49-F238E27FC236}">
                  <a16:creationId xmlns:a16="http://schemas.microsoft.com/office/drawing/2014/main" id="{1B65B1E7-4B13-DE48-B3CC-FCE571C277E0}"/>
                </a:ext>
              </a:extLst>
            </p:cNvPr>
            <p:cNvSpPr/>
            <p:nvPr/>
          </p:nvSpPr>
          <p:spPr>
            <a:xfrm>
              <a:off x="7900074" y="1526933"/>
              <a:ext cx="1137246" cy="95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latin typeface="Powderfinger Type" panose="02020709070000000403" pitchFamily="49" charset="77"/>
              </a:rPr>
              <a:t>User-Side Measurement</a:t>
            </a:r>
          </a:p>
        </p:txBody>
      </p:sp>
      <p:sp>
        <p:nvSpPr>
          <p:cNvPr id="3" name="Content Placeholder 2"/>
          <p:cNvSpPr>
            <a:spLocks noGrp="1"/>
          </p:cNvSpPr>
          <p:nvPr>
            <p:ph idx="1"/>
          </p:nvPr>
        </p:nvSpPr>
        <p:spPr/>
        <p:txBody>
          <a:bodyPr>
            <a:normAutofit/>
          </a:bodyPr>
          <a:lstStyle/>
          <a:p>
            <a:pPr marL="0" indent="0">
              <a:buNone/>
            </a:pPr>
            <a:r>
              <a:rPr lang="en-US" dirty="0"/>
              <a:t>Can we devise a DNS query that could reveal the state of the trusted keys of the resolvers back to the user?</a:t>
            </a:r>
          </a:p>
          <a:p>
            <a:pPr marL="0" indent="0">
              <a:buNone/>
            </a:pPr>
            <a:endParaRPr lang="en-US" dirty="0"/>
          </a:p>
          <a:p>
            <a:pPr lvl="1"/>
            <a:r>
              <a:rPr lang="en-US" dirty="0"/>
              <a:t>What about a change to the resolver’s reporting of validation outcome depending on the resolver’s local trusted key state?</a:t>
            </a:r>
          </a:p>
          <a:p>
            <a:pPr lvl="2"/>
            <a:r>
              <a:rPr lang="en-US" sz="2400" dirty="0"/>
              <a:t>If a query contains the label </a:t>
            </a:r>
            <a:r>
              <a:rPr lang="en-US" sz="2400" b="1" dirty="0"/>
              <a:t>“root-key-sentinel-is-ta-&lt;key-tag&gt;</a:t>
            </a:r>
            <a:r>
              <a:rPr lang="en-US" sz="2400" dirty="0"/>
              <a:t>” then a validating resolver will report validation failure if the key is NOT in the local trusted key store</a:t>
            </a:r>
            <a:endParaRPr lang="en-US" dirty="0"/>
          </a:p>
          <a:p>
            <a:pPr lvl="2"/>
            <a:r>
              <a:rPr lang="en-US" sz="2400" dirty="0"/>
              <a:t>If a query contains the label </a:t>
            </a:r>
            <a:r>
              <a:rPr lang="en-US" sz="2400" b="1" dirty="0"/>
              <a:t>“root-key-sentinel-not-ta-&lt;key-tag&gt;”</a:t>
            </a:r>
            <a:r>
              <a:rPr lang="en-US" sz="2400" dirty="0"/>
              <a:t> then a validating resolver will report validation failure if the key IS in the local trusted key store</a:t>
            </a:r>
          </a:p>
          <a:p>
            <a:pPr lvl="1"/>
            <a:endParaRPr lang="en-US" dirty="0"/>
          </a:p>
        </p:txBody>
      </p:sp>
    </p:spTree>
    <p:extLst>
      <p:ext uri="{BB962C8B-B14F-4D97-AF65-F5344CB8AC3E}">
        <p14:creationId xmlns:p14="http://schemas.microsoft.com/office/powerpoint/2010/main" val="187796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BC0C-8604-C541-9B05-C03954A941A5}"/>
              </a:ext>
            </a:extLst>
          </p:cNvPr>
          <p:cNvSpPr>
            <a:spLocks noGrp="1"/>
          </p:cNvSpPr>
          <p:nvPr>
            <p:ph type="title"/>
          </p:nvPr>
        </p:nvSpPr>
        <p:spPr/>
        <p:txBody>
          <a:bodyPr/>
          <a:lstStyle/>
          <a:p>
            <a:r>
              <a:rPr lang="en-AU" dirty="0">
                <a:latin typeface="Powderfinger Type" panose="02020709070000000403" pitchFamily="49" charset="77"/>
              </a:rPr>
              <a:t>DNS + Web</a:t>
            </a:r>
          </a:p>
        </p:txBody>
      </p:sp>
      <p:sp>
        <p:nvSpPr>
          <p:cNvPr id="3" name="Content Placeholder 2">
            <a:extLst>
              <a:ext uri="{FF2B5EF4-FFF2-40B4-BE49-F238E27FC236}">
                <a16:creationId xmlns:a16="http://schemas.microsoft.com/office/drawing/2014/main" id="{81307B28-7D87-6E49-8874-23159ABE64B6}"/>
              </a:ext>
            </a:extLst>
          </p:cNvPr>
          <p:cNvSpPr>
            <a:spLocks noGrp="1"/>
          </p:cNvSpPr>
          <p:nvPr>
            <p:ph idx="1"/>
          </p:nvPr>
        </p:nvSpPr>
        <p:spPr/>
        <p:txBody>
          <a:bodyPr/>
          <a:lstStyle/>
          <a:p>
            <a:r>
              <a:rPr lang="en-AU" dirty="0"/>
              <a:t>How can you tell if a user is able to resolve a DNS name?</a:t>
            </a:r>
          </a:p>
          <a:p>
            <a:pPr lvl="1"/>
            <a:r>
              <a:rPr lang="en-AU" dirty="0"/>
              <a:t>Be the user (get the user to run a script of some sort)</a:t>
            </a:r>
          </a:p>
          <a:p>
            <a:pPr lvl="1"/>
            <a:r>
              <a:rPr lang="en-AU" dirty="0"/>
              <a:t>Look at the DNS server AND the Web server</a:t>
            </a:r>
          </a:p>
          <a:p>
            <a:pPr lvl="2"/>
            <a:r>
              <a:rPr lang="en-AU" dirty="0"/>
              <a:t>The Web object is fetched only when the DNS provides a resolution answer</a:t>
            </a:r>
          </a:p>
          <a:p>
            <a:pPr lvl="2"/>
            <a:r>
              <a:rPr lang="en-AU" dirty="0"/>
              <a:t>But the opposite is not necessarily the case, so there is a noise component in such an approach</a:t>
            </a:r>
          </a:p>
        </p:txBody>
      </p:sp>
    </p:spTree>
    <p:extLst>
      <p:ext uri="{BB962C8B-B14F-4D97-AF65-F5344CB8AC3E}">
        <p14:creationId xmlns:p14="http://schemas.microsoft.com/office/powerpoint/2010/main" val="284208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FFD0-4F9E-4445-BFF4-1163C11FDDA0}"/>
              </a:ext>
            </a:extLst>
          </p:cNvPr>
          <p:cNvSpPr>
            <a:spLocks noGrp="1"/>
          </p:cNvSpPr>
          <p:nvPr>
            <p:ph type="title"/>
          </p:nvPr>
        </p:nvSpPr>
        <p:spPr/>
        <p:txBody>
          <a:bodyPr/>
          <a:lstStyle/>
          <a:p>
            <a:r>
              <a:rPr lang="en-AU" dirty="0">
                <a:latin typeface="Powderfinger Type" panose="02020709070000000403" pitchFamily="49" charset="77"/>
              </a:rPr>
              <a:t>Prior to the KSK Roll</a:t>
            </a:r>
          </a:p>
        </p:txBody>
      </p:sp>
      <p:sp>
        <p:nvSpPr>
          <p:cNvPr id="8" name="TextBox 7">
            <a:extLst>
              <a:ext uri="{FF2B5EF4-FFF2-40B4-BE49-F238E27FC236}">
                <a16:creationId xmlns:a16="http://schemas.microsoft.com/office/drawing/2014/main" id="{0FEC52D4-9058-B943-9260-DEFDE35396AC}"/>
              </a:ext>
            </a:extLst>
          </p:cNvPr>
          <p:cNvSpPr txBox="1"/>
          <p:nvPr/>
        </p:nvSpPr>
        <p:spPr>
          <a:xfrm>
            <a:off x="8164286" y="1757676"/>
            <a:ext cx="3349689" cy="646331"/>
          </a:xfrm>
          <a:prstGeom prst="rect">
            <a:avLst/>
          </a:prstGeom>
          <a:noFill/>
        </p:spPr>
        <p:txBody>
          <a:bodyPr wrap="square" rtlCol="0">
            <a:spAutoFit/>
          </a:bodyPr>
          <a:lstStyle/>
          <a:p>
            <a:r>
              <a:rPr lang="en-AU" dirty="0"/>
              <a:t>16% of users use DNSSEC-validating resolvers</a:t>
            </a:r>
          </a:p>
        </p:txBody>
      </p:sp>
      <p:sp>
        <p:nvSpPr>
          <p:cNvPr id="9" name="TextBox 8">
            <a:extLst>
              <a:ext uri="{FF2B5EF4-FFF2-40B4-BE49-F238E27FC236}">
                <a16:creationId xmlns:a16="http://schemas.microsoft.com/office/drawing/2014/main" id="{A9C1EEBD-479F-3547-A518-55A0C1BFC26F}"/>
              </a:ext>
            </a:extLst>
          </p:cNvPr>
          <p:cNvSpPr txBox="1"/>
          <p:nvPr/>
        </p:nvSpPr>
        <p:spPr>
          <a:xfrm>
            <a:off x="8112975" y="3045162"/>
            <a:ext cx="3349689" cy="646331"/>
          </a:xfrm>
          <a:prstGeom prst="rect">
            <a:avLst/>
          </a:prstGeom>
          <a:noFill/>
        </p:spPr>
        <p:txBody>
          <a:bodyPr wrap="square" rtlCol="0">
            <a:spAutoFit/>
          </a:bodyPr>
          <a:lstStyle/>
          <a:p>
            <a:r>
              <a:rPr lang="en-AU" dirty="0"/>
              <a:t>15% of users do not report</a:t>
            </a:r>
          </a:p>
          <a:p>
            <a:r>
              <a:rPr lang="en-AU" dirty="0"/>
              <a:t>their KSK trust-state</a:t>
            </a:r>
          </a:p>
        </p:txBody>
      </p:sp>
      <p:sp>
        <p:nvSpPr>
          <p:cNvPr id="12" name="Rectangle 11">
            <a:extLst>
              <a:ext uri="{FF2B5EF4-FFF2-40B4-BE49-F238E27FC236}">
                <a16:creationId xmlns:a16="http://schemas.microsoft.com/office/drawing/2014/main" id="{E4811235-D3C8-4046-B4DA-65795CBBBD4F}"/>
              </a:ext>
            </a:extLst>
          </p:cNvPr>
          <p:cNvSpPr/>
          <p:nvPr/>
        </p:nvSpPr>
        <p:spPr>
          <a:xfrm>
            <a:off x="8054494" y="5017019"/>
            <a:ext cx="3459480" cy="646331"/>
          </a:xfrm>
          <a:prstGeom prst="rect">
            <a:avLst/>
          </a:prstGeom>
        </p:spPr>
        <p:txBody>
          <a:bodyPr wrap="square">
            <a:spAutoFit/>
          </a:bodyPr>
          <a:lstStyle/>
          <a:p>
            <a:r>
              <a:rPr lang="en-AU" dirty="0"/>
              <a:t>0.5% of users report KSK-2017</a:t>
            </a:r>
          </a:p>
          <a:p>
            <a:r>
              <a:rPr lang="en-AU" dirty="0"/>
              <a:t>loaded</a:t>
            </a:r>
          </a:p>
        </p:txBody>
      </p:sp>
      <p:sp>
        <p:nvSpPr>
          <p:cNvPr id="3" name="Rectangle 2">
            <a:extLst>
              <a:ext uri="{FF2B5EF4-FFF2-40B4-BE49-F238E27FC236}">
                <a16:creationId xmlns:a16="http://schemas.microsoft.com/office/drawing/2014/main" id="{346AE3C1-B130-EC41-B766-6D66B5B9196E}"/>
              </a:ext>
            </a:extLst>
          </p:cNvPr>
          <p:cNvSpPr/>
          <p:nvPr/>
        </p:nvSpPr>
        <p:spPr>
          <a:xfrm>
            <a:off x="8054494" y="5898804"/>
            <a:ext cx="6096000" cy="646331"/>
          </a:xfrm>
          <a:prstGeom prst="rect">
            <a:avLst/>
          </a:prstGeom>
        </p:spPr>
        <p:txBody>
          <a:bodyPr>
            <a:spAutoFit/>
          </a:bodyPr>
          <a:lstStyle/>
          <a:p>
            <a:r>
              <a:rPr lang="en-AU" dirty="0"/>
              <a:t>0.005% of users report KSK-2017</a:t>
            </a:r>
          </a:p>
          <a:p>
            <a:r>
              <a:rPr lang="en-AU" dirty="0"/>
              <a:t>NOT loaded</a:t>
            </a:r>
          </a:p>
        </p:txBody>
      </p:sp>
      <p:pic>
        <p:nvPicPr>
          <p:cNvPr id="17" name="Content Placeholder 16">
            <a:extLst>
              <a:ext uri="{FF2B5EF4-FFF2-40B4-BE49-F238E27FC236}">
                <a16:creationId xmlns:a16="http://schemas.microsoft.com/office/drawing/2014/main" id="{990F4DDD-0ABB-4541-96C4-436C141C1837}"/>
              </a:ext>
            </a:extLst>
          </p:cNvPr>
          <p:cNvPicPr>
            <a:picLocks noGrp="1" noChangeAspect="1"/>
          </p:cNvPicPr>
          <p:nvPr>
            <p:ph idx="1"/>
          </p:nvPr>
        </p:nvPicPr>
        <p:blipFill>
          <a:blip r:embed="rId2"/>
          <a:stretch>
            <a:fillRect/>
          </a:stretch>
        </p:blipFill>
        <p:spPr>
          <a:xfrm>
            <a:off x="485265" y="1690688"/>
            <a:ext cx="6913910" cy="4854447"/>
          </a:xfrm>
        </p:spPr>
      </p:pic>
      <p:sp>
        <p:nvSpPr>
          <p:cNvPr id="18" name="Freeform 17">
            <a:extLst>
              <a:ext uri="{FF2B5EF4-FFF2-40B4-BE49-F238E27FC236}">
                <a16:creationId xmlns:a16="http://schemas.microsoft.com/office/drawing/2014/main" id="{A50803B9-A779-C846-8D9B-438B714C0DBC}"/>
              </a:ext>
            </a:extLst>
          </p:cNvPr>
          <p:cNvSpPr/>
          <p:nvPr/>
        </p:nvSpPr>
        <p:spPr>
          <a:xfrm>
            <a:off x="7290192" y="1958918"/>
            <a:ext cx="937929" cy="300635"/>
          </a:xfrm>
          <a:custGeom>
            <a:avLst/>
            <a:gdLst>
              <a:gd name="connsiteX0" fmla="*/ 15677 w 937929"/>
              <a:gd name="connsiteY0" fmla="*/ 289760 h 300635"/>
              <a:gd name="connsiteX1" fmla="*/ 118314 w 937929"/>
              <a:gd name="connsiteY1" fmla="*/ 271098 h 300635"/>
              <a:gd name="connsiteX2" fmla="*/ 892755 w 937929"/>
              <a:gd name="connsiteY2" fmla="*/ 37833 h 300635"/>
              <a:gd name="connsiteX3" fmla="*/ 640828 w 937929"/>
              <a:gd name="connsiteY3" fmla="*/ 511 h 300635"/>
              <a:gd name="connsiteX4" fmla="*/ 930077 w 937929"/>
              <a:gd name="connsiteY4" fmla="*/ 37833 h 300635"/>
              <a:gd name="connsiteX5" fmla="*/ 827441 w 937929"/>
              <a:gd name="connsiteY5" fmla="*/ 215115 h 30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929" h="300635">
                <a:moveTo>
                  <a:pt x="15677" y="289760"/>
                </a:moveTo>
                <a:cubicBezTo>
                  <a:pt x="-6095" y="301423"/>
                  <a:pt x="-27866" y="313086"/>
                  <a:pt x="118314" y="271098"/>
                </a:cubicBezTo>
                <a:cubicBezTo>
                  <a:pt x="264494" y="229110"/>
                  <a:pt x="805669" y="82931"/>
                  <a:pt x="892755" y="37833"/>
                </a:cubicBezTo>
                <a:cubicBezTo>
                  <a:pt x="979841" y="-7265"/>
                  <a:pt x="634608" y="511"/>
                  <a:pt x="640828" y="511"/>
                </a:cubicBezTo>
                <a:cubicBezTo>
                  <a:pt x="647048" y="511"/>
                  <a:pt x="898975" y="2066"/>
                  <a:pt x="930077" y="37833"/>
                </a:cubicBezTo>
                <a:cubicBezTo>
                  <a:pt x="961179" y="73600"/>
                  <a:pt x="894310" y="144357"/>
                  <a:pt x="827441" y="2151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a:extLst>
              <a:ext uri="{FF2B5EF4-FFF2-40B4-BE49-F238E27FC236}">
                <a16:creationId xmlns:a16="http://schemas.microsoft.com/office/drawing/2014/main" id="{C9D1BA1A-4B78-FB46-BAAF-4686EEC7A2AE}"/>
              </a:ext>
            </a:extLst>
          </p:cNvPr>
          <p:cNvSpPr/>
          <p:nvPr/>
        </p:nvSpPr>
        <p:spPr>
          <a:xfrm>
            <a:off x="7265160" y="2365967"/>
            <a:ext cx="796506" cy="3532837"/>
          </a:xfrm>
          <a:custGeom>
            <a:avLst/>
            <a:gdLst>
              <a:gd name="connsiteX0" fmla="*/ 88140 w 796506"/>
              <a:gd name="connsiteY0" fmla="*/ 19093 h 3707256"/>
              <a:gd name="connsiteX1" fmla="*/ 194820 w 796506"/>
              <a:gd name="connsiteY1" fmla="*/ 57193 h 3707256"/>
              <a:gd name="connsiteX2" fmla="*/ 194820 w 796506"/>
              <a:gd name="connsiteY2" fmla="*/ 499153 h 3707256"/>
              <a:gd name="connsiteX3" fmla="*/ 187200 w 796506"/>
              <a:gd name="connsiteY3" fmla="*/ 895393 h 3707256"/>
              <a:gd name="connsiteX4" fmla="*/ 217680 w 796506"/>
              <a:gd name="connsiteY4" fmla="*/ 956353 h 3707256"/>
              <a:gd name="connsiteX5" fmla="*/ 773940 w 796506"/>
              <a:gd name="connsiteY5" fmla="*/ 963973 h 3707256"/>
              <a:gd name="connsiteX6" fmla="*/ 629160 w 796506"/>
              <a:gd name="connsiteY6" fmla="*/ 872533 h 3707256"/>
              <a:gd name="connsiteX7" fmla="*/ 773940 w 796506"/>
              <a:gd name="connsiteY7" fmla="*/ 956353 h 3707256"/>
              <a:gd name="connsiteX8" fmla="*/ 720600 w 796506"/>
              <a:gd name="connsiteY8" fmla="*/ 1070653 h 3707256"/>
              <a:gd name="connsiteX9" fmla="*/ 766320 w 796506"/>
              <a:gd name="connsiteY9" fmla="*/ 979213 h 3707256"/>
              <a:gd name="connsiteX10" fmla="*/ 187200 w 796506"/>
              <a:gd name="connsiteY10" fmla="*/ 948733 h 3707256"/>
              <a:gd name="connsiteX11" fmla="*/ 179580 w 796506"/>
              <a:gd name="connsiteY11" fmla="*/ 956353 h 3707256"/>
              <a:gd name="connsiteX12" fmla="*/ 255780 w 796506"/>
              <a:gd name="connsiteY12" fmla="*/ 1375453 h 3707256"/>
              <a:gd name="connsiteX13" fmla="*/ 210060 w 796506"/>
              <a:gd name="connsiteY13" fmla="*/ 3310933 h 3707256"/>
              <a:gd name="connsiteX14" fmla="*/ 27180 w 796506"/>
              <a:gd name="connsiteY14" fmla="*/ 3676693 h 3707256"/>
              <a:gd name="connsiteX15" fmla="*/ 4320 w 796506"/>
              <a:gd name="connsiteY15" fmla="*/ 3661453 h 370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506" h="3707256">
                <a:moveTo>
                  <a:pt x="88140" y="19093"/>
                </a:moveTo>
                <a:cubicBezTo>
                  <a:pt x="132590" y="-1862"/>
                  <a:pt x="177040" y="-22817"/>
                  <a:pt x="194820" y="57193"/>
                </a:cubicBezTo>
                <a:cubicBezTo>
                  <a:pt x="212600" y="137203"/>
                  <a:pt x="196090" y="359453"/>
                  <a:pt x="194820" y="499153"/>
                </a:cubicBezTo>
                <a:cubicBezTo>
                  <a:pt x="193550" y="638853"/>
                  <a:pt x="183390" y="819193"/>
                  <a:pt x="187200" y="895393"/>
                </a:cubicBezTo>
                <a:cubicBezTo>
                  <a:pt x="191010" y="971593"/>
                  <a:pt x="119890" y="944923"/>
                  <a:pt x="217680" y="956353"/>
                </a:cubicBezTo>
                <a:cubicBezTo>
                  <a:pt x="315470" y="967783"/>
                  <a:pt x="705360" y="977943"/>
                  <a:pt x="773940" y="963973"/>
                </a:cubicBezTo>
                <a:cubicBezTo>
                  <a:pt x="842520" y="950003"/>
                  <a:pt x="629160" y="873803"/>
                  <a:pt x="629160" y="872533"/>
                </a:cubicBezTo>
                <a:cubicBezTo>
                  <a:pt x="629160" y="871263"/>
                  <a:pt x="758700" y="923333"/>
                  <a:pt x="773940" y="956353"/>
                </a:cubicBezTo>
                <a:cubicBezTo>
                  <a:pt x="789180" y="989373"/>
                  <a:pt x="721870" y="1066843"/>
                  <a:pt x="720600" y="1070653"/>
                </a:cubicBezTo>
                <a:cubicBezTo>
                  <a:pt x="719330" y="1074463"/>
                  <a:pt x="855220" y="999533"/>
                  <a:pt x="766320" y="979213"/>
                </a:cubicBezTo>
                <a:cubicBezTo>
                  <a:pt x="677420" y="958893"/>
                  <a:pt x="284990" y="952543"/>
                  <a:pt x="187200" y="948733"/>
                </a:cubicBezTo>
                <a:cubicBezTo>
                  <a:pt x="89410" y="944923"/>
                  <a:pt x="168150" y="885233"/>
                  <a:pt x="179580" y="956353"/>
                </a:cubicBezTo>
                <a:cubicBezTo>
                  <a:pt x="191010" y="1027473"/>
                  <a:pt x="250700" y="983023"/>
                  <a:pt x="255780" y="1375453"/>
                </a:cubicBezTo>
                <a:cubicBezTo>
                  <a:pt x="260860" y="1767883"/>
                  <a:pt x="248160" y="2927393"/>
                  <a:pt x="210060" y="3310933"/>
                </a:cubicBezTo>
                <a:cubicBezTo>
                  <a:pt x="171960" y="3694473"/>
                  <a:pt x="61470" y="3618273"/>
                  <a:pt x="27180" y="3676693"/>
                </a:cubicBezTo>
                <a:cubicBezTo>
                  <a:pt x="-7110" y="3735113"/>
                  <a:pt x="-1395" y="3698283"/>
                  <a:pt x="4320" y="36614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462DF9CD-ECFA-4349-8179-8E92E33B61C0}"/>
              </a:ext>
            </a:extLst>
          </p:cNvPr>
          <p:cNvSpPr/>
          <p:nvPr/>
        </p:nvSpPr>
        <p:spPr>
          <a:xfrm>
            <a:off x="7299640" y="5290690"/>
            <a:ext cx="747080" cy="587196"/>
          </a:xfrm>
          <a:custGeom>
            <a:avLst/>
            <a:gdLst>
              <a:gd name="connsiteX0" fmla="*/ 320 w 747080"/>
              <a:gd name="connsiteY0" fmla="*/ 569090 h 587196"/>
              <a:gd name="connsiteX1" fmla="*/ 76520 w 747080"/>
              <a:gd name="connsiteY1" fmla="*/ 553850 h 587196"/>
              <a:gd name="connsiteX2" fmla="*/ 472760 w 747080"/>
              <a:gd name="connsiteY2" fmla="*/ 264290 h 587196"/>
              <a:gd name="connsiteX3" fmla="*/ 693740 w 747080"/>
              <a:gd name="connsiteY3" fmla="*/ 12830 h 587196"/>
              <a:gd name="connsiteX4" fmla="*/ 533720 w 747080"/>
              <a:gd name="connsiteY4" fmla="*/ 43310 h 587196"/>
              <a:gd name="connsiteX5" fmla="*/ 670880 w 747080"/>
              <a:gd name="connsiteY5" fmla="*/ 5210 h 587196"/>
              <a:gd name="connsiteX6" fmla="*/ 747080 w 747080"/>
              <a:gd name="connsiteY6" fmla="*/ 180470 h 58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080" h="587196">
                <a:moveTo>
                  <a:pt x="320" y="569090"/>
                </a:moveTo>
                <a:cubicBezTo>
                  <a:pt x="-950" y="586870"/>
                  <a:pt x="-2220" y="604650"/>
                  <a:pt x="76520" y="553850"/>
                </a:cubicBezTo>
                <a:cubicBezTo>
                  <a:pt x="155260" y="503050"/>
                  <a:pt x="369890" y="354460"/>
                  <a:pt x="472760" y="264290"/>
                </a:cubicBezTo>
                <a:cubicBezTo>
                  <a:pt x="575630" y="174120"/>
                  <a:pt x="683580" y="49660"/>
                  <a:pt x="693740" y="12830"/>
                </a:cubicBezTo>
                <a:cubicBezTo>
                  <a:pt x="703900" y="-24000"/>
                  <a:pt x="537530" y="44580"/>
                  <a:pt x="533720" y="43310"/>
                </a:cubicBezTo>
                <a:cubicBezTo>
                  <a:pt x="529910" y="42040"/>
                  <a:pt x="635320" y="-17650"/>
                  <a:pt x="670880" y="5210"/>
                </a:cubicBezTo>
                <a:cubicBezTo>
                  <a:pt x="706440" y="28070"/>
                  <a:pt x="726760" y="104270"/>
                  <a:pt x="747080" y="1804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a:extLst>
              <a:ext uri="{FF2B5EF4-FFF2-40B4-BE49-F238E27FC236}">
                <a16:creationId xmlns:a16="http://schemas.microsoft.com/office/drawing/2014/main" id="{91AFC977-DDB7-0A42-8241-F55F63400740}"/>
              </a:ext>
            </a:extLst>
          </p:cNvPr>
          <p:cNvSpPr/>
          <p:nvPr/>
        </p:nvSpPr>
        <p:spPr>
          <a:xfrm>
            <a:off x="7307580" y="5905493"/>
            <a:ext cx="740255" cy="236227"/>
          </a:xfrm>
          <a:custGeom>
            <a:avLst/>
            <a:gdLst>
              <a:gd name="connsiteX0" fmla="*/ 0 w 740255"/>
              <a:gd name="connsiteY0" fmla="*/ 68587 h 236227"/>
              <a:gd name="connsiteX1" fmla="*/ 464820 w 740255"/>
              <a:gd name="connsiteY1" fmla="*/ 99067 h 236227"/>
              <a:gd name="connsiteX2" fmla="*/ 739140 w 740255"/>
              <a:gd name="connsiteY2" fmla="*/ 167647 h 236227"/>
              <a:gd name="connsiteX3" fmla="*/ 556260 w 740255"/>
              <a:gd name="connsiteY3" fmla="*/ 7 h 236227"/>
              <a:gd name="connsiteX4" fmla="*/ 739140 w 740255"/>
              <a:gd name="connsiteY4" fmla="*/ 175267 h 236227"/>
              <a:gd name="connsiteX5" fmla="*/ 449580 w 740255"/>
              <a:gd name="connsiteY5" fmla="*/ 236227 h 23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55" h="236227">
                <a:moveTo>
                  <a:pt x="0" y="68587"/>
                </a:moveTo>
                <a:cubicBezTo>
                  <a:pt x="170815" y="75572"/>
                  <a:pt x="341630" y="82557"/>
                  <a:pt x="464820" y="99067"/>
                </a:cubicBezTo>
                <a:cubicBezTo>
                  <a:pt x="588010" y="115577"/>
                  <a:pt x="723900" y="184157"/>
                  <a:pt x="739140" y="167647"/>
                </a:cubicBezTo>
                <a:cubicBezTo>
                  <a:pt x="754380" y="151137"/>
                  <a:pt x="556260" y="-1263"/>
                  <a:pt x="556260" y="7"/>
                </a:cubicBezTo>
                <a:cubicBezTo>
                  <a:pt x="556260" y="1277"/>
                  <a:pt x="756920" y="135897"/>
                  <a:pt x="739140" y="175267"/>
                </a:cubicBezTo>
                <a:cubicBezTo>
                  <a:pt x="721360" y="214637"/>
                  <a:pt x="585470" y="225432"/>
                  <a:pt x="449580" y="2362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7395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C8EF-A3DB-964F-9F63-B767F96FF615}"/>
              </a:ext>
            </a:extLst>
          </p:cNvPr>
          <p:cNvSpPr>
            <a:spLocks noGrp="1"/>
          </p:cNvSpPr>
          <p:nvPr>
            <p:ph type="title"/>
          </p:nvPr>
        </p:nvSpPr>
        <p:spPr/>
        <p:txBody>
          <a:bodyPr/>
          <a:lstStyle/>
          <a:p>
            <a:r>
              <a:rPr lang="en-AU" dirty="0">
                <a:latin typeface="Powderfinger Type" panose="02020709070000000403" pitchFamily="49" charset="77"/>
              </a:rPr>
              <a:t>Possibly Affected Users</a:t>
            </a:r>
          </a:p>
        </p:txBody>
      </p:sp>
      <p:sp>
        <p:nvSpPr>
          <p:cNvPr id="6" name="TextBox 5">
            <a:extLst>
              <a:ext uri="{FF2B5EF4-FFF2-40B4-BE49-F238E27FC236}">
                <a16:creationId xmlns:a16="http://schemas.microsoft.com/office/drawing/2014/main" id="{0C13CC61-C0C0-8B47-8D87-DD3C33220C35}"/>
              </a:ext>
            </a:extLst>
          </p:cNvPr>
          <p:cNvSpPr txBox="1"/>
          <p:nvPr/>
        </p:nvSpPr>
        <p:spPr>
          <a:xfrm>
            <a:off x="7669763" y="2192694"/>
            <a:ext cx="4012164" cy="2585323"/>
          </a:xfrm>
          <a:prstGeom prst="rect">
            <a:avLst/>
          </a:prstGeom>
          <a:noFill/>
        </p:spPr>
        <p:txBody>
          <a:bodyPr wrap="square" rtlCol="0">
            <a:spAutoFit/>
          </a:bodyPr>
          <a:lstStyle/>
          <a:p>
            <a:r>
              <a:rPr lang="en-AU" dirty="0"/>
              <a:t>Between 0.1% to 0.2% of users are reporting that their resolvers have not loaded KSK-2017 as a trust anchor </a:t>
            </a:r>
          </a:p>
          <a:p>
            <a:endParaRPr lang="en-AU" dirty="0"/>
          </a:p>
          <a:p>
            <a:r>
              <a:rPr lang="en-AU" dirty="0"/>
              <a:t>The measurement has many uncertainties and many sources of noise so this is an upper bound of the pool of users who may encounter DNS failure due to to the KSK roll </a:t>
            </a:r>
          </a:p>
        </p:txBody>
      </p:sp>
      <p:pic>
        <p:nvPicPr>
          <p:cNvPr id="10" name="Picture 9">
            <a:extLst>
              <a:ext uri="{FF2B5EF4-FFF2-40B4-BE49-F238E27FC236}">
                <a16:creationId xmlns:a16="http://schemas.microsoft.com/office/drawing/2014/main" id="{4A83D29E-4416-5044-9D21-AB8F3A92D2FD}"/>
              </a:ext>
            </a:extLst>
          </p:cNvPr>
          <p:cNvPicPr>
            <a:picLocks noChangeAspect="1"/>
          </p:cNvPicPr>
          <p:nvPr/>
        </p:nvPicPr>
        <p:blipFill>
          <a:blip r:embed="rId2"/>
          <a:stretch>
            <a:fillRect/>
          </a:stretch>
        </p:blipFill>
        <p:spPr>
          <a:xfrm>
            <a:off x="538161" y="1535906"/>
            <a:ext cx="6691313" cy="4698156"/>
          </a:xfrm>
          <a:prstGeom prst="rect">
            <a:avLst/>
          </a:prstGeom>
        </p:spPr>
      </p:pic>
    </p:spTree>
    <p:extLst>
      <p:ext uri="{BB962C8B-B14F-4D97-AF65-F5344CB8AC3E}">
        <p14:creationId xmlns:p14="http://schemas.microsoft.com/office/powerpoint/2010/main" val="28892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CDA2-8B95-3248-979F-C397813131A0}"/>
              </a:ext>
            </a:extLst>
          </p:cNvPr>
          <p:cNvSpPr>
            <a:spLocks noGrp="1"/>
          </p:cNvSpPr>
          <p:nvPr>
            <p:ph type="title"/>
          </p:nvPr>
        </p:nvSpPr>
        <p:spPr/>
        <p:txBody>
          <a:bodyPr/>
          <a:lstStyle/>
          <a:p>
            <a:r>
              <a:rPr lang="en-AU" dirty="0">
                <a:latin typeface="Powderfinger Type" panose="02020709070000000403" pitchFamily="49" charset="77"/>
              </a:rPr>
              <a:t>But</a:t>
            </a:r>
          </a:p>
        </p:txBody>
      </p:sp>
      <p:sp>
        <p:nvSpPr>
          <p:cNvPr id="3" name="Content Placeholder 2">
            <a:extLst>
              <a:ext uri="{FF2B5EF4-FFF2-40B4-BE49-F238E27FC236}">
                <a16:creationId xmlns:a16="http://schemas.microsoft.com/office/drawing/2014/main" id="{2B5B9982-5D77-2042-A5FA-1D1234213037}"/>
              </a:ext>
            </a:extLst>
          </p:cNvPr>
          <p:cNvSpPr>
            <a:spLocks noGrp="1"/>
          </p:cNvSpPr>
          <p:nvPr>
            <p:ph idx="1"/>
          </p:nvPr>
        </p:nvSpPr>
        <p:spPr/>
        <p:txBody>
          <a:bodyPr/>
          <a:lstStyle/>
          <a:p>
            <a:r>
              <a:rPr lang="en-AU" dirty="0"/>
              <a:t>Not all resolvers will pre-provision KSK-2017 using RFC 5011 automated trust mechanisms – they may elect to load the new </a:t>
            </a:r>
            <a:r>
              <a:rPr lang="en-AU" dirty="0" err="1"/>
              <a:t>trsut</a:t>
            </a:r>
            <a:r>
              <a:rPr lang="en-AU" dirty="0"/>
              <a:t> anchor at the time of the roll manually</a:t>
            </a:r>
          </a:p>
          <a:p>
            <a:pPr lvl="1"/>
            <a:r>
              <a:rPr lang="en-AU" dirty="0"/>
              <a:t>And we cannot measure the difference between a resolver that has a broken implementation of RFC5011 and a resolver that is being managed manually</a:t>
            </a:r>
          </a:p>
          <a:p>
            <a:r>
              <a:rPr lang="en-AU" dirty="0"/>
              <a:t>Only recently upgraded resolvers have this test behaviour included</a:t>
            </a:r>
          </a:p>
          <a:p>
            <a:pPr lvl="1"/>
            <a:r>
              <a:rPr lang="en-AU" dirty="0"/>
              <a:t>But the resolvers we worry about are the </a:t>
            </a:r>
            <a:r>
              <a:rPr lang="en-AU" dirty="0" err="1"/>
              <a:t>crufty</a:t>
            </a:r>
            <a:r>
              <a:rPr lang="en-AU" dirty="0"/>
              <a:t> ones at the bottom of the rack that have been all but forgotten!</a:t>
            </a:r>
          </a:p>
        </p:txBody>
      </p:sp>
    </p:spTree>
    <p:extLst>
      <p:ext uri="{BB962C8B-B14F-4D97-AF65-F5344CB8AC3E}">
        <p14:creationId xmlns:p14="http://schemas.microsoft.com/office/powerpoint/2010/main" val="324285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7C10-C994-2245-B11A-AF99F6A4334D}"/>
              </a:ext>
            </a:extLst>
          </p:cNvPr>
          <p:cNvSpPr>
            <a:spLocks noGrp="1"/>
          </p:cNvSpPr>
          <p:nvPr>
            <p:ph type="title"/>
          </p:nvPr>
        </p:nvSpPr>
        <p:spPr/>
        <p:txBody>
          <a:bodyPr/>
          <a:lstStyle/>
          <a:p>
            <a:r>
              <a:rPr lang="en-US" dirty="0">
                <a:latin typeface="Powderfinger Type" panose="02020709070000000403" pitchFamily="49" charset="77"/>
              </a:rPr>
              <a:t>What happened</a:t>
            </a:r>
          </a:p>
        </p:txBody>
      </p:sp>
      <p:pic>
        <p:nvPicPr>
          <p:cNvPr id="6" name="Content Placeholder 5">
            <a:extLst>
              <a:ext uri="{FF2B5EF4-FFF2-40B4-BE49-F238E27FC236}">
                <a16:creationId xmlns:a16="http://schemas.microsoft.com/office/drawing/2014/main" id="{BE84FE72-4F6D-4143-B448-FA05C1D89DEB}"/>
              </a:ext>
            </a:extLst>
          </p:cNvPr>
          <p:cNvPicPr>
            <a:picLocks noGrp="1" noChangeAspect="1"/>
          </p:cNvPicPr>
          <p:nvPr>
            <p:ph idx="1"/>
          </p:nvPr>
        </p:nvPicPr>
        <p:blipFill>
          <a:blip r:embed="rId2"/>
          <a:stretch>
            <a:fillRect/>
          </a:stretch>
        </p:blipFill>
        <p:spPr>
          <a:xfrm>
            <a:off x="3376414" y="1825625"/>
            <a:ext cx="5439172" cy="4351338"/>
          </a:xfrm>
          <a:prstGeom prst="rect">
            <a:avLst/>
          </a:prstGeom>
        </p:spPr>
      </p:pic>
      <p:sp>
        <p:nvSpPr>
          <p:cNvPr id="7" name="TextBox 6">
            <a:extLst>
              <a:ext uri="{FF2B5EF4-FFF2-40B4-BE49-F238E27FC236}">
                <a16:creationId xmlns:a16="http://schemas.microsoft.com/office/drawing/2014/main" id="{7934C39B-418C-DD41-B142-309793DC8C5C}"/>
              </a:ext>
            </a:extLst>
          </p:cNvPr>
          <p:cNvSpPr txBox="1"/>
          <p:nvPr/>
        </p:nvSpPr>
        <p:spPr>
          <a:xfrm>
            <a:off x="8473440" y="5981700"/>
            <a:ext cx="2945743" cy="369332"/>
          </a:xfrm>
          <a:prstGeom prst="rect">
            <a:avLst/>
          </a:prstGeom>
          <a:noFill/>
        </p:spPr>
        <p:txBody>
          <a:bodyPr wrap="none" rtlCol="0">
            <a:spAutoFit/>
          </a:bodyPr>
          <a:lstStyle/>
          <a:p>
            <a:r>
              <a:rPr lang="en-US" dirty="0" err="1"/>
              <a:t>Sidn</a:t>
            </a:r>
            <a:r>
              <a:rPr lang="en-US" dirty="0"/>
              <a:t> Labs Atlas Measurement</a:t>
            </a:r>
          </a:p>
        </p:txBody>
      </p:sp>
    </p:spTree>
    <p:extLst>
      <p:ext uri="{BB962C8B-B14F-4D97-AF65-F5344CB8AC3E}">
        <p14:creationId xmlns:p14="http://schemas.microsoft.com/office/powerpoint/2010/main" val="18322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9215-E708-914E-957C-099D540B1AFE}"/>
              </a:ext>
            </a:extLst>
          </p:cNvPr>
          <p:cNvSpPr>
            <a:spLocks noGrp="1"/>
          </p:cNvSpPr>
          <p:nvPr>
            <p:ph type="title"/>
          </p:nvPr>
        </p:nvSpPr>
        <p:spPr/>
        <p:txBody>
          <a:bodyPr/>
          <a:lstStyle/>
          <a:p>
            <a:r>
              <a:rPr lang="en-US" dirty="0">
                <a:latin typeface="Powderfinger Type" panose="02020709070000000403" pitchFamily="49" charset="77"/>
              </a:rPr>
              <a:t>What we saw</a:t>
            </a:r>
          </a:p>
        </p:txBody>
      </p:sp>
      <p:pic>
        <p:nvPicPr>
          <p:cNvPr id="5" name="Content Placeholder 4">
            <a:extLst>
              <a:ext uri="{FF2B5EF4-FFF2-40B4-BE49-F238E27FC236}">
                <a16:creationId xmlns:a16="http://schemas.microsoft.com/office/drawing/2014/main" id="{797D84BF-45A2-9B4D-97FD-2140FDB73DB1}"/>
              </a:ext>
            </a:extLst>
          </p:cNvPr>
          <p:cNvPicPr>
            <a:picLocks noGrp="1" noChangeAspect="1"/>
          </p:cNvPicPr>
          <p:nvPr>
            <p:ph idx="1"/>
          </p:nvPr>
        </p:nvPicPr>
        <p:blipFill>
          <a:blip r:embed="rId2"/>
          <a:stretch>
            <a:fillRect/>
          </a:stretch>
        </p:blipFill>
        <p:spPr>
          <a:xfrm>
            <a:off x="587829" y="1305939"/>
            <a:ext cx="7576457" cy="5319640"/>
          </a:xfrm>
        </p:spPr>
      </p:pic>
      <p:sp>
        <p:nvSpPr>
          <p:cNvPr id="6" name="TextBox 5">
            <a:extLst>
              <a:ext uri="{FF2B5EF4-FFF2-40B4-BE49-F238E27FC236}">
                <a16:creationId xmlns:a16="http://schemas.microsoft.com/office/drawing/2014/main" id="{18382935-E16A-7E42-85A4-463F8857C987}"/>
              </a:ext>
            </a:extLst>
          </p:cNvPr>
          <p:cNvSpPr txBox="1"/>
          <p:nvPr/>
        </p:nvSpPr>
        <p:spPr>
          <a:xfrm>
            <a:off x="7977674" y="2245356"/>
            <a:ext cx="3895618" cy="369332"/>
          </a:xfrm>
          <a:prstGeom prst="rect">
            <a:avLst/>
          </a:prstGeom>
          <a:noFill/>
        </p:spPr>
        <p:txBody>
          <a:bodyPr wrap="none" rtlCol="0">
            <a:spAutoFit/>
          </a:bodyPr>
          <a:lstStyle/>
          <a:p>
            <a:r>
              <a:rPr lang="en-US" dirty="0">
                <a:latin typeface="AhnbergHand" pitchFamily="2" charset="0"/>
              </a:rPr>
              <a:t>% of folk that reported “good”</a:t>
            </a:r>
          </a:p>
        </p:txBody>
      </p:sp>
      <p:sp>
        <p:nvSpPr>
          <p:cNvPr id="7" name="TextBox 6">
            <a:extLst>
              <a:ext uri="{FF2B5EF4-FFF2-40B4-BE49-F238E27FC236}">
                <a16:creationId xmlns:a16="http://schemas.microsoft.com/office/drawing/2014/main" id="{7691807E-23F4-8747-A918-7B6508C6D86D}"/>
              </a:ext>
            </a:extLst>
          </p:cNvPr>
          <p:cNvSpPr txBox="1"/>
          <p:nvPr/>
        </p:nvSpPr>
        <p:spPr>
          <a:xfrm>
            <a:off x="7977674" y="5980712"/>
            <a:ext cx="3738524" cy="369332"/>
          </a:xfrm>
          <a:prstGeom prst="rect">
            <a:avLst/>
          </a:prstGeom>
          <a:noFill/>
        </p:spPr>
        <p:txBody>
          <a:bodyPr wrap="none" rtlCol="0">
            <a:spAutoFit/>
          </a:bodyPr>
          <a:lstStyle/>
          <a:p>
            <a:r>
              <a:rPr lang="en-US" dirty="0">
                <a:latin typeface="AhnbergHand" pitchFamily="2" charset="0"/>
              </a:rPr>
              <a:t>% of folk that reported “bad”</a:t>
            </a:r>
          </a:p>
        </p:txBody>
      </p:sp>
      <p:sp>
        <p:nvSpPr>
          <p:cNvPr id="8" name="Freeform 7">
            <a:extLst>
              <a:ext uri="{FF2B5EF4-FFF2-40B4-BE49-F238E27FC236}">
                <a16:creationId xmlns:a16="http://schemas.microsoft.com/office/drawing/2014/main" id="{A71B659E-F14C-9342-8DF0-FC41A8576E21}"/>
              </a:ext>
            </a:extLst>
          </p:cNvPr>
          <p:cNvSpPr/>
          <p:nvPr/>
        </p:nvSpPr>
        <p:spPr>
          <a:xfrm>
            <a:off x="7044520" y="2453951"/>
            <a:ext cx="914492" cy="429208"/>
          </a:xfrm>
          <a:custGeom>
            <a:avLst/>
            <a:gdLst>
              <a:gd name="connsiteX0" fmla="*/ 914492 w 914492"/>
              <a:gd name="connsiteY0" fmla="*/ 74645 h 429208"/>
              <a:gd name="connsiteX1" fmla="*/ 46745 w 914492"/>
              <a:gd name="connsiteY1" fmla="*/ 223935 h 429208"/>
              <a:gd name="connsiteX2" fmla="*/ 177374 w 914492"/>
              <a:gd name="connsiteY2" fmla="*/ 0 h 429208"/>
              <a:gd name="connsiteX3" fmla="*/ 92 w 914492"/>
              <a:gd name="connsiteY3" fmla="*/ 223935 h 429208"/>
              <a:gd name="connsiteX4" fmla="*/ 205366 w 914492"/>
              <a:gd name="connsiteY4" fmla="*/ 429208 h 42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92" h="429208">
                <a:moveTo>
                  <a:pt x="914492" y="74645"/>
                </a:moveTo>
                <a:cubicBezTo>
                  <a:pt x="542045" y="155510"/>
                  <a:pt x="169598" y="236376"/>
                  <a:pt x="46745" y="223935"/>
                </a:cubicBezTo>
                <a:cubicBezTo>
                  <a:pt x="-76108" y="211494"/>
                  <a:pt x="185149" y="0"/>
                  <a:pt x="177374" y="0"/>
                </a:cubicBezTo>
                <a:cubicBezTo>
                  <a:pt x="169599" y="0"/>
                  <a:pt x="-4573" y="152400"/>
                  <a:pt x="92" y="223935"/>
                </a:cubicBezTo>
                <a:cubicBezTo>
                  <a:pt x="4757" y="295470"/>
                  <a:pt x="105061" y="362339"/>
                  <a:pt x="205366" y="4292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1FB5808C-D955-6642-8303-9F3AE8F83817}"/>
              </a:ext>
            </a:extLst>
          </p:cNvPr>
          <p:cNvSpPr/>
          <p:nvPr/>
        </p:nvSpPr>
        <p:spPr>
          <a:xfrm>
            <a:off x="7177985" y="5905500"/>
            <a:ext cx="746815" cy="365760"/>
          </a:xfrm>
          <a:custGeom>
            <a:avLst/>
            <a:gdLst>
              <a:gd name="connsiteX0" fmla="*/ 746815 w 746815"/>
              <a:gd name="connsiteY0" fmla="*/ 129540 h 365760"/>
              <a:gd name="connsiteX1" fmla="*/ 38155 w 746815"/>
              <a:gd name="connsiteY1" fmla="*/ 213360 h 365760"/>
              <a:gd name="connsiteX2" fmla="*/ 182935 w 746815"/>
              <a:gd name="connsiteY2" fmla="*/ 0 h 365760"/>
              <a:gd name="connsiteX3" fmla="*/ 55 w 746815"/>
              <a:gd name="connsiteY3" fmla="*/ 213360 h 365760"/>
              <a:gd name="connsiteX4" fmla="*/ 167695 w 746815"/>
              <a:gd name="connsiteY4" fmla="*/ 36576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815" h="365760">
                <a:moveTo>
                  <a:pt x="746815" y="129540"/>
                </a:moveTo>
                <a:cubicBezTo>
                  <a:pt x="439475" y="182245"/>
                  <a:pt x="132135" y="234950"/>
                  <a:pt x="38155" y="213360"/>
                </a:cubicBezTo>
                <a:cubicBezTo>
                  <a:pt x="-55825" y="191770"/>
                  <a:pt x="189285" y="0"/>
                  <a:pt x="182935" y="0"/>
                </a:cubicBezTo>
                <a:cubicBezTo>
                  <a:pt x="176585" y="0"/>
                  <a:pt x="2595" y="152400"/>
                  <a:pt x="55" y="213360"/>
                </a:cubicBezTo>
                <a:cubicBezTo>
                  <a:pt x="-2485" y="274320"/>
                  <a:pt x="82605" y="320040"/>
                  <a:pt x="167695" y="3657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44F45FE-FD9C-5A4F-96DB-B283A821FA70}"/>
              </a:ext>
            </a:extLst>
          </p:cNvPr>
          <p:cNvSpPr txBox="1"/>
          <p:nvPr/>
        </p:nvSpPr>
        <p:spPr>
          <a:xfrm>
            <a:off x="5547360" y="4945380"/>
            <a:ext cx="2133918" cy="369332"/>
          </a:xfrm>
          <a:prstGeom prst="rect">
            <a:avLst/>
          </a:prstGeom>
          <a:noFill/>
        </p:spPr>
        <p:txBody>
          <a:bodyPr wrap="none" rtlCol="0">
            <a:spAutoFit/>
          </a:bodyPr>
          <a:lstStyle/>
          <a:p>
            <a:r>
              <a:rPr lang="en-US" dirty="0">
                <a:latin typeface="AhnbergHand" pitchFamily="2" charset="0"/>
              </a:rPr>
              <a:t>KSK roll period</a:t>
            </a:r>
          </a:p>
        </p:txBody>
      </p:sp>
      <p:sp>
        <p:nvSpPr>
          <p:cNvPr id="14" name="Freeform 13">
            <a:extLst>
              <a:ext uri="{FF2B5EF4-FFF2-40B4-BE49-F238E27FC236}">
                <a16:creationId xmlns:a16="http://schemas.microsoft.com/office/drawing/2014/main" id="{F58C4A75-F31A-C942-BACA-6E958372942C}"/>
              </a:ext>
            </a:extLst>
          </p:cNvPr>
          <p:cNvSpPr/>
          <p:nvPr/>
        </p:nvSpPr>
        <p:spPr>
          <a:xfrm>
            <a:off x="6240780" y="5334000"/>
            <a:ext cx="218652" cy="679789"/>
          </a:xfrm>
          <a:custGeom>
            <a:avLst/>
            <a:gdLst>
              <a:gd name="connsiteX0" fmla="*/ 0 w 218652"/>
              <a:gd name="connsiteY0" fmla="*/ 0 h 679789"/>
              <a:gd name="connsiteX1" fmla="*/ 190500 w 218652"/>
              <a:gd name="connsiteY1" fmla="*/ 640080 h 679789"/>
              <a:gd name="connsiteX2" fmla="*/ 213360 w 218652"/>
              <a:gd name="connsiteY2" fmla="*/ 449580 h 679789"/>
              <a:gd name="connsiteX3" fmla="*/ 205740 w 218652"/>
              <a:gd name="connsiteY3" fmla="*/ 678180 h 679789"/>
              <a:gd name="connsiteX4" fmla="*/ 83820 w 218652"/>
              <a:gd name="connsiteY4" fmla="*/ 533400 h 679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52" h="679789">
                <a:moveTo>
                  <a:pt x="0" y="0"/>
                </a:moveTo>
                <a:cubicBezTo>
                  <a:pt x="77470" y="282575"/>
                  <a:pt x="154940" y="565150"/>
                  <a:pt x="190500" y="640080"/>
                </a:cubicBezTo>
                <a:cubicBezTo>
                  <a:pt x="226060" y="715010"/>
                  <a:pt x="210820" y="443230"/>
                  <a:pt x="213360" y="449580"/>
                </a:cubicBezTo>
                <a:cubicBezTo>
                  <a:pt x="215900" y="455930"/>
                  <a:pt x="227330" y="664210"/>
                  <a:pt x="205740" y="678180"/>
                </a:cubicBezTo>
                <a:cubicBezTo>
                  <a:pt x="184150" y="692150"/>
                  <a:pt x="133985" y="612775"/>
                  <a:pt x="83820" y="533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B6CCA7B5-55D6-A242-B74F-213A46A1F028}"/>
              </a:ext>
            </a:extLst>
          </p:cNvPr>
          <p:cNvSpPr/>
          <p:nvPr/>
        </p:nvSpPr>
        <p:spPr>
          <a:xfrm>
            <a:off x="6233160" y="2821848"/>
            <a:ext cx="335280" cy="2104950"/>
          </a:xfrm>
          <a:custGeom>
            <a:avLst/>
            <a:gdLst>
              <a:gd name="connsiteX0" fmla="*/ 0 w 335280"/>
              <a:gd name="connsiteY0" fmla="*/ 2047332 h 2104950"/>
              <a:gd name="connsiteX1" fmla="*/ 45720 w 335280"/>
              <a:gd name="connsiteY1" fmla="*/ 1864452 h 2104950"/>
              <a:gd name="connsiteX2" fmla="*/ 213360 w 335280"/>
              <a:gd name="connsiteY2" fmla="*/ 127092 h 2104950"/>
              <a:gd name="connsiteX3" fmla="*/ 15240 w 335280"/>
              <a:gd name="connsiteY3" fmla="*/ 325212 h 2104950"/>
              <a:gd name="connsiteX4" fmla="*/ 190500 w 335280"/>
              <a:gd name="connsiteY4" fmla="*/ 5172 h 2104950"/>
              <a:gd name="connsiteX5" fmla="*/ 335280 w 335280"/>
              <a:gd name="connsiteY5" fmla="*/ 157572 h 21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 h="2104950">
                <a:moveTo>
                  <a:pt x="0" y="2047332"/>
                </a:moveTo>
                <a:cubicBezTo>
                  <a:pt x="5080" y="2115912"/>
                  <a:pt x="10160" y="2184492"/>
                  <a:pt x="45720" y="1864452"/>
                </a:cubicBezTo>
                <a:cubicBezTo>
                  <a:pt x="81280" y="1544412"/>
                  <a:pt x="218440" y="383632"/>
                  <a:pt x="213360" y="127092"/>
                </a:cubicBezTo>
                <a:cubicBezTo>
                  <a:pt x="208280" y="-129448"/>
                  <a:pt x="19050" y="345532"/>
                  <a:pt x="15240" y="325212"/>
                </a:cubicBezTo>
                <a:cubicBezTo>
                  <a:pt x="11430" y="304892"/>
                  <a:pt x="137160" y="33112"/>
                  <a:pt x="190500" y="5172"/>
                </a:cubicBezTo>
                <a:cubicBezTo>
                  <a:pt x="243840" y="-22768"/>
                  <a:pt x="289560" y="67402"/>
                  <a:pt x="335280" y="1575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03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KSK Roll Measurement Objective</a:t>
            </a:r>
          </a:p>
        </p:txBody>
      </p:sp>
      <p:sp>
        <p:nvSpPr>
          <p:cNvPr id="3" name="Content Placeholder 2"/>
          <p:cNvSpPr>
            <a:spLocks noGrp="1"/>
          </p:cNvSpPr>
          <p:nvPr>
            <p:ph idx="1"/>
          </p:nvPr>
        </p:nvSpPr>
        <p:spPr/>
        <p:txBody>
          <a:bodyPr>
            <a:noAutofit/>
          </a:bodyPr>
          <a:lstStyle/>
          <a:p>
            <a:pPr marL="0" indent="0">
              <a:buNone/>
            </a:pPr>
            <a:r>
              <a:rPr lang="en-US" b="1" dirty="0"/>
              <a:t>What number of users are at risk of being impacted by the KSK Roll?</a:t>
            </a:r>
          </a:p>
          <a:p>
            <a:pPr lvl="1"/>
            <a:endParaRPr lang="en-US" sz="2800" dirty="0"/>
          </a:p>
        </p:txBody>
      </p:sp>
      <p:pic>
        <p:nvPicPr>
          <p:cNvPr id="4" name="Picture 3">
            <a:extLst>
              <a:ext uri="{FF2B5EF4-FFF2-40B4-BE49-F238E27FC236}">
                <a16:creationId xmlns:a16="http://schemas.microsoft.com/office/drawing/2014/main" id="{53E5505B-FD23-2D48-AD9D-ACA77A322309}"/>
              </a:ext>
            </a:extLst>
          </p:cNvPr>
          <p:cNvPicPr>
            <a:picLocks noChangeAspect="1"/>
          </p:cNvPicPr>
          <p:nvPr/>
        </p:nvPicPr>
        <p:blipFill>
          <a:blip r:embed="rId2"/>
          <a:stretch>
            <a:fillRect/>
          </a:stretch>
        </p:blipFill>
        <p:spPr>
          <a:xfrm>
            <a:off x="3610947" y="2467205"/>
            <a:ext cx="3421073" cy="3844695"/>
          </a:xfrm>
          <a:prstGeom prst="rect">
            <a:avLst/>
          </a:prstGeom>
        </p:spPr>
      </p:pic>
    </p:spTree>
    <p:extLst>
      <p:ext uri="{BB962C8B-B14F-4D97-AF65-F5344CB8AC3E}">
        <p14:creationId xmlns:p14="http://schemas.microsoft.com/office/powerpoint/2010/main" val="171189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FEA2-6A09-F646-816D-93F4995A712A}"/>
              </a:ext>
            </a:extLst>
          </p:cNvPr>
          <p:cNvSpPr>
            <a:spLocks noGrp="1"/>
          </p:cNvSpPr>
          <p:nvPr>
            <p:ph type="title"/>
          </p:nvPr>
        </p:nvSpPr>
        <p:spPr/>
        <p:txBody>
          <a:bodyPr/>
          <a:lstStyle/>
          <a:p>
            <a:r>
              <a:rPr lang="en-US" dirty="0">
                <a:latin typeface="Powderfinger Type" panose="02020709070000000403" pitchFamily="49" charset="77"/>
              </a:rPr>
              <a:t>What we heard</a:t>
            </a:r>
          </a:p>
        </p:txBody>
      </p:sp>
      <p:pic>
        <p:nvPicPr>
          <p:cNvPr id="5" name="Content Placeholder 4">
            <a:extLst>
              <a:ext uri="{FF2B5EF4-FFF2-40B4-BE49-F238E27FC236}">
                <a16:creationId xmlns:a16="http://schemas.microsoft.com/office/drawing/2014/main" id="{CF894E7A-A765-0541-A67D-EED1C09386DC}"/>
              </a:ext>
            </a:extLst>
          </p:cNvPr>
          <p:cNvPicPr>
            <a:picLocks noGrp="1" noChangeAspect="1"/>
          </p:cNvPicPr>
          <p:nvPr>
            <p:ph idx="1"/>
          </p:nvPr>
        </p:nvPicPr>
        <p:blipFill>
          <a:blip r:embed="rId2"/>
          <a:stretch>
            <a:fillRect/>
          </a:stretch>
        </p:blipFill>
        <p:spPr>
          <a:xfrm>
            <a:off x="997204" y="1690688"/>
            <a:ext cx="4449933" cy="4351338"/>
          </a:xfrm>
        </p:spPr>
      </p:pic>
      <p:pic>
        <p:nvPicPr>
          <p:cNvPr id="7" name="Picture 6">
            <a:extLst>
              <a:ext uri="{FF2B5EF4-FFF2-40B4-BE49-F238E27FC236}">
                <a16:creationId xmlns:a16="http://schemas.microsoft.com/office/drawing/2014/main" id="{6863BE4A-E9D9-5F43-B34E-08FFC4A5B2D1}"/>
              </a:ext>
            </a:extLst>
          </p:cNvPr>
          <p:cNvPicPr>
            <a:picLocks noChangeAspect="1"/>
          </p:cNvPicPr>
          <p:nvPr/>
        </p:nvPicPr>
        <p:blipFill>
          <a:blip r:embed="rId3"/>
          <a:stretch>
            <a:fillRect/>
          </a:stretch>
        </p:blipFill>
        <p:spPr>
          <a:xfrm>
            <a:off x="5606141" y="3429000"/>
            <a:ext cx="6283647" cy="1131056"/>
          </a:xfrm>
          <a:prstGeom prst="rect">
            <a:avLst/>
          </a:prstGeom>
        </p:spPr>
      </p:pic>
    </p:spTree>
    <p:extLst>
      <p:ext uri="{BB962C8B-B14F-4D97-AF65-F5344CB8AC3E}">
        <p14:creationId xmlns:p14="http://schemas.microsoft.com/office/powerpoint/2010/main" val="1469001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8792-8488-1B46-AE50-F0BEB37A8C24}"/>
              </a:ext>
            </a:extLst>
          </p:cNvPr>
          <p:cNvSpPr>
            <a:spLocks noGrp="1"/>
          </p:cNvSpPr>
          <p:nvPr>
            <p:ph type="title"/>
          </p:nvPr>
        </p:nvSpPr>
        <p:spPr/>
        <p:txBody>
          <a:bodyPr/>
          <a:lstStyle/>
          <a:p>
            <a:r>
              <a:rPr lang="en-US" dirty="0">
                <a:latin typeface="Powderfinger Type" panose="02020709070000000403" pitchFamily="49" charset="77"/>
              </a:rPr>
              <a:t>What happens when you lose track of the KSK?</a:t>
            </a:r>
          </a:p>
        </p:txBody>
      </p:sp>
      <p:sp>
        <p:nvSpPr>
          <p:cNvPr id="3" name="Content Placeholder 2">
            <a:extLst>
              <a:ext uri="{FF2B5EF4-FFF2-40B4-BE49-F238E27FC236}">
                <a16:creationId xmlns:a16="http://schemas.microsoft.com/office/drawing/2014/main" id="{AF5524FA-35F2-2C42-8C97-61AC8737B3F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0755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21EB-B2ED-9449-ACBB-7F599915378B}"/>
              </a:ext>
            </a:extLst>
          </p:cNvPr>
          <p:cNvSpPr/>
          <p:nvPr/>
        </p:nvSpPr>
        <p:spPr>
          <a:xfrm>
            <a:off x="-15240" y="-30480"/>
            <a:ext cx="12207240" cy="68884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AhnbergHand" pitchFamily="2" charset="0"/>
              </a:rPr>
              <a:t>Everything goes black</a:t>
            </a:r>
          </a:p>
        </p:txBody>
      </p:sp>
    </p:spTree>
    <p:extLst>
      <p:ext uri="{BB962C8B-B14F-4D97-AF65-F5344CB8AC3E}">
        <p14:creationId xmlns:p14="http://schemas.microsoft.com/office/powerpoint/2010/main" val="2801597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D24D-942D-9B46-89B3-170FCD7FB289}"/>
              </a:ext>
            </a:extLst>
          </p:cNvPr>
          <p:cNvSpPr>
            <a:spLocks noGrp="1"/>
          </p:cNvSpPr>
          <p:nvPr>
            <p:ph type="title"/>
          </p:nvPr>
        </p:nvSpPr>
        <p:spPr/>
        <p:txBody>
          <a:bodyPr/>
          <a:lstStyle/>
          <a:p>
            <a:r>
              <a:rPr lang="en-US" dirty="0">
                <a:latin typeface="Powderfinger Type" panose="02020709070000000403" pitchFamily="49" charset="77"/>
              </a:rPr>
              <a:t>EIR - AS5466 DNSSEC Data</a:t>
            </a:r>
          </a:p>
        </p:txBody>
      </p:sp>
      <p:pic>
        <p:nvPicPr>
          <p:cNvPr id="5" name="Content Placeholder 4">
            <a:extLst>
              <a:ext uri="{FF2B5EF4-FFF2-40B4-BE49-F238E27FC236}">
                <a16:creationId xmlns:a16="http://schemas.microsoft.com/office/drawing/2014/main" id="{00DB2D38-E5F1-FD48-8520-F13819A956E6}"/>
              </a:ext>
            </a:extLst>
          </p:cNvPr>
          <p:cNvPicPr>
            <a:picLocks noGrp="1" noChangeAspect="1"/>
          </p:cNvPicPr>
          <p:nvPr>
            <p:ph idx="1"/>
          </p:nvPr>
        </p:nvPicPr>
        <p:blipFill>
          <a:blip r:embed="rId2"/>
          <a:stretch>
            <a:fillRect/>
          </a:stretch>
        </p:blipFill>
        <p:spPr>
          <a:xfrm>
            <a:off x="838200" y="1690688"/>
            <a:ext cx="6197360" cy="4351338"/>
          </a:xfrm>
        </p:spPr>
      </p:pic>
      <p:sp>
        <p:nvSpPr>
          <p:cNvPr id="6" name="TextBox 5">
            <a:extLst>
              <a:ext uri="{FF2B5EF4-FFF2-40B4-BE49-F238E27FC236}">
                <a16:creationId xmlns:a16="http://schemas.microsoft.com/office/drawing/2014/main" id="{877B5918-5AB8-D442-AB37-7887791EF7C7}"/>
              </a:ext>
            </a:extLst>
          </p:cNvPr>
          <p:cNvSpPr txBox="1"/>
          <p:nvPr/>
        </p:nvSpPr>
        <p:spPr>
          <a:xfrm flipH="1">
            <a:off x="5233368" y="4805213"/>
            <a:ext cx="3590592" cy="369332"/>
          </a:xfrm>
          <a:prstGeom prst="rect">
            <a:avLst/>
          </a:prstGeom>
          <a:solidFill>
            <a:schemeClr val="bg1"/>
          </a:solidFill>
        </p:spPr>
        <p:txBody>
          <a:bodyPr wrap="square" rtlCol="0">
            <a:spAutoFit/>
          </a:bodyPr>
          <a:lstStyle/>
          <a:p>
            <a:r>
              <a:rPr lang="en-US" dirty="0">
                <a:latin typeface="AhnbergHand" pitchFamily="2" charset="0"/>
              </a:rPr>
              <a:t>KSK Roll Cache Expiry</a:t>
            </a:r>
          </a:p>
        </p:txBody>
      </p:sp>
      <p:sp>
        <p:nvSpPr>
          <p:cNvPr id="7" name="Freeform 6">
            <a:extLst>
              <a:ext uri="{FF2B5EF4-FFF2-40B4-BE49-F238E27FC236}">
                <a16:creationId xmlns:a16="http://schemas.microsoft.com/office/drawing/2014/main" id="{48AD0823-7B97-E14F-AACA-E9ACE2EBD859}"/>
              </a:ext>
            </a:extLst>
          </p:cNvPr>
          <p:cNvSpPr/>
          <p:nvPr/>
        </p:nvSpPr>
        <p:spPr>
          <a:xfrm>
            <a:off x="4757599" y="4805213"/>
            <a:ext cx="411560" cy="289301"/>
          </a:xfrm>
          <a:custGeom>
            <a:avLst/>
            <a:gdLst>
              <a:gd name="connsiteX0" fmla="*/ 411560 w 411560"/>
              <a:gd name="connsiteY0" fmla="*/ 140011 h 289301"/>
              <a:gd name="connsiteX1" fmla="*/ 187625 w 411560"/>
              <a:gd name="connsiteY1" fmla="*/ 149342 h 289301"/>
              <a:gd name="connsiteX2" fmla="*/ 19674 w 411560"/>
              <a:gd name="connsiteY2" fmla="*/ 158673 h 289301"/>
              <a:gd name="connsiteX3" fmla="*/ 271601 w 411560"/>
              <a:gd name="connsiteY3" fmla="*/ 52 h 289301"/>
              <a:gd name="connsiteX4" fmla="*/ 1013 w 411560"/>
              <a:gd name="connsiteY4" fmla="*/ 177334 h 289301"/>
              <a:gd name="connsiteX5" fmla="*/ 196956 w 411560"/>
              <a:gd name="connsiteY5" fmla="*/ 289301 h 28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560" h="289301">
                <a:moveTo>
                  <a:pt x="411560" y="140011"/>
                </a:moveTo>
                <a:lnTo>
                  <a:pt x="187625" y="149342"/>
                </a:lnTo>
                <a:cubicBezTo>
                  <a:pt x="122311" y="152452"/>
                  <a:pt x="5678" y="183555"/>
                  <a:pt x="19674" y="158673"/>
                </a:cubicBezTo>
                <a:cubicBezTo>
                  <a:pt x="33670" y="133791"/>
                  <a:pt x="274711" y="-3058"/>
                  <a:pt x="271601" y="52"/>
                </a:cubicBezTo>
                <a:cubicBezTo>
                  <a:pt x="268491" y="3162"/>
                  <a:pt x="13454" y="129126"/>
                  <a:pt x="1013" y="177334"/>
                </a:cubicBezTo>
                <a:cubicBezTo>
                  <a:pt x="-11428" y="225542"/>
                  <a:pt x="92764" y="257421"/>
                  <a:pt x="196956" y="2893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950BCC-34D7-E845-93A8-11A582BBE94D}"/>
              </a:ext>
            </a:extLst>
          </p:cNvPr>
          <p:cNvSpPr txBox="1"/>
          <p:nvPr/>
        </p:nvSpPr>
        <p:spPr>
          <a:xfrm>
            <a:off x="6903720" y="2701573"/>
            <a:ext cx="3840480" cy="369332"/>
          </a:xfrm>
          <a:prstGeom prst="rect">
            <a:avLst/>
          </a:prstGeom>
          <a:noFill/>
        </p:spPr>
        <p:txBody>
          <a:bodyPr wrap="square" rtlCol="0">
            <a:spAutoFit/>
          </a:bodyPr>
          <a:lstStyle/>
          <a:p>
            <a:r>
              <a:rPr lang="en-US" dirty="0">
                <a:latin typeface="AhnbergHand" pitchFamily="2" charset="0"/>
              </a:rPr>
              <a:t>Daily Sample Count</a:t>
            </a:r>
          </a:p>
        </p:txBody>
      </p:sp>
      <p:sp>
        <p:nvSpPr>
          <p:cNvPr id="9" name="TextBox 8">
            <a:extLst>
              <a:ext uri="{FF2B5EF4-FFF2-40B4-BE49-F238E27FC236}">
                <a16:creationId xmlns:a16="http://schemas.microsoft.com/office/drawing/2014/main" id="{BC360893-B9A4-684F-B1B4-3ECA9B63418A}"/>
              </a:ext>
            </a:extLst>
          </p:cNvPr>
          <p:cNvSpPr txBox="1"/>
          <p:nvPr/>
        </p:nvSpPr>
        <p:spPr>
          <a:xfrm>
            <a:off x="6903720" y="3240330"/>
            <a:ext cx="3840480" cy="369332"/>
          </a:xfrm>
          <a:prstGeom prst="rect">
            <a:avLst/>
          </a:prstGeom>
          <a:noFill/>
        </p:spPr>
        <p:txBody>
          <a:bodyPr wrap="square" rtlCol="0">
            <a:spAutoFit/>
          </a:bodyPr>
          <a:lstStyle/>
          <a:p>
            <a:r>
              <a:rPr lang="en-US" dirty="0">
                <a:latin typeface="AhnbergHand" pitchFamily="2" charset="0"/>
              </a:rPr>
              <a:t>Validating Sample Count</a:t>
            </a:r>
          </a:p>
        </p:txBody>
      </p:sp>
    </p:spTree>
    <p:extLst>
      <p:ext uri="{BB962C8B-B14F-4D97-AF65-F5344CB8AC3E}">
        <p14:creationId xmlns:p14="http://schemas.microsoft.com/office/powerpoint/2010/main" val="2661968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0327-97FA-2E4F-A958-345CB994B253}"/>
              </a:ext>
            </a:extLst>
          </p:cNvPr>
          <p:cNvSpPr>
            <a:spLocks noGrp="1"/>
          </p:cNvSpPr>
          <p:nvPr>
            <p:ph type="title"/>
          </p:nvPr>
        </p:nvSpPr>
        <p:spPr/>
        <p:txBody>
          <a:bodyPr/>
          <a:lstStyle/>
          <a:p>
            <a:r>
              <a:rPr lang="en-US" dirty="0">
                <a:latin typeface="Powderfinger Type" panose="02020709070000000403" pitchFamily="49" charset="77"/>
              </a:rPr>
              <a:t>Internet DNSSEC Data</a:t>
            </a:r>
          </a:p>
        </p:txBody>
      </p:sp>
      <p:pic>
        <p:nvPicPr>
          <p:cNvPr id="5" name="Picture 4">
            <a:extLst>
              <a:ext uri="{FF2B5EF4-FFF2-40B4-BE49-F238E27FC236}">
                <a16:creationId xmlns:a16="http://schemas.microsoft.com/office/drawing/2014/main" id="{C93D85D1-F339-504A-AF33-1A6434668CEA}"/>
              </a:ext>
            </a:extLst>
          </p:cNvPr>
          <p:cNvPicPr>
            <a:picLocks noChangeAspect="1"/>
          </p:cNvPicPr>
          <p:nvPr/>
        </p:nvPicPr>
        <p:blipFill>
          <a:blip r:embed="rId2"/>
          <a:stretch>
            <a:fillRect/>
          </a:stretch>
        </p:blipFill>
        <p:spPr>
          <a:xfrm>
            <a:off x="911431" y="1408921"/>
            <a:ext cx="6830574" cy="4795935"/>
          </a:xfrm>
          <a:prstGeom prst="rect">
            <a:avLst/>
          </a:prstGeom>
        </p:spPr>
      </p:pic>
      <p:sp>
        <p:nvSpPr>
          <p:cNvPr id="6" name="TextBox 5">
            <a:extLst>
              <a:ext uri="{FF2B5EF4-FFF2-40B4-BE49-F238E27FC236}">
                <a16:creationId xmlns:a16="http://schemas.microsoft.com/office/drawing/2014/main" id="{D19EBE74-AE4A-414E-96CA-D3697AC47F75}"/>
              </a:ext>
            </a:extLst>
          </p:cNvPr>
          <p:cNvSpPr txBox="1"/>
          <p:nvPr/>
        </p:nvSpPr>
        <p:spPr>
          <a:xfrm>
            <a:off x="8444597" y="3806888"/>
            <a:ext cx="3229243" cy="646331"/>
          </a:xfrm>
          <a:prstGeom prst="rect">
            <a:avLst/>
          </a:prstGeom>
          <a:noFill/>
        </p:spPr>
        <p:txBody>
          <a:bodyPr wrap="square" rtlCol="0">
            <a:spAutoFit/>
          </a:bodyPr>
          <a:lstStyle/>
          <a:p>
            <a:r>
              <a:rPr lang="en-US" dirty="0">
                <a:latin typeface="AhnbergHand" pitchFamily="2" charset="0"/>
              </a:rPr>
              <a:t>Is this part-related to the KSK Roll?</a:t>
            </a:r>
          </a:p>
        </p:txBody>
      </p:sp>
      <p:sp>
        <p:nvSpPr>
          <p:cNvPr id="7" name="Freeform 6">
            <a:extLst>
              <a:ext uri="{FF2B5EF4-FFF2-40B4-BE49-F238E27FC236}">
                <a16:creationId xmlns:a16="http://schemas.microsoft.com/office/drawing/2014/main" id="{A05AD580-14DE-5749-9C4C-88124282E46D}"/>
              </a:ext>
            </a:extLst>
          </p:cNvPr>
          <p:cNvSpPr/>
          <p:nvPr/>
        </p:nvSpPr>
        <p:spPr>
          <a:xfrm>
            <a:off x="4402751" y="4576699"/>
            <a:ext cx="1665007" cy="884029"/>
          </a:xfrm>
          <a:custGeom>
            <a:avLst/>
            <a:gdLst>
              <a:gd name="connsiteX0" fmla="*/ 1494196 w 1665007"/>
              <a:gd name="connsiteY0" fmla="*/ 872379 h 884029"/>
              <a:gd name="connsiteX1" fmla="*/ 1652816 w 1665007"/>
              <a:gd name="connsiteY1" fmla="*/ 452501 h 884029"/>
              <a:gd name="connsiteX2" fmla="*/ 1204947 w 1665007"/>
              <a:gd name="connsiteY2" fmla="*/ 13962 h 884029"/>
              <a:gd name="connsiteX3" fmla="*/ 19959 w 1665007"/>
              <a:gd name="connsiteY3" fmla="*/ 172583 h 884029"/>
              <a:gd name="connsiteX4" fmla="*/ 523812 w 1665007"/>
              <a:gd name="connsiteY4" fmla="*/ 797734 h 884029"/>
              <a:gd name="connsiteX5" fmla="*/ 1335576 w 1665007"/>
              <a:gd name="connsiteY5" fmla="*/ 863048 h 88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007" h="884029">
                <a:moveTo>
                  <a:pt x="1494196" y="872379"/>
                </a:moveTo>
                <a:cubicBezTo>
                  <a:pt x="1597610" y="733974"/>
                  <a:pt x="1701024" y="595570"/>
                  <a:pt x="1652816" y="452501"/>
                </a:cubicBezTo>
                <a:cubicBezTo>
                  <a:pt x="1604608" y="309431"/>
                  <a:pt x="1477090" y="60615"/>
                  <a:pt x="1204947" y="13962"/>
                </a:cubicBezTo>
                <a:cubicBezTo>
                  <a:pt x="932804" y="-32691"/>
                  <a:pt x="133481" y="41954"/>
                  <a:pt x="19959" y="172583"/>
                </a:cubicBezTo>
                <a:cubicBezTo>
                  <a:pt x="-93563" y="303212"/>
                  <a:pt x="304543" y="682657"/>
                  <a:pt x="523812" y="797734"/>
                </a:cubicBezTo>
                <a:cubicBezTo>
                  <a:pt x="743081" y="912811"/>
                  <a:pt x="1039328" y="887929"/>
                  <a:pt x="1335576" y="8630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E3E3D72B-15C9-EE47-8F2E-478DF1E41145}"/>
              </a:ext>
            </a:extLst>
          </p:cNvPr>
          <p:cNvSpPr/>
          <p:nvPr/>
        </p:nvSpPr>
        <p:spPr>
          <a:xfrm>
            <a:off x="5893864" y="4059791"/>
            <a:ext cx="2253172" cy="557929"/>
          </a:xfrm>
          <a:custGeom>
            <a:avLst/>
            <a:gdLst>
              <a:gd name="connsiteX0" fmla="*/ 2213816 w 2253172"/>
              <a:gd name="connsiteY0" fmla="*/ 9289 h 557929"/>
              <a:gd name="connsiteX1" fmla="*/ 2160476 w 2253172"/>
              <a:gd name="connsiteY1" fmla="*/ 1669 h 557929"/>
              <a:gd name="connsiteX2" fmla="*/ 537416 w 2253172"/>
              <a:gd name="connsiteY2" fmla="*/ 138829 h 557929"/>
              <a:gd name="connsiteX3" fmla="*/ 19256 w 2253172"/>
              <a:gd name="connsiteY3" fmla="*/ 542689 h 557929"/>
              <a:gd name="connsiteX4" fmla="*/ 103076 w 2253172"/>
              <a:gd name="connsiteY4" fmla="*/ 321709 h 557929"/>
              <a:gd name="connsiteX5" fmla="*/ 26876 w 2253172"/>
              <a:gd name="connsiteY5" fmla="*/ 512209 h 557929"/>
              <a:gd name="connsiteX6" fmla="*/ 285956 w 2253172"/>
              <a:gd name="connsiteY6" fmla="*/ 557929 h 5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3172" h="557929">
                <a:moveTo>
                  <a:pt x="2213816" y="9289"/>
                </a:moveTo>
                <a:cubicBezTo>
                  <a:pt x="2326846" y="-5316"/>
                  <a:pt x="2160476" y="1669"/>
                  <a:pt x="2160476" y="1669"/>
                </a:cubicBezTo>
                <a:cubicBezTo>
                  <a:pt x="1881076" y="23259"/>
                  <a:pt x="894286" y="48659"/>
                  <a:pt x="537416" y="138829"/>
                </a:cubicBezTo>
                <a:cubicBezTo>
                  <a:pt x="180546" y="228999"/>
                  <a:pt x="91646" y="512209"/>
                  <a:pt x="19256" y="542689"/>
                </a:cubicBezTo>
                <a:cubicBezTo>
                  <a:pt x="-53134" y="573169"/>
                  <a:pt x="101806" y="326789"/>
                  <a:pt x="103076" y="321709"/>
                </a:cubicBezTo>
                <a:cubicBezTo>
                  <a:pt x="104346" y="316629"/>
                  <a:pt x="-3604" y="472839"/>
                  <a:pt x="26876" y="512209"/>
                </a:cubicBezTo>
                <a:cubicBezTo>
                  <a:pt x="57356" y="551579"/>
                  <a:pt x="171656" y="554754"/>
                  <a:pt x="285956" y="5579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13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9E55-D98F-F144-AD5F-0DA9569AD0AE}"/>
              </a:ext>
            </a:extLst>
          </p:cNvPr>
          <p:cNvSpPr>
            <a:spLocks noGrp="1"/>
          </p:cNvSpPr>
          <p:nvPr>
            <p:ph type="title"/>
          </p:nvPr>
        </p:nvSpPr>
        <p:spPr/>
        <p:txBody>
          <a:bodyPr/>
          <a:lstStyle/>
          <a:p>
            <a:r>
              <a:rPr lang="en-US" dirty="0"/>
              <a:t>Looking for Affected Networks</a:t>
            </a:r>
          </a:p>
        </p:txBody>
      </p:sp>
      <p:sp>
        <p:nvSpPr>
          <p:cNvPr id="3" name="Content Placeholder 2">
            <a:extLst>
              <a:ext uri="{FF2B5EF4-FFF2-40B4-BE49-F238E27FC236}">
                <a16:creationId xmlns:a16="http://schemas.microsoft.com/office/drawing/2014/main" id="{E252810B-AD71-A94F-83BB-9572B4719CB4}"/>
              </a:ext>
            </a:extLst>
          </p:cNvPr>
          <p:cNvSpPr>
            <a:spLocks noGrp="1"/>
          </p:cNvSpPr>
          <p:nvPr>
            <p:ph idx="1"/>
          </p:nvPr>
        </p:nvSpPr>
        <p:spPr/>
        <p:txBody>
          <a:bodyPr/>
          <a:lstStyle/>
          <a:p>
            <a:r>
              <a:rPr lang="en-US" dirty="0"/>
              <a:t>Lets use the following filter:</a:t>
            </a:r>
          </a:p>
          <a:p>
            <a:pPr lvl="1"/>
            <a:r>
              <a:rPr lang="en-US" dirty="0"/>
              <a:t>More than 400 samples / day in the lead up to the KSK roll (using weighted sample count)</a:t>
            </a:r>
          </a:p>
          <a:p>
            <a:pPr lvl="1"/>
            <a:r>
              <a:rPr lang="en-US" dirty="0"/>
              <a:t>DNSSEC validation level more than 30% prior to the KSK roll</a:t>
            </a:r>
          </a:p>
          <a:p>
            <a:pPr lvl="1"/>
            <a:r>
              <a:rPr lang="en-US" dirty="0"/>
              <a:t>Drop of more than 33% in DNSSEC validation during the KSK roll</a:t>
            </a:r>
          </a:p>
          <a:p>
            <a:endParaRPr lang="en-US" dirty="0"/>
          </a:p>
        </p:txBody>
      </p:sp>
    </p:spTree>
    <p:extLst>
      <p:ext uri="{BB962C8B-B14F-4D97-AF65-F5344CB8AC3E}">
        <p14:creationId xmlns:p14="http://schemas.microsoft.com/office/powerpoint/2010/main" val="2945632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B41C000-D991-8243-A0F8-6BA6F1289B45}"/>
              </a:ext>
            </a:extLst>
          </p:cNvPr>
          <p:cNvSpPr txBox="1"/>
          <p:nvPr/>
        </p:nvSpPr>
        <p:spPr>
          <a:xfrm>
            <a:off x="2080260" y="0"/>
            <a:ext cx="9946954" cy="6924973"/>
          </a:xfrm>
          <a:prstGeom prst="rect">
            <a:avLst/>
          </a:prstGeom>
          <a:noFill/>
        </p:spPr>
        <p:txBody>
          <a:bodyPr wrap="none" rtlCol="0">
            <a:spAutoFit/>
          </a:bodyPr>
          <a:lstStyle/>
          <a:p>
            <a:r>
              <a:rPr lang="en-US" sz="1200" b="1" dirty="0">
                <a:latin typeface="Menlo" panose="020B0609030804020204" pitchFamily="49" charset="0"/>
                <a:ea typeface="Menlo" panose="020B0609030804020204" pitchFamily="49" charset="0"/>
                <a:cs typeface="Menlo" panose="020B0609030804020204" pitchFamily="49" charset="0"/>
              </a:rPr>
              <a:t>Rank AS      CC Seen                 Validating          As Name</a:t>
            </a:r>
          </a:p>
          <a:p>
            <a:r>
              <a:rPr lang="en-US" sz="1200" b="1" dirty="0">
                <a:latin typeface="Menlo" panose="020B0609030804020204" pitchFamily="49" charset="0"/>
                <a:ea typeface="Menlo" panose="020B0609030804020204" pitchFamily="49" charset="0"/>
                <a:cs typeface="Menlo" panose="020B0609030804020204" pitchFamily="49" charset="0"/>
              </a:rPr>
              <a:t>                Before During After  Before During After </a:t>
            </a:r>
          </a:p>
          <a:p>
            <a:r>
              <a:rPr lang="en-US" sz="1200" dirty="0">
                <a:latin typeface="Menlo" panose="020B0609030804020204" pitchFamily="49" charset="0"/>
                <a:ea typeface="Menlo" panose="020B0609030804020204" pitchFamily="49" charset="0"/>
                <a:cs typeface="Menlo" panose="020B0609030804020204" pitchFamily="49" charset="0"/>
              </a:rPr>
              <a:t> 1  AS2018   ZA 1,858  1,122  1,473    694   220    288  TENET, South Africa</a:t>
            </a:r>
          </a:p>
          <a:p>
            <a:r>
              <a:rPr lang="en-US" sz="1200" dirty="0">
                <a:latin typeface="Menlo" panose="020B0609030804020204" pitchFamily="49" charset="0"/>
                <a:ea typeface="Menlo" panose="020B0609030804020204" pitchFamily="49" charset="0"/>
                <a:cs typeface="Menlo" panose="020B0609030804020204" pitchFamily="49" charset="0"/>
              </a:rPr>
              <a:t> 2  AS10396  PR 1,789  1,673  1,988  1,647   276     33  COQUI-NET - DATACOM CARIBE, Puerto Rico</a:t>
            </a:r>
          </a:p>
          <a:p>
            <a:r>
              <a:rPr lang="en-US" sz="1200" dirty="0">
                <a:latin typeface="Menlo" panose="020B0609030804020204" pitchFamily="49" charset="0"/>
                <a:ea typeface="Menlo" panose="020B0609030804020204" pitchFamily="49" charset="0"/>
                <a:cs typeface="Menlo" panose="020B0609030804020204" pitchFamily="49" charset="0"/>
              </a:rPr>
              <a:t> 3  AS45773  PK 1,553    388  1,393    606   178    540  HECPERN-AS-PK PERN, Pakistan</a:t>
            </a:r>
          </a:p>
          <a:p>
            <a:r>
              <a:rPr lang="en-US" sz="1200" dirty="0">
                <a:latin typeface="Menlo" panose="020B0609030804020204" pitchFamily="49" charset="0"/>
                <a:ea typeface="Menlo" panose="020B0609030804020204" pitchFamily="49" charset="0"/>
                <a:cs typeface="Menlo" panose="020B0609030804020204" pitchFamily="49" charset="0"/>
              </a:rPr>
              <a:t> 4  AS15169  IN 1,271    438  1,286  1,209   438  1,242  GOOGLE - Google LLC, India</a:t>
            </a:r>
          </a:p>
          <a:p>
            <a:r>
              <a:rPr lang="en-US" sz="1200" dirty="0">
                <a:latin typeface="Menlo" panose="020B0609030804020204" pitchFamily="49" charset="0"/>
                <a:ea typeface="Menlo" panose="020B0609030804020204" pitchFamily="49" charset="0"/>
                <a:cs typeface="Menlo" panose="020B0609030804020204" pitchFamily="49" charset="0"/>
              </a:rPr>
              <a:t> 5  AS22616  US 1,264    503  1,526    883   377  1,014  ZSCALER- SJC, US</a:t>
            </a:r>
          </a:p>
          <a:p>
            <a:r>
              <a:rPr lang="en-US" sz="1200" dirty="0">
                <a:latin typeface="Menlo" panose="020B0609030804020204" pitchFamily="49" charset="0"/>
                <a:ea typeface="Menlo" panose="020B0609030804020204" pitchFamily="49" charset="0"/>
                <a:cs typeface="Menlo" panose="020B0609030804020204" pitchFamily="49" charset="0"/>
              </a:rPr>
              <a:t> 6  AS53813  IN 1,213    689  1,862  1,063   582  1,419  ZSCALER, India</a:t>
            </a:r>
          </a:p>
          <a:p>
            <a:r>
              <a:rPr lang="en-US" sz="1200" dirty="0">
                <a:latin typeface="Menlo" panose="020B0609030804020204" pitchFamily="49" charset="0"/>
                <a:ea typeface="Menlo" panose="020B0609030804020204" pitchFamily="49" charset="0"/>
                <a:cs typeface="Menlo" panose="020B0609030804020204" pitchFamily="49" charset="0"/>
              </a:rPr>
              <a:t> 7  AS1916   BR 1,062     94    991    326    37    277  Rede Nacional de Ensino e </a:t>
            </a:r>
            <a:r>
              <a:rPr lang="en-US" sz="1200" dirty="0" err="1">
                <a:latin typeface="Menlo" panose="020B0609030804020204" pitchFamily="49" charset="0"/>
                <a:ea typeface="Menlo" panose="020B0609030804020204" pitchFamily="49" charset="0"/>
                <a:cs typeface="Menlo" panose="020B0609030804020204" pitchFamily="49" charset="0"/>
              </a:rPr>
              <a:t>Pesquisa</a:t>
            </a:r>
            <a:r>
              <a:rPr lang="en-US" sz="1200" dirty="0">
                <a:latin typeface="Menlo" panose="020B0609030804020204" pitchFamily="49" charset="0"/>
                <a:ea typeface="Menlo" panose="020B0609030804020204" pitchFamily="49" charset="0"/>
                <a:cs typeface="Menlo" panose="020B0609030804020204" pitchFamily="49" charset="0"/>
              </a:rPr>
              <a:t>, Brazil</a:t>
            </a:r>
          </a:p>
          <a:p>
            <a:r>
              <a:rPr lang="en-US" sz="1200" dirty="0">
                <a:latin typeface="Menlo" panose="020B0609030804020204" pitchFamily="49" charset="0"/>
                <a:ea typeface="Menlo" panose="020B0609030804020204" pitchFamily="49" charset="0"/>
                <a:cs typeface="Menlo" panose="020B0609030804020204" pitchFamily="49" charset="0"/>
              </a:rPr>
              <a:t> 8  AS9658   PH   931    281    842    440   136    404  ETPI-IDS-AS-AP Eastern Telecoms, Philippines</a:t>
            </a:r>
          </a:p>
          <a:p>
            <a:r>
              <a:rPr lang="en-US" sz="1200" dirty="0">
                <a:latin typeface="Menlo" panose="020B0609030804020204" pitchFamily="49" charset="0"/>
                <a:ea typeface="Menlo" panose="020B0609030804020204" pitchFamily="49" charset="0"/>
                <a:cs typeface="Menlo" panose="020B0609030804020204" pitchFamily="49" charset="0"/>
              </a:rPr>
              <a:t> 9  AS37406  SS   888    486    972    582   365    599  RCS, South Sudan</a:t>
            </a:r>
          </a:p>
          <a:p>
            <a:r>
              <a:rPr lang="en-US" sz="1200" dirty="0">
                <a:latin typeface="Menlo" panose="020B0609030804020204" pitchFamily="49" charset="0"/>
                <a:ea typeface="Menlo" panose="020B0609030804020204" pitchFamily="49" charset="0"/>
                <a:cs typeface="Menlo" panose="020B0609030804020204" pitchFamily="49" charset="0"/>
              </a:rPr>
              <a:t>10  AS263327 BR   882    345    438    776   289    359  ONLINE SERVICOS DE TELECOMUNICACOES, Brazil</a:t>
            </a:r>
          </a:p>
          <a:p>
            <a:r>
              <a:rPr lang="en-US" sz="1200" dirty="0">
                <a:latin typeface="Menlo" panose="020B0609030804020204" pitchFamily="49" charset="0"/>
                <a:ea typeface="Menlo" panose="020B0609030804020204" pitchFamily="49" charset="0"/>
                <a:cs typeface="Menlo" panose="020B0609030804020204" pitchFamily="49" charset="0"/>
              </a:rPr>
              <a:t>11  AS17557  PK   835    430    777    431   277    413  Pakistan Telecommunication, Pakistan</a:t>
            </a:r>
          </a:p>
          <a:p>
            <a:r>
              <a:rPr lang="en-US" sz="1200" dirty="0">
                <a:latin typeface="Menlo" panose="020B0609030804020204" pitchFamily="49" charset="0"/>
                <a:ea typeface="Menlo" panose="020B0609030804020204" pitchFamily="49" charset="0"/>
                <a:cs typeface="Menlo" panose="020B0609030804020204" pitchFamily="49" charset="0"/>
              </a:rPr>
              <a:t>12  AS36914  KE   834    476    937    583   354    670  KENET , Kenya</a:t>
            </a:r>
          </a:p>
          <a:p>
            <a:r>
              <a:rPr lang="en-US" sz="1200" dirty="0">
                <a:latin typeface="Menlo" panose="020B0609030804020204" pitchFamily="49" charset="0"/>
                <a:ea typeface="Menlo" panose="020B0609030804020204" pitchFamily="49" charset="0"/>
                <a:cs typeface="Menlo" panose="020B0609030804020204" pitchFamily="49" charset="0"/>
              </a:rPr>
              <a:t>13  AS327687 UG   802    473    834    390   189    332  RENU, Uganda</a:t>
            </a:r>
          </a:p>
          <a:p>
            <a:r>
              <a:rPr lang="en-US" sz="1200" dirty="0">
                <a:latin typeface="Menlo" panose="020B0609030804020204" pitchFamily="49" charset="0"/>
                <a:ea typeface="Menlo" panose="020B0609030804020204" pitchFamily="49" charset="0"/>
                <a:cs typeface="Menlo" panose="020B0609030804020204" pitchFamily="49" charset="0"/>
              </a:rPr>
              <a:t>14  AS680    DE   773    966  1,332    268   117    289  DFN </a:t>
            </a:r>
            <a:r>
              <a:rPr lang="en-US" sz="1200" dirty="0" err="1">
                <a:latin typeface="Menlo" panose="020B0609030804020204" pitchFamily="49" charset="0"/>
                <a:ea typeface="Menlo" panose="020B0609030804020204" pitchFamily="49" charset="0"/>
                <a:cs typeface="Menlo" panose="020B0609030804020204" pitchFamily="49" charset="0"/>
              </a:rPr>
              <a:t>Verein</a:t>
            </a:r>
            <a:r>
              <a:rPr lang="en-US" sz="1200" dirty="0">
                <a:latin typeface="Menlo" panose="020B0609030804020204" pitchFamily="49" charset="0"/>
                <a:ea typeface="Menlo" panose="020B0609030804020204" pitchFamily="49" charset="0"/>
                <a:cs typeface="Menlo" panose="020B0609030804020204" pitchFamily="49" charset="0"/>
              </a:rPr>
              <a:t> </a:t>
            </a:r>
            <a:r>
              <a:rPr lang="en-US" sz="1200" dirty="0" err="1">
                <a:latin typeface="Menlo" panose="020B0609030804020204" pitchFamily="49" charset="0"/>
                <a:ea typeface="Menlo" panose="020B0609030804020204" pitchFamily="49" charset="0"/>
                <a:cs typeface="Menlo" panose="020B0609030804020204" pitchFamily="49" charset="0"/>
              </a:rPr>
              <a:t>zur</a:t>
            </a:r>
            <a:r>
              <a:rPr lang="en-US" sz="1200" dirty="0">
                <a:latin typeface="Menlo" panose="020B0609030804020204" pitchFamily="49" charset="0"/>
                <a:ea typeface="Menlo" panose="020B0609030804020204" pitchFamily="49" charset="0"/>
                <a:cs typeface="Menlo" panose="020B0609030804020204" pitchFamily="49" charset="0"/>
              </a:rPr>
              <a:t> </a:t>
            </a:r>
            <a:r>
              <a:rPr lang="en-US" sz="1200" dirty="0" err="1">
                <a:latin typeface="Menlo" panose="020B0609030804020204" pitchFamily="49" charset="0"/>
                <a:ea typeface="Menlo" panose="020B0609030804020204" pitchFamily="49" charset="0"/>
                <a:cs typeface="Menlo" panose="020B0609030804020204" pitchFamily="49" charset="0"/>
              </a:rPr>
              <a:t>Foerderung</a:t>
            </a:r>
            <a:r>
              <a:rPr lang="en-US" sz="1200" dirty="0">
                <a:latin typeface="Menlo" panose="020B0609030804020204" pitchFamily="49" charset="0"/>
                <a:ea typeface="Menlo" panose="020B0609030804020204" pitchFamily="49" charset="0"/>
                <a:cs typeface="Menlo" panose="020B0609030804020204" pitchFamily="49" charset="0"/>
              </a:rPr>
              <a:t>, Germany</a:t>
            </a:r>
          </a:p>
          <a:p>
            <a:r>
              <a:rPr lang="en-US" sz="1200" dirty="0">
                <a:latin typeface="Menlo" panose="020B0609030804020204" pitchFamily="49" charset="0"/>
                <a:ea typeface="Menlo" panose="020B0609030804020204" pitchFamily="49" charset="0"/>
                <a:cs typeface="Menlo" panose="020B0609030804020204" pitchFamily="49" charset="0"/>
              </a:rPr>
              <a:t>15  AS201767 UZ   761    538    729    461   200    371  UZMOBILE, Uzbekistan</a:t>
            </a:r>
          </a:p>
          <a:p>
            <a:r>
              <a:rPr lang="en-US" sz="1200" dirty="0">
                <a:latin typeface="Menlo" panose="020B0609030804020204" pitchFamily="49" charset="0"/>
                <a:ea typeface="Menlo" panose="020B0609030804020204" pitchFamily="49" charset="0"/>
                <a:cs typeface="Menlo" panose="020B0609030804020204" pitchFamily="49" charset="0"/>
              </a:rPr>
              <a:t>16  AS37682  NG   695    401    728    593   274    568  TIZETI, Nigeria</a:t>
            </a:r>
          </a:p>
          <a:p>
            <a:r>
              <a:rPr lang="en-US" sz="1200" dirty="0">
                <a:latin typeface="Menlo" panose="020B0609030804020204" pitchFamily="49" charset="0"/>
                <a:ea typeface="Menlo" panose="020B0609030804020204" pitchFamily="49" charset="0"/>
                <a:cs typeface="Menlo" panose="020B0609030804020204" pitchFamily="49" charset="0"/>
              </a:rPr>
              <a:t>17  AS7470   TH   674    214    507    219    94    182  True Internet, Thailand</a:t>
            </a:r>
          </a:p>
          <a:p>
            <a:r>
              <a:rPr lang="en-US" sz="1200" dirty="0">
                <a:latin typeface="Menlo" panose="020B0609030804020204" pitchFamily="49" charset="0"/>
                <a:ea typeface="Menlo" panose="020B0609030804020204" pitchFamily="49" charset="0"/>
                <a:cs typeface="Menlo" panose="020B0609030804020204" pitchFamily="49" charset="0"/>
              </a:rPr>
              <a:t>18  AS51167  DE   670    378    479    214    78    156  CONTABO, Germany</a:t>
            </a:r>
          </a:p>
          <a:p>
            <a:r>
              <a:rPr lang="en-US" sz="1200" dirty="0">
                <a:latin typeface="Menlo" panose="020B0609030804020204" pitchFamily="49" charset="0"/>
                <a:ea typeface="Menlo" panose="020B0609030804020204" pitchFamily="49" charset="0"/>
                <a:cs typeface="Menlo" panose="020B0609030804020204" pitchFamily="49" charset="0"/>
              </a:rPr>
              <a:t>19  AS15525  PT   600    260    593    287   125    284  MEO-EMPRESAS, Portugal</a:t>
            </a:r>
          </a:p>
          <a:p>
            <a:r>
              <a:rPr lang="en-US" sz="1200" dirty="0">
                <a:latin typeface="Menlo" panose="020B0609030804020204" pitchFamily="49" charset="0"/>
                <a:ea typeface="Menlo" panose="020B0609030804020204" pitchFamily="49" charset="0"/>
                <a:cs typeface="Menlo" panose="020B0609030804020204" pitchFamily="49" charset="0"/>
              </a:rPr>
              <a:t>20  AS14061  GB   594    468    672    260   169    313  </a:t>
            </a:r>
            <a:r>
              <a:rPr lang="en-US" sz="1200" dirty="0" err="1">
                <a:latin typeface="Menlo" panose="020B0609030804020204" pitchFamily="49" charset="0"/>
                <a:ea typeface="Menlo" panose="020B0609030804020204" pitchFamily="49" charset="0"/>
                <a:cs typeface="Menlo" panose="020B0609030804020204" pitchFamily="49" charset="0"/>
              </a:rPr>
              <a:t>DigitalOcean</a:t>
            </a:r>
            <a:r>
              <a:rPr lang="en-US" sz="1200" dirty="0">
                <a:latin typeface="Menlo" panose="020B0609030804020204" pitchFamily="49" charset="0"/>
                <a:ea typeface="Menlo" panose="020B0609030804020204" pitchFamily="49" charset="0"/>
                <a:cs typeface="Menlo" panose="020B0609030804020204" pitchFamily="49" charset="0"/>
              </a:rPr>
              <a:t>, United Kingdom</a:t>
            </a:r>
          </a:p>
          <a:p>
            <a:r>
              <a:rPr lang="en-US" sz="1200" dirty="0">
                <a:latin typeface="Menlo" panose="020B0609030804020204" pitchFamily="49" charset="0"/>
                <a:ea typeface="Menlo" panose="020B0609030804020204" pitchFamily="49" charset="0"/>
                <a:cs typeface="Menlo" panose="020B0609030804020204" pitchFamily="49" charset="0"/>
              </a:rPr>
              <a:t>21  AS37130  ZA   585      5    464    414     0    260  SITA, South Africa</a:t>
            </a:r>
          </a:p>
          <a:p>
            <a:r>
              <a:rPr lang="en-US" sz="1200" dirty="0">
                <a:latin typeface="Menlo" panose="020B0609030804020204" pitchFamily="49" charset="0"/>
                <a:ea typeface="Menlo" panose="020B0609030804020204" pitchFamily="49" charset="0"/>
                <a:cs typeface="Menlo" panose="020B0609030804020204" pitchFamily="49" charset="0"/>
              </a:rPr>
              <a:t>22  AS30998  NG   583    264    484    192    54    143  NAL, Nigeria</a:t>
            </a:r>
          </a:p>
          <a:p>
            <a:r>
              <a:rPr lang="en-US" sz="1200" dirty="0">
                <a:latin typeface="Menlo" panose="020B0609030804020204" pitchFamily="49" charset="0"/>
                <a:ea typeface="Menlo" panose="020B0609030804020204" pitchFamily="49" charset="0"/>
                <a:cs typeface="Menlo" panose="020B0609030804020204" pitchFamily="49" charset="0"/>
              </a:rPr>
              <a:t>23  AS135407 PK   569    227    457    419   207    344  TES-PL-AS-AP Trans World, Pakistan</a:t>
            </a:r>
          </a:p>
          <a:p>
            <a:r>
              <a:rPr lang="en-US" sz="1200" dirty="0">
                <a:latin typeface="Menlo" panose="020B0609030804020204" pitchFamily="49" charset="0"/>
                <a:ea typeface="Menlo" panose="020B0609030804020204" pitchFamily="49" charset="0"/>
                <a:cs typeface="Menlo" panose="020B0609030804020204" pitchFamily="49" charset="0"/>
              </a:rPr>
              <a:t>24  AS16814  AR   565    235    456    258   120    208  NSS, Argentina</a:t>
            </a:r>
          </a:p>
          <a:p>
            <a:r>
              <a:rPr lang="en-US" sz="1200" dirty="0">
                <a:latin typeface="Menlo" panose="020B0609030804020204" pitchFamily="49" charset="0"/>
                <a:ea typeface="Menlo" panose="020B0609030804020204" pitchFamily="49" charset="0"/>
                <a:cs typeface="Menlo" panose="020B0609030804020204" pitchFamily="49" charset="0"/>
              </a:rPr>
              <a:t>25  AS132335 IN   563     17     30    538    17     23  NETWORK-LEAPSWITCH-IN </a:t>
            </a:r>
            <a:r>
              <a:rPr lang="en-US" sz="1200" dirty="0" err="1">
                <a:latin typeface="Menlo" panose="020B0609030804020204" pitchFamily="49" charset="0"/>
                <a:ea typeface="Menlo" panose="020B0609030804020204" pitchFamily="49" charset="0"/>
                <a:cs typeface="Menlo" panose="020B0609030804020204" pitchFamily="49" charset="0"/>
              </a:rPr>
              <a:t>LeapSwitch</a:t>
            </a:r>
            <a:r>
              <a:rPr lang="en-US" sz="1200" dirty="0">
                <a:latin typeface="Menlo" panose="020B0609030804020204" pitchFamily="49" charset="0"/>
                <a:ea typeface="Menlo" panose="020B0609030804020204" pitchFamily="49" charset="0"/>
                <a:cs typeface="Menlo" panose="020B0609030804020204" pitchFamily="49" charset="0"/>
              </a:rPr>
              <a:t> Networks, India</a:t>
            </a:r>
          </a:p>
          <a:p>
            <a:r>
              <a:rPr lang="en-US" sz="1200" dirty="0">
                <a:latin typeface="Menlo" panose="020B0609030804020204" pitchFamily="49" charset="0"/>
                <a:ea typeface="Menlo" panose="020B0609030804020204" pitchFamily="49" charset="0"/>
                <a:cs typeface="Menlo" panose="020B0609030804020204" pitchFamily="49" charset="0"/>
              </a:rPr>
              <a:t>26  AS5438   TN   559    532    579    526   171     27  </a:t>
            </a:r>
            <a:r>
              <a:rPr lang="en-US" sz="1200" dirty="0" err="1">
                <a:latin typeface="Menlo" panose="020B0609030804020204" pitchFamily="49" charset="0"/>
                <a:ea typeface="Menlo" panose="020B0609030804020204" pitchFamily="49" charset="0"/>
                <a:cs typeface="Menlo" panose="020B0609030804020204" pitchFamily="49" charset="0"/>
              </a:rPr>
              <a:t>ATI,Tunisia</a:t>
            </a:r>
            <a:endParaRPr lang="en-US" sz="1200" dirty="0">
              <a:latin typeface="Menlo" panose="020B0609030804020204" pitchFamily="49" charset="0"/>
              <a:ea typeface="Menlo" panose="020B0609030804020204" pitchFamily="49" charset="0"/>
              <a:cs typeface="Menlo" panose="020B0609030804020204" pitchFamily="49" charset="0"/>
            </a:endParaRPr>
          </a:p>
          <a:p>
            <a:r>
              <a:rPr lang="en-US" sz="1200" dirty="0">
                <a:latin typeface="Menlo" panose="020B0609030804020204" pitchFamily="49" charset="0"/>
                <a:ea typeface="Menlo" panose="020B0609030804020204" pitchFamily="49" charset="0"/>
                <a:cs typeface="Menlo" panose="020B0609030804020204" pitchFamily="49" charset="0"/>
              </a:rPr>
              <a:t>27  AS5466   IE   547    240    401    419   184    329  EIRCOM Internet House, IE Ireland</a:t>
            </a:r>
          </a:p>
          <a:p>
            <a:r>
              <a:rPr lang="en-US" sz="1200" dirty="0">
                <a:latin typeface="Menlo" panose="020B0609030804020204" pitchFamily="49" charset="0"/>
                <a:ea typeface="Menlo" panose="020B0609030804020204" pitchFamily="49" charset="0"/>
                <a:cs typeface="Menlo" panose="020B0609030804020204" pitchFamily="49" charset="0"/>
              </a:rPr>
              <a:t>28  AS18002  IN   538    467    614    277   176    242  WORLDPHONE-IN AS, India</a:t>
            </a:r>
          </a:p>
          <a:p>
            <a:r>
              <a:rPr lang="en-US" sz="1200" dirty="0">
                <a:latin typeface="Menlo" panose="020B0609030804020204" pitchFamily="49" charset="0"/>
                <a:ea typeface="Menlo" panose="020B0609030804020204" pitchFamily="49" charset="0"/>
                <a:cs typeface="Menlo" panose="020B0609030804020204" pitchFamily="49" charset="0"/>
              </a:rPr>
              <a:t>29  AS37209  NG   532    109    438    269    45    194  HYPERIA, Nigeria</a:t>
            </a:r>
          </a:p>
          <a:p>
            <a:r>
              <a:rPr lang="en-US" sz="1200" dirty="0">
                <a:latin typeface="Menlo" panose="020B0609030804020204" pitchFamily="49" charset="0"/>
                <a:ea typeface="Menlo" panose="020B0609030804020204" pitchFamily="49" charset="0"/>
                <a:cs typeface="Menlo" panose="020B0609030804020204" pitchFamily="49" charset="0"/>
              </a:rPr>
              <a:t>30  AS37100  ZA   454    161    401    168    95    131  SEACOM-AS, South Africa</a:t>
            </a:r>
          </a:p>
          <a:p>
            <a:r>
              <a:rPr lang="en-US" sz="1200" dirty="0">
                <a:latin typeface="Menlo" panose="020B0609030804020204" pitchFamily="49" charset="0"/>
                <a:ea typeface="Menlo" panose="020B0609030804020204" pitchFamily="49" charset="0"/>
                <a:cs typeface="Menlo" panose="020B0609030804020204" pitchFamily="49" charset="0"/>
              </a:rPr>
              <a:t>31  AS5588   CZ   453    175    430    186   102    162  GTSCE GTS Central Europe, Czechia</a:t>
            </a:r>
          </a:p>
          <a:p>
            <a:r>
              <a:rPr lang="en-US" sz="1200" dirty="0">
                <a:latin typeface="Menlo" panose="020B0609030804020204" pitchFamily="49" charset="0"/>
                <a:ea typeface="Menlo" panose="020B0609030804020204" pitchFamily="49" charset="0"/>
                <a:cs typeface="Menlo" panose="020B0609030804020204" pitchFamily="49" charset="0"/>
              </a:rPr>
              <a:t>32  AS1103   NL   446     38    363    189     7    132  </a:t>
            </a:r>
            <a:r>
              <a:rPr lang="en-US" sz="1200" dirty="0" err="1">
                <a:latin typeface="Menlo" panose="020B0609030804020204" pitchFamily="49" charset="0"/>
                <a:ea typeface="Menlo" panose="020B0609030804020204" pitchFamily="49" charset="0"/>
                <a:cs typeface="Menlo" panose="020B0609030804020204" pitchFamily="49" charset="0"/>
              </a:rPr>
              <a:t>SURFnet</a:t>
            </a:r>
            <a:r>
              <a:rPr lang="en-US" sz="1200" dirty="0">
                <a:latin typeface="Menlo" panose="020B0609030804020204" pitchFamily="49" charset="0"/>
                <a:ea typeface="Menlo" panose="020B0609030804020204" pitchFamily="49" charset="0"/>
                <a:cs typeface="Menlo" panose="020B0609030804020204" pitchFamily="49" charset="0"/>
              </a:rPr>
              <a:t>, The Netherlands</a:t>
            </a:r>
          </a:p>
          <a:p>
            <a:r>
              <a:rPr lang="en-US" sz="1200" dirty="0">
                <a:latin typeface="Menlo" panose="020B0609030804020204" pitchFamily="49" charset="0"/>
                <a:ea typeface="Menlo" panose="020B0609030804020204" pitchFamily="49" charset="0"/>
                <a:cs typeface="Menlo" panose="020B0609030804020204" pitchFamily="49" charset="0"/>
              </a:rPr>
              <a:t>33  AS17563  PK   402    117    359    207    64    199  </a:t>
            </a:r>
            <a:r>
              <a:rPr lang="en-US" sz="1200" dirty="0" err="1">
                <a:latin typeface="Menlo" panose="020B0609030804020204" pitchFamily="49" charset="0"/>
                <a:ea typeface="Menlo" panose="020B0609030804020204" pitchFamily="49" charset="0"/>
                <a:cs typeface="Menlo" panose="020B0609030804020204" pitchFamily="49" charset="0"/>
              </a:rPr>
              <a:t>Nexlinx</a:t>
            </a:r>
            <a:r>
              <a:rPr lang="en-US" sz="1200" dirty="0">
                <a:latin typeface="Menlo" panose="020B0609030804020204" pitchFamily="49" charset="0"/>
                <a:ea typeface="Menlo" panose="020B0609030804020204" pitchFamily="49" charset="0"/>
                <a:cs typeface="Menlo" panose="020B0609030804020204" pitchFamily="49" charset="0"/>
              </a:rPr>
              <a:t>,  Pakistan</a:t>
            </a:r>
          </a:p>
          <a:p>
            <a:r>
              <a:rPr lang="en-US" sz="1200" dirty="0">
                <a:latin typeface="Menlo" panose="020B0609030804020204" pitchFamily="49" charset="0"/>
                <a:ea typeface="Menlo" panose="020B0609030804020204" pitchFamily="49" charset="0"/>
                <a:cs typeface="Menlo" panose="020B0609030804020204" pitchFamily="49" charset="0"/>
              </a:rPr>
              <a:t>34  AS327724 UG   401    120    538    208   103    266  NITA, Uganda</a:t>
            </a:r>
          </a:p>
          <a:p>
            <a:r>
              <a:rPr lang="en-US" sz="1200" dirty="0">
                <a:latin typeface="Menlo" panose="020B0609030804020204" pitchFamily="49" charset="0"/>
                <a:ea typeface="Menlo" panose="020B0609030804020204" pitchFamily="49" charset="0"/>
                <a:cs typeface="Menlo" panose="020B0609030804020204" pitchFamily="49" charset="0"/>
              </a:rPr>
              <a:t>35  AS7590   PK   400    122    329    266    84    224  COMSATS, Pakistan</a:t>
            </a:r>
          </a:p>
        </p:txBody>
      </p:sp>
    </p:spTree>
    <p:extLst>
      <p:ext uri="{BB962C8B-B14F-4D97-AF65-F5344CB8AC3E}">
        <p14:creationId xmlns:p14="http://schemas.microsoft.com/office/powerpoint/2010/main" val="121551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B41C000-D991-8243-A0F8-6BA6F1289B45}"/>
              </a:ext>
            </a:extLst>
          </p:cNvPr>
          <p:cNvSpPr txBox="1"/>
          <p:nvPr/>
        </p:nvSpPr>
        <p:spPr>
          <a:xfrm>
            <a:off x="2080260" y="0"/>
            <a:ext cx="10236514" cy="6924973"/>
          </a:xfrm>
          <a:prstGeom prst="rect">
            <a:avLst/>
          </a:prstGeom>
          <a:noFill/>
        </p:spPr>
        <p:txBody>
          <a:bodyPr wrap="square" rtlCol="0">
            <a:spAutoFit/>
          </a:bodyPr>
          <a:lstStyle/>
          <a:p>
            <a:r>
              <a:rPr lang="en-US" sz="1200" b="1" dirty="0">
                <a:latin typeface="Menlo" panose="020B0609030804020204" pitchFamily="49" charset="0"/>
                <a:ea typeface="Menlo" panose="020B0609030804020204" pitchFamily="49" charset="0"/>
                <a:cs typeface="Menlo" panose="020B0609030804020204" pitchFamily="49" charset="0"/>
              </a:rPr>
              <a:t>Rank AS      CC Seen                 Validating          As Name</a:t>
            </a:r>
          </a:p>
          <a:p>
            <a:r>
              <a:rPr lang="en-US" sz="1200" b="1" dirty="0">
                <a:latin typeface="Menlo" panose="020B0609030804020204" pitchFamily="49" charset="0"/>
                <a:ea typeface="Menlo" panose="020B0609030804020204" pitchFamily="49" charset="0"/>
                <a:cs typeface="Menlo" panose="020B0609030804020204" pitchFamily="49" charset="0"/>
              </a:rPr>
              <a:t>                Before During After  Before During After </a:t>
            </a:r>
          </a:p>
          <a:p>
            <a:r>
              <a:rPr lang="en-US" sz="1200" dirty="0">
                <a:latin typeface="Menlo" panose="020B0609030804020204" pitchFamily="49" charset="0"/>
                <a:ea typeface="Menlo" panose="020B0609030804020204" pitchFamily="49" charset="0"/>
                <a:cs typeface="Menlo" panose="020B0609030804020204" pitchFamily="49" charset="0"/>
              </a:rPr>
              <a:t> 1  AS2018   ZA 1,858  1,122  1,473    694   220    288  TENET, South Africa</a:t>
            </a:r>
          </a:p>
          <a:p>
            <a:r>
              <a:rPr lang="en-US" sz="1200" dirty="0">
                <a:latin typeface="Menlo" panose="020B0609030804020204" pitchFamily="49" charset="0"/>
                <a:ea typeface="Menlo" panose="020B0609030804020204" pitchFamily="49" charset="0"/>
                <a:cs typeface="Menlo" panose="020B0609030804020204" pitchFamily="49" charset="0"/>
              </a:rPr>
              <a:t> 2  AS10396  PR 1,789  1,673  1,988  1,647   276     33  COQUI-NET - DATACOM CARIBE, Puerto Rico</a:t>
            </a:r>
          </a:p>
          <a:p>
            <a:r>
              <a:rPr lang="en-US" sz="1200" dirty="0">
                <a:latin typeface="Menlo" panose="020B0609030804020204" pitchFamily="49" charset="0"/>
                <a:ea typeface="Menlo" panose="020B0609030804020204" pitchFamily="49" charset="0"/>
                <a:cs typeface="Menlo" panose="020B0609030804020204" pitchFamily="49" charset="0"/>
              </a:rPr>
              <a:t> 3  AS45773  PK 1,553    388  1,393    606   178    540  HECPERN-AS-PK PERN, Pakistan</a:t>
            </a:r>
          </a:p>
          <a:p>
            <a:r>
              <a:rPr lang="en-US" sz="1200" dirty="0">
                <a:latin typeface="Menlo" panose="020B0609030804020204" pitchFamily="49" charset="0"/>
                <a:ea typeface="Menlo" panose="020B0609030804020204" pitchFamily="49" charset="0"/>
                <a:cs typeface="Menlo" panose="020B0609030804020204" pitchFamily="49" charset="0"/>
              </a:rPr>
              <a:t> 4  AS15169  IN 1,271    438  1,286  1,209   438  1,242  GOOGLE - Google LLC, India</a:t>
            </a:r>
          </a:p>
          <a:p>
            <a:r>
              <a:rPr lang="en-US" sz="1200" dirty="0">
                <a:latin typeface="Menlo" panose="020B0609030804020204" pitchFamily="49" charset="0"/>
                <a:ea typeface="Menlo" panose="020B0609030804020204" pitchFamily="49" charset="0"/>
                <a:cs typeface="Menlo" panose="020B0609030804020204" pitchFamily="49" charset="0"/>
              </a:rPr>
              <a:t> 5  AS22616  US 1,264    503  1,526    883   377  1,014  ZSCALER- SJC, US</a:t>
            </a:r>
          </a:p>
          <a:p>
            <a:r>
              <a:rPr lang="en-US" sz="1200" dirty="0">
                <a:latin typeface="Menlo" panose="020B0609030804020204" pitchFamily="49" charset="0"/>
                <a:ea typeface="Menlo" panose="020B0609030804020204" pitchFamily="49" charset="0"/>
                <a:cs typeface="Menlo" panose="020B0609030804020204" pitchFamily="49" charset="0"/>
              </a:rPr>
              <a:t> 6  AS53813  IN 1,213    689  1,862  1,063   582  1,419  ZSCALER, India</a:t>
            </a:r>
          </a:p>
          <a:p>
            <a:r>
              <a:rPr lang="en-US" sz="1200" dirty="0">
                <a:latin typeface="Menlo" panose="020B0609030804020204" pitchFamily="49" charset="0"/>
                <a:ea typeface="Menlo" panose="020B0609030804020204" pitchFamily="49" charset="0"/>
                <a:cs typeface="Menlo" panose="020B0609030804020204" pitchFamily="49" charset="0"/>
              </a:rPr>
              <a:t> 7  AS1916   BR 1,062     94    991    326    37    277  Rede Nacional de Ensino e </a:t>
            </a:r>
            <a:r>
              <a:rPr lang="en-US" sz="1200" dirty="0" err="1">
                <a:latin typeface="Menlo" panose="020B0609030804020204" pitchFamily="49" charset="0"/>
                <a:ea typeface="Menlo" panose="020B0609030804020204" pitchFamily="49" charset="0"/>
                <a:cs typeface="Menlo" panose="020B0609030804020204" pitchFamily="49" charset="0"/>
              </a:rPr>
              <a:t>Pesquisa</a:t>
            </a:r>
            <a:r>
              <a:rPr lang="en-US" sz="1200" dirty="0">
                <a:latin typeface="Menlo" panose="020B0609030804020204" pitchFamily="49" charset="0"/>
                <a:ea typeface="Menlo" panose="020B0609030804020204" pitchFamily="49" charset="0"/>
                <a:cs typeface="Menlo" panose="020B0609030804020204" pitchFamily="49" charset="0"/>
              </a:rPr>
              <a:t>, Brazil</a:t>
            </a:r>
          </a:p>
          <a:p>
            <a:r>
              <a:rPr lang="en-US" sz="1200" dirty="0">
                <a:latin typeface="Menlo" panose="020B0609030804020204" pitchFamily="49" charset="0"/>
                <a:ea typeface="Menlo" panose="020B0609030804020204" pitchFamily="49" charset="0"/>
                <a:cs typeface="Menlo" panose="020B0609030804020204" pitchFamily="49" charset="0"/>
              </a:rPr>
              <a:t> 8  AS9658   PH   931    281    842    440   136    404  ETPI-IDS-AS-AP Eastern Telecoms, Philippines</a:t>
            </a:r>
          </a:p>
          <a:p>
            <a:r>
              <a:rPr lang="en-US" sz="1200" dirty="0">
                <a:latin typeface="Menlo" panose="020B0609030804020204" pitchFamily="49" charset="0"/>
                <a:ea typeface="Menlo" panose="020B0609030804020204" pitchFamily="49" charset="0"/>
                <a:cs typeface="Menlo" panose="020B0609030804020204" pitchFamily="49" charset="0"/>
              </a:rPr>
              <a:t> 9  AS37406  SS   888    486    972    582   365    599  RCS, South Sudan</a:t>
            </a:r>
          </a:p>
          <a:p>
            <a:r>
              <a:rPr lang="en-US" sz="1200" dirty="0">
                <a:latin typeface="Menlo" panose="020B0609030804020204" pitchFamily="49" charset="0"/>
                <a:ea typeface="Menlo" panose="020B0609030804020204" pitchFamily="49" charset="0"/>
                <a:cs typeface="Menlo" panose="020B0609030804020204" pitchFamily="49" charset="0"/>
              </a:rPr>
              <a:t>10  AS263327 BR   882    345    438    776   289    359  ONLINE SERVICOS DE TELECOMUNICACOES, Brazil</a:t>
            </a:r>
          </a:p>
          <a:p>
            <a:r>
              <a:rPr lang="en-US" sz="1200" dirty="0">
                <a:latin typeface="Menlo" panose="020B0609030804020204" pitchFamily="49" charset="0"/>
                <a:ea typeface="Menlo" panose="020B0609030804020204" pitchFamily="49" charset="0"/>
                <a:cs typeface="Menlo" panose="020B0609030804020204" pitchFamily="49" charset="0"/>
              </a:rPr>
              <a:t>11  AS17557  PK   835    430    777    431   277    413  Pakistan Telecommunication, Pakistan</a:t>
            </a:r>
          </a:p>
          <a:p>
            <a:r>
              <a:rPr lang="en-US" sz="1200" dirty="0">
                <a:latin typeface="Menlo" panose="020B0609030804020204" pitchFamily="49" charset="0"/>
                <a:ea typeface="Menlo" panose="020B0609030804020204" pitchFamily="49" charset="0"/>
                <a:cs typeface="Menlo" panose="020B0609030804020204" pitchFamily="49" charset="0"/>
              </a:rPr>
              <a:t>12  AS36914  KE   834    476    937    583   354    670  KENET , Kenya</a:t>
            </a:r>
          </a:p>
          <a:p>
            <a:r>
              <a:rPr lang="en-US" sz="1200" dirty="0">
                <a:latin typeface="Menlo" panose="020B0609030804020204" pitchFamily="49" charset="0"/>
                <a:ea typeface="Menlo" panose="020B0609030804020204" pitchFamily="49" charset="0"/>
                <a:cs typeface="Menlo" panose="020B0609030804020204" pitchFamily="49" charset="0"/>
              </a:rPr>
              <a:t>13  AS327687 UG   802    473    834    390   189    332  RENU, Uganda</a:t>
            </a:r>
          </a:p>
          <a:p>
            <a:r>
              <a:rPr lang="en-US" sz="1200" dirty="0">
                <a:latin typeface="Menlo" panose="020B0609030804020204" pitchFamily="49" charset="0"/>
                <a:ea typeface="Menlo" panose="020B0609030804020204" pitchFamily="49" charset="0"/>
                <a:cs typeface="Menlo" panose="020B0609030804020204" pitchFamily="49" charset="0"/>
              </a:rPr>
              <a:t>14  AS680    DE   773    966  1,332    268   117    289  DFN </a:t>
            </a:r>
            <a:r>
              <a:rPr lang="en-US" sz="1200" dirty="0" err="1">
                <a:latin typeface="Menlo" panose="020B0609030804020204" pitchFamily="49" charset="0"/>
                <a:ea typeface="Menlo" panose="020B0609030804020204" pitchFamily="49" charset="0"/>
                <a:cs typeface="Menlo" panose="020B0609030804020204" pitchFamily="49" charset="0"/>
              </a:rPr>
              <a:t>Verein</a:t>
            </a:r>
            <a:r>
              <a:rPr lang="en-US" sz="1200" dirty="0">
                <a:latin typeface="Menlo" panose="020B0609030804020204" pitchFamily="49" charset="0"/>
                <a:ea typeface="Menlo" panose="020B0609030804020204" pitchFamily="49" charset="0"/>
                <a:cs typeface="Menlo" panose="020B0609030804020204" pitchFamily="49" charset="0"/>
              </a:rPr>
              <a:t> </a:t>
            </a:r>
            <a:r>
              <a:rPr lang="en-US" sz="1200" dirty="0" err="1">
                <a:latin typeface="Menlo" panose="020B0609030804020204" pitchFamily="49" charset="0"/>
                <a:ea typeface="Menlo" panose="020B0609030804020204" pitchFamily="49" charset="0"/>
                <a:cs typeface="Menlo" panose="020B0609030804020204" pitchFamily="49" charset="0"/>
              </a:rPr>
              <a:t>zur</a:t>
            </a:r>
            <a:r>
              <a:rPr lang="en-US" sz="1200" dirty="0">
                <a:latin typeface="Menlo" panose="020B0609030804020204" pitchFamily="49" charset="0"/>
                <a:ea typeface="Menlo" panose="020B0609030804020204" pitchFamily="49" charset="0"/>
                <a:cs typeface="Menlo" panose="020B0609030804020204" pitchFamily="49" charset="0"/>
              </a:rPr>
              <a:t> </a:t>
            </a:r>
            <a:r>
              <a:rPr lang="en-US" sz="1200" dirty="0" err="1">
                <a:latin typeface="Menlo" panose="020B0609030804020204" pitchFamily="49" charset="0"/>
                <a:ea typeface="Menlo" panose="020B0609030804020204" pitchFamily="49" charset="0"/>
                <a:cs typeface="Menlo" panose="020B0609030804020204" pitchFamily="49" charset="0"/>
              </a:rPr>
              <a:t>Foerderung</a:t>
            </a:r>
            <a:r>
              <a:rPr lang="en-US" sz="1200" dirty="0">
                <a:latin typeface="Menlo" panose="020B0609030804020204" pitchFamily="49" charset="0"/>
                <a:ea typeface="Menlo" panose="020B0609030804020204" pitchFamily="49" charset="0"/>
                <a:cs typeface="Menlo" panose="020B0609030804020204" pitchFamily="49" charset="0"/>
              </a:rPr>
              <a:t>, Germany</a:t>
            </a:r>
          </a:p>
          <a:p>
            <a:r>
              <a:rPr lang="en-US" sz="1200" dirty="0">
                <a:latin typeface="Menlo" panose="020B0609030804020204" pitchFamily="49" charset="0"/>
                <a:ea typeface="Menlo" panose="020B0609030804020204" pitchFamily="49" charset="0"/>
                <a:cs typeface="Menlo" panose="020B0609030804020204" pitchFamily="49" charset="0"/>
              </a:rPr>
              <a:t>15  AS201767 UZ   761    538    729    461   200    371  UZMOBILE, Uzbekistan</a:t>
            </a:r>
          </a:p>
          <a:p>
            <a:r>
              <a:rPr lang="en-US" sz="1200" dirty="0">
                <a:latin typeface="Menlo" panose="020B0609030804020204" pitchFamily="49" charset="0"/>
                <a:ea typeface="Menlo" panose="020B0609030804020204" pitchFamily="49" charset="0"/>
                <a:cs typeface="Menlo" panose="020B0609030804020204" pitchFamily="49" charset="0"/>
              </a:rPr>
              <a:t>16  AS37682  NG   695    401    728    593   274    568  TIZETI, Nigeria</a:t>
            </a:r>
          </a:p>
          <a:p>
            <a:r>
              <a:rPr lang="en-US" sz="1200" dirty="0">
                <a:latin typeface="Menlo" panose="020B0609030804020204" pitchFamily="49" charset="0"/>
                <a:ea typeface="Menlo" panose="020B0609030804020204" pitchFamily="49" charset="0"/>
                <a:cs typeface="Menlo" panose="020B0609030804020204" pitchFamily="49" charset="0"/>
              </a:rPr>
              <a:t>17  AS7470   TH   674    214    507    219    94    182  True Internet, Thailand</a:t>
            </a:r>
          </a:p>
          <a:p>
            <a:r>
              <a:rPr lang="en-US" sz="1200" dirty="0">
                <a:latin typeface="Menlo" panose="020B0609030804020204" pitchFamily="49" charset="0"/>
                <a:ea typeface="Menlo" panose="020B0609030804020204" pitchFamily="49" charset="0"/>
                <a:cs typeface="Menlo" panose="020B0609030804020204" pitchFamily="49" charset="0"/>
              </a:rPr>
              <a:t>18  AS51167  DE   670    378    479    214    78    156  CONTABO, Germany</a:t>
            </a:r>
          </a:p>
          <a:p>
            <a:r>
              <a:rPr lang="en-US" sz="1200" dirty="0">
                <a:latin typeface="Menlo" panose="020B0609030804020204" pitchFamily="49" charset="0"/>
                <a:ea typeface="Menlo" panose="020B0609030804020204" pitchFamily="49" charset="0"/>
                <a:cs typeface="Menlo" panose="020B0609030804020204" pitchFamily="49" charset="0"/>
              </a:rPr>
              <a:t>19  AS15525  PT   600    260    593    287   125    284  MEO-EMPRESAS, Portugal</a:t>
            </a:r>
          </a:p>
          <a:p>
            <a:r>
              <a:rPr lang="en-US" sz="1200" dirty="0">
                <a:latin typeface="Menlo" panose="020B0609030804020204" pitchFamily="49" charset="0"/>
                <a:ea typeface="Menlo" panose="020B0609030804020204" pitchFamily="49" charset="0"/>
                <a:cs typeface="Menlo" panose="020B0609030804020204" pitchFamily="49" charset="0"/>
              </a:rPr>
              <a:t>20  AS14061  GB   594    468    672    260   169    313  </a:t>
            </a:r>
            <a:r>
              <a:rPr lang="en-US" sz="1200" dirty="0" err="1">
                <a:latin typeface="Menlo" panose="020B0609030804020204" pitchFamily="49" charset="0"/>
                <a:ea typeface="Menlo" panose="020B0609030804020204" pitchFamily="49" charset="0"/>
                <a:cs typeface="Menlo" panose="020B0609030804020204" pitchFamily="49" charset="0"/>
              </a:rPr>
              <a:t>DigitalOcean</a:t>
            </a:r>
            <a:r>
              <a:rPr lang="en-US" sz="1200" dirty="0">
                <a:latin typeface="Menlo" panose="020B0609030804020204" pitchFamily="49" charset="0"/>
                <a:ea typeface="Menlo" panose="020B0609030804020204" pitchFamily="49" charset="0"/>
                <a:cs typeface="Menlo" panose="020B0609030804020204" pitchFamily="49" charset="0"/>
              </a:rPr>
              <a:t>, United Kingdom</a:t>
            </a:r>
          </a:p>
          <a:p>
            <a:r>
              <a:rPr lang="en-US" sz="1200" dirty="0">
                <a:latin typeface="Menlo" panose="020B0609030804020204" pitchFamily="49" charset="0"/>
                <a:ea typeface="Menlo" panose="020B0609030804020204" pitchFamily="49" charset="0"/>
                <a:cs typeface="Menlo" panose="020B0609030804020204" pitchFamily="49" charset="0"/>
              </a:rPr>
              <a:t>21  AS37130  ZA   585      5    464    414     0    260  SITA, South Africa</a:t>
            </a:r>
          </a:p>
          <a:p>
            <a:r>
              <a:rPr lang="en-US" sz="1200" dirty="0">
                <a:latin typeface="Menlo" panose="020B0609030804020204" pitchFamily="49" charset="0"/>
                <a:ea typeface="Menlo" panose="020B0609030804020204" pitchFamily="49" charset="0"/>
                <a:cs typeface="Menlo" panose="020B0609030804020204" pitchFamily="49" charset="0"/>
              </a:rPr>
              <a:t>22  AS30998  NG   583    264    484    192    54    143  NAL, Nigeria</a:t>
            </a:r>
          </a:p>
          <a:p>
            <a:r>
              <a:rPr lang="en-US" sz="1200" dirty="0">
                <a:latin typeface="Menlo" panose="020B0609030804020204" pitchFamily="49" charset="0"/>
                <a:ea typeface="Menlo" panose="020B0609030804020204" pitchFamily="49" charset="0"/>
                <a:cs typeface="Menlo" panose="020B0609030804020204" pitchFamily="49" charset="0"/>
              </a:rPr>
              <a:t>23  AS135407 PK   569    227    457    419   207    344  TES-PL-AS-AP Trans World, Pakistan</a:t>
            </a:r>
          </a:p>
          <a:p>
            <a:r>
              <a:rPr lang="en-US" sz="1200" dirty="0">
                <a:latin typeface="Menlo" panose="020B0609030804020204" pitchFamily="49" charset="0"/>
                <a:ea typeface="Menlo" panose="020B0609030804020204" pitchFamily="49" charset="0"/>
                <a:cs typeface="Menlo" panose="020B0609030804020204" pitchFamily="49" charset="0"/>
              </a:rPr>
              <a:t>24  AS16814  AR   565    235    456    258   120    208  NSS, Argentina</a:t>
            </a:r>
          </a:p>
          <a:p>
            <a:r>
              <a:rPr lang="en-US" sz="1200" dirty="0">
                <a:latin typeface="Menlo" panose="020B0609030804020204" pitchFamily="49" charset="0"/>
                <a:ea typeface="Menlo" panose="020B0609030804020204" pitchFamily="49" charset="0"/>
                <a:cs typeface="Menlo" panose="020B0609030804020204" pitchFamily="49" charset="0"/>
              </a:rPr>
              <a:t>25  AS132335 IN   563     17     30    538    17     23  NETWORK-LEAPSWITCH-IN </a:t>
            </a:r>
            <a:r>
              <a:rPr lang="en-US" sz="1200" dirty="0" err="1">
                <a:latin typeface="Menlo" panose="020B0609030804020204" pitchFamily="49" charset="0"/>
                <a:ea typeface="Menlo" panose="020B0609030804020204" pitchFamily="49" charset="0"/>
                <a:cs typeface="Menlo" panose="020B0609030804020204" pitchFamily="49" charset="0"/>
              </a:rPr>
              <a:t>LeapSwitch</a:t>
            </a:r>
            <a:r>
              <a:rPr lang="en-US" sz="1200" dirty="0">
                <a:latin typeface="Menlo" panose="020B0609030804020204" pitchFamily="49" charset="0"/>
                <a:ea typeface="Menlo" panose="020B0609030804020204" pitchFamily="49" charset="0"/>
                <a:cs typeface="Menlo" panose="020B0609030804020204" pitchFamily="49" charset="0"/>
              </a:rPr>
              <a:t> Networks, India</a:t>
            </a:r>
          </a:p>
          <a:p>
            <a:r>
              <a:rPr lang="en-US" sz="1200" dirty="0">
                <a:latin typeface="Menlo" panose="020B0609030804020204" pitchFamily="49" charset="0"/>
                <a:ea typeface="Menlo" panose="020B0609030804020204" pitchFamily="49" charset="0"/>
                <a:cs typeface="Menlo" panose="020B0609030804020204" pitchFamily="49" charset="0"/>
              </a:rPr>
              <a:t>26  AS5438   TN   559    532    579    526   171     27  </a:t>
            </a:r>
            <a:r>
              <a:rPr lang="en-US" sz="1200" dirty="0" err="1">
                <a:latin typeface="Menlo" panose="020B0609030804020204" pitchFamily="49" charset="0"/>
                <a:ea typeface="Menlo" panose="020B0609030804020204" pitchFamily="49" charset="0"/>
                <a:cs typeface="Menlo" panose="020B0609030804020204" pitchFamily="49" charset="0"/>
              </a:rPr>
              <a:t>ATI,Tunisia</a:t>
            </a:r>
            <a:endParaRPr lang="en-US" sz="1200" dirty="0">
              <a:latin typeface="Menlo" panose="020B0609030804020204" pitchFamily="49" charset="0"/>
              <a:ea typeface="Menlo" panose="020B0609030804020204" pitchFamily="49" charset="0"/>
              <a:cs typeface="Menlo" panose="020B0609030804020204" pitchFamily="49" charset="0"/>
            </a:endParaRPr>
          </a:p>
          <a:p>
            <a:r>
              <a:rPr lang="en-US" sz="1200" dirty="0">
                <a:latin typeface="Menlo" panose="020B0609030804020204" pitchFamily="49" charset="0"/>
                <a:ea typeface="Menlo" panose="020B0609030804020204" pitchFamily="49" charset="0"/>
                <a:cs typeface="Menlo" panose="020B0609030804020204" pitchFamily="49" charset="0"/>
              </a:rPr>
              <a:t>27  AS5466   IE   547    240    401    419   184    329  EIRCOM Internet House, IE Ireland</a:t>
            </a:r>
          </a:p>
          <a:p>
            <a:r>
              <a:rPr lang="en-US" sz="1200" dirty="0">
                <a:latin typeface="Menlo" panose="020B0609030804020204" pitchFamily="49" charset="0"/>
                <a:ea typeface="Menlo" panose="020B0609030804020204" pitchFamily="49" charset="0"/>
                <a:cs typeface="Menlo" panose="020B0609030804020204" pitchFamily="49" charset="0"/>
              </a:rPr>
              <a:t>28  AS18002  IN   538    467    614    277   176    242  WORLDPHONE-IN AS, India</a:t>
            </a:r>
          </a:p>
          <a:p>
            <a:r>
              <a:rPr lang="en-US" sz="1200" dirty="0">
                <a:latin typeface="Menlo" panose="020B0609030804020204" pitchFamily="49" charset="0"/>
                <a:ea typeface="Menlo" panose="020B0609030804020204" pitchFamily="49" charset="0"/>
                <a:cs typeface="Menlo" panose="020B0609030804020204" pitchFamily="49" charset="0"/>
              </a:rPr>
              <a:t>29  AS37209  NG   532    109    438    269    45    194  HYPERIA, Nigeria</a:t>
            </a:r>
          </a:p>
          <a:p>
            <a:r>
              <a:rPr lang="en-US" sz="1200" dirty="0">
                <a:latin typeface="Menlo" panose="020B0609030804020204" pitchFamily="49" charset="0"/>
                <a:ea typeface="Menlo" panose="020B0609030804020204" pitchFamily="49" charset="0"/>
                <a:cs typeface="Menlo" panose="020B0609030804020204" pitchFamily="49" charset="0"/>
              </a:rPr>
              <a:t>30  AS37100  ZA   454    161    401    168    95    131  SEACOM-AS, South Africa</a:t>
            </a:r>
          </a:p>
          <a:p>
            <a:r>
              <a:rPr lang="en-US" sz="1200" dirty="0">
                <a:latin typeface="Menlo" panose="020B0609030804020204" pitchFamily="49" charset="0"/>
                <a:ea typeface="Menlo" panose="020B0609030804020204" pitchFamily="49" charset="0"/>
                <a:cs typeface="Menlo" panose="020B0609030804020204" pitchFamily="49" charset="0"/>
              </a:rPr>
              <a:t>31  AS5588   CZ   453    175    430    186   102    162  GTSCE GTS Central Europe, Czechia</a:t>
            </a:r>
          </a:p>
          <a:p>
            <a:r>
              <a:rPr lang="en-US" sz="1200" dirty="0">
                <a:latin typeface="Menlo" panose="020B0609030804020204" pitchFamily="49" charset="0"/>
                <a:ea typeface="Menlo" panose="020B0609030804020204" pitchFamily="49" charset="0"/>
                <a:cs typeface="Menlo" panose="020B0609030804020204" pitchFamily="49" charset="0"/>
              </a:rPr>
              <a:t>32  AS1103   NL   446     38    363    189     7    132  </a:t>
            </a:r>
            <a:r>
              <a:rPr lang="en-US" sz="1200" dirty="0" err="1">
                <a:latin typeface="Menlo" panose="020B0609030804020204" pitchFamily="49" charset="0"/>
                <a:ea typeface="Menlo" panose="020B0609030804020204" pitchFamily="49" charset="0"/>
                <a:cs typeface="Menlo" panose="020B0609030804020204" pitchFamily="49" charset="0"/>
              </a:rPr>
              <a:t>SURFnet</a:t>
            </a:r>
            <a:r>
              <a:rPr lang="en-US" sz="1200" dirty="0">
                <a:latin typeface="Menlo" panose="020B0609030804020204" pitchFamily="49" charset="0"/>
                <a:ea typeface="Menlo" panose="020B0609030804020204" pitchFamily="49" charset="0"/>
                <a:cs typeface="Menlo" panose="020B0609030804020204" pitchFamily="49" charset="0"/>
              </a:rPr>
              <a:t>, The Netherlands</a:t>
            </a:r>
          </a:p>
          <a:p>
            <a:r>
              <a:rPr lang="en-US" sz="1200" dirty="0">
                <a:latin typeface="Menlo" panose="020B0609030804020204" pitchFamily="49" charset="0"/>
                <a:ea typeface="Menlo" panose="020B0609030804020204" pitchFamily="49" charset="0"/>
                <a:cs typeface="Menlo" panose="020B0609030804020204" pitchFamily="49" charset="0"/>
              </a:rPr>
              <a:t>33  AS17563  PK   402    117    359    207    64    199  </a:t>
            </a:r>
            <a:r>
              <a:rPr lang="en-US" sz="1200" dirty="0" err="1">
                <a:latin typeface="Menlo" panose="020B0609030804020204" pitchFamily="49" charset="0"/>
                <a:ea typeface="Menlo" panose="020B0609030804020204" pitchFamily="49" charset="0"/>
                <a:cs typeface="Menlo" panose="020B0609030804020204" pitchFamily="49" charset="0"/>
              </a:rPr>
              <a:t>Nexlinx</a:t>
            </a:r>
            <a:r>
              <a:rPr lang="en-US" sz="1200" dirty="0">
                <a:latin typeface="Menlo" panose="020B0609030804020204" pitchFamily="49" charset="0"/>
                <a:ea typeface="Menlo" panose="020B0609030804020204" pitchFamily="49" charset="0"/>
                <a:cs typeface="Menlo" panose="020B0609030804020204" pitchFamily="49" charset="0"/>
              </a:rPr>
              <a:t>,  Pakistan</a:t>
            </a:r>
          </a:p>
          <a:p>
            <a:r>
              <a:rPr lang="en-US" sz="1200" dirty="0">
                <a:latin typeface="Menlo" panose="020B0609030804020204" pitchFamily="49" charset="0"/>
                <a:ea typeface="Menlo" panose="020B0609030804020204" pitchFamily="49" charset="0"/>
                <a:cs typeface="Menlo" panose="020B0609030804020204" pitchFamily="49" charset="0"/>
              </a:rPr>
              <a:t>34  AS327724 UG   401    120    538    208   103    266  NITA, Uganda</a:t>
            </a:r>
          </a:p>
          <a:p>
            <a:r>
              <a:rPr lang="en-US" sz="1200" dirty="0">
                <a:latin typeface="Menlo" panose="020B0609030804020204" pitchFamily="49" charset="0"/>
                <a:ea typeface="Menlo" panose="020B0609030804020204" pitchFamily="49" charset="0"/>
                <a:cs typeface="Menlo" panose="020B0609030804020204" pitchFamily="49" charset="0"/>
              </a:rPr>
              <a:t>35  AS7590   PK   400    122    329    266    84    224  COMSATS, Pakistan</a:t>
            </a:r>
          </a:p>
        </p:txBody>
      </p:sp>
      <p:sp>
        <p:nvSpPr>
          <p:cNvPr id="3" name="TextBox 2">
            <a:extLst>
              <a:ext uri="{FF2B5EF4-FFF2-40B4-BE49-F238E27FC236}">
                <a16:creationId xmlns:a16="http://schemas.microsoft.com/office/drawing/2014/main" id="{46D1D555-97FA-1B42-877F-25151A49A1B6}"/>
              </a:ext>
            </a:extLst>
          </p:cNvPr>
          <p:cNvSpPr txBox="1"/>
          <p:nvPr/>
        </p:nvSpPr>
        <p:spPr>
          <a:xfrm>
            <a:off x="0" y="5528370"/>
            <a:ext cx="2057400" cy="830997"/>
          </a:xfrm>
          <a:prstGeom prst="rect">
            <a:avLst/>
          </a:prstGeom>
          <a:noFill/>
        </p:spPr>
        <p:txBody>
          <a:bodyPr wrap="square" rtlCol="0">
            <a:spAutoFit/>
          </a:bodyPr>
          <a:lstStyle/>
          <a:p>
            <a:r>
              <a:rPr lang="en-US" sz="1600" dirty="0">
                <a:latin typeface="AhnbergHand" pitchFamily="2" charset="0"/>
              </a:rPr>
              <a:t>These networks turned DNSSEC validation off!</a:t>
            </a:r>
          </a:p>
        </p:txBody>
      </p:sp>
      <p:sp>
        <p:nvSpPr>
          <p:cNvPr id="2" name="Freeform 1">
            <a:extLst>
              <a:ext uri="{FF2B5EF4-FFF2-40B4-BE49-F238E27FC236}">
                <a16:creationId xmlns:a16="http://schemas.microsoft.com/office/drawing/2014/main" id="{A8761899-44C6-AD41-9019-2428E8166BD9}"/>
              </a:ext>
            </a:extLst>
          </p:cNvPr>
          <p:cNvSpPr/>
          <p:nvPr/>
        </p:nvSpPr>
        <p:spPr>
          <a:xfrm>
            <a:off x="1432560" y="631701"/>
            <a:ext cx="748600" cy="5069995"/>
          </a:xfrm>
          <a:custGeom>
            <a:avLst/>
            <a:gdLst>
              <a:gd name="connsiteX0" fmla="*/ 0 w 748600"/>
              <a:gd name="connsiteY0" fmla="*/ 4892799 h 5069995"/>
              <a:gd name="connsiteX1" fmla="*/ 83820 w 748600"/>
              <a:gd name="connsiteY1" fmla="*/ 4732779 h 5069995"/>
              <a:gd name="connsiteX2" fmla="*/ 190500 w 748600"/>
              <a:gd name="connsiteY2" fmla="*/ 1829559 h 5069995"/>
              <a:gd name="connsiteX3" fmla="*/ 251460 w 748600"/>
              <a:gd name="connsiteY3" fmla="*/ 282699 h 5069995"/>
              <a:gd name="connsiteX4" fmla="*/ 731520 w 748600"/>
              <a:gd name="connsiteY4" fmla="*/ 46479 h 5069995"/>
              <a:gd name="connsiteX5" fmla="*/ 601980 w 748600"/>
              <a:gd name="connsiteY5" fmla="*/ 759 h 5069995"/>
              <a:gd name="connsiteX6" fmla="*/ 746760 w 748600"/>
              <a:gd name="connsiteY6" fmla="*/ 61719 h 5069995"/>
              <a:gd name="connsiteX7" fmla="*/ 670560 w 748600"/>
              <a:gd name="connsiteY7" fmla="*/ 137919 h 506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600" h="5069995">
                <a:moveTo>
                  <a:pt x="0" y="4892799"/>
                </a:moveTo>
                <a:cubicBezTo>
                  <a:pt x="26035" y="5068059"/>
                  <a:pt x="52070" y="5243319"/>
                  <a:pt x="83820" y="4732779"/>
                </a:cubicBezTo>
                <a:cubicBezTo>
                  <a:pt x="115570" y="4222239"/>
                  <a:pt x="162560" y="2571239"/>
                  <a:pt x="190500" y="1829559"/>
                </a:cubicBezTo>
                <a:cubicBezTo>
                  <a:pt x="218440" y="1087879"/>
                  <a:pt x="161290" y="579879"/>
                  <a:pt x="251460" y="282699"/>
                </a:cubicBezTo>
                <a:cubicBezTo>
                  <a:pt x="341630" y="-14481"/>
                  <a:pt x="673100" y="93469"/>
                  <a:pt x="731520" y="46479"/>
                </a:cubicBezTo>
                <a:cubicBezTo>
                  <a:pt x="789940" y="-511"/>
                  <a:pt x="599440" y="-1781"/>
                  <a:pt x="601980" y="759"/>
                </a:cubicBezTo>
                <a:cubicBezTo>
                  <a:pt x="604520" y="3299"/>
                  <a:pt x="735330" y="38859"/>
                  <a:pt x="746760" y="61719"/>
                </a:cubicBezTo>
                <a:cubicBezTo>
                  <a:pt x="758190" y="84579"/>
                  <a:pt x="714375" y="111249"/>
                  <a:pt x="670560" y="1379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C1238156-064E-F843-950B-AEE1E28FE4C5}"/>
              </a:ext>
            </a:extLst>
          </p:cNvPr>
          <p:cNvSpPr/>
          <p:nvPr/>
        </p:nvSpPr>
        <p:spPr>
          <a:xfrm>
            <a:off x="1531066" y="4792957"/>
            <a:ext cx="519149" cy="822983"/>
          </a:xfrm>
          <a:custGeom>
            <a:avLst/>
            <a:gdLst>
              <a:gd name="connsiteX0" fmla="*/ 554 w 519149"/>
              <a:gd name="connsiteY0" fmla="*/ 822983 h 822983"/>
              <a:gd name="connsiteX1" fmla="*/ 23414 w 519149"/>
              <a:gd name="connsiteY1" fmla="*/ 396263 h 822983"/>
              <a:gd name="connsiteX2" fmla="*/ 152954 w 519149"/>
              <a:gd name="connsiteY2" fmla="*/ 121943 h 822983"/>
              <a:gd name="connsiteX3" fmla="*/ 511094 w 519149"/>
              <a:gd name="connsiteY3" fmla="*/ 68603 h 822983"/>
              <a:gd name="connsiteX4" fmla="*/ 358694 w 519149"/>
              <a:gd name="connsiteY4" fmla="*/ 23 h 822983"/>
              <a:gd name="connsiteX5" fmla="*/ 518714 w 519149"/>
              <a:gd name="connsiteY5" fmla="*/ 76223 h 822983"/>
              <a:gd name="connsiteX6" fmla="*/ 396794 w 519149"/>
              <a:gd name="connsiteY6" fmla="*/ 160043 h 82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9" h="822983">
                <a:moveTo>
                  <a:pt x="554" y="822983"/>
                </a:moveTo>
                <a:cubicBezTo>
                  <a:pt x="-716" y="668043"/>
                  <a:pt x="-1986" y="513103"/>
                  <a:pt x="23414" y="396263"/>
                </a:cubicBezTo>
                <a:cubicBezTo>
                  <a:pt x="48814" y="279423"/>
                  <a:pt x="71674" y="176553"/>
                  <a:pt x="152954" y="121943"/>
                </a:cubicBezTo>
                <a:cubicBezTo>
                  <a:pt x="234234" y="67333"/>
                  <a:pt x="476804" y="88923"/>
                  <a:pt x="511094" y="68603"/>
                </a:cubicBezTo>
                <a:cubicBezTo>
                  <a:pt x="545384" y="48283"/>
                  <a:pt x="357424" y="-1247"/>
                  <a:pt x="358694" y="23"/>
                </a:cubicBezTo>
                <a:cubicBezTo>
                  <a:pt x="359964" y="1293"/>
                  <a:pt x="512364" y="49553"/>
                  <a:pt x="518714" y="76223"/>
                </a:cubicBezTo>
                <a:cubicBezTo>
                  <a:pt x="525064" y="102893"/>
                  <a:pt x="460929" y="131468"/>
                  <a:pt x="396794" y="1600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0861243E-95A1-724C-B862-D7FA7F4303E3}"/>
              </a:ext>
            </a:extLst>
          </p:cNvPr>
          <p:cNvSpPr/>
          <p:nvPr/>
        </p:nvSpPr>
        <p:spPr>
          <a:xfrm>
            <a:off x="1593319" y="4998720"/>
            <a:ext cx="426199" cy="617220"/>
          </a:xfrm>
          <a:custGeom>
            <a:avLst/>
            <a:gdLst>
              <a:gd name="connsiteX0" fmla="*/ 22121 w 426199"/>
              <a:gd name="connsiteY0" fmla="*/ 617220 h 617220"/>
              <a:gd name="connsiteX1" fmla="*/ 29741 w 426199"/>
              <a:gd name="connsiteY1" fmla="*/ 137160 h 617220"/>
              <a:gd name="connsiteX2" fmla="*/ 311681 w 426199"/>
              <a:gd name="connsiteY2" fmla="*/ 45720 h 617220"/>
              <a:gd name="connsiteX3" fmla="*/ 425981 w 426199"/>
              <a:gd name="connsiteY3" fmla="*/ 76200 h 617220"/>
              <a:gd name="connsiteX4" fmla="*/ 342161 w 426199"/>
              <a:gd name="connsiteY4" fmla="*/ 0 h 617220"/>
              <a:gd name="connsiteX5" fmla="*/ 403121 w 426199"/>
              <a:gd name="connsiteY5" fmla="*/ 76200 h 617220"/>
              <a:gd name="connsiteX6" fmla="*/ 326921 w 426199"/>
              <a:gd name="connsiteY6" fmla="*/ 14478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199" h="617220">
                <a:moveTo>
                  <a:pt x="22121" y="617220"/>
                </a:moveTo>
                <a:cubicBezTo>
                  <a:pt x="1801" y="424815"/>
                  <a:pt x="-18519" y="232410"/>
                  <a:pt x="29741" y="137160"/>
                </a:cubicBezTo>
                <a:cubicBezTo>
                  <a:pt x="78001" y="41910"/>
                  <a:pt x="245641" y="55880"/>
                  <a:pt x="311681" y="45720"/>
                </a:cubicBezTo>
                <a:cubicBezTo>
                  <a:pt x="377721" y="35560"/>
                  <a:pt x="420901" y="83820"/>
                  <a:pt x="425981" y="76200"/>
                </a:cubicBezTo>
                <a:cubicBezTo>
                  <a:pt x="431061" y="68580"/>
                  <a:pt x="345971" y="0"/>
                  <a:pt x="342161" y="0"/>
                </a:cubicBezTo>
                <a:cubicBezTo>
                  <a:pt x="338351" y="0"/>
                  <a:pt x="405661" y="52070"/>
                  <a:pt x="403121" y="76200"/>
                </a:cubicBezTo>
                <a:cubicBezTo>
                  <a:pt x="400581" y="100330"/>
                  <a:pt x="363751" y="122555"/>
                  <a:pt x="326921" y="1447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07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51B-27B6-E64C-8B77-BEFDBB8E4240}"/>
              </a:ext>
            </a:extLst>
          </p:cNvPr>
          <p:cNvSpPr>
            <a:spLocks noGrp="1"/>
          </p:cNvSpPr>
          <p:nvPr>
            <p:ph type="title"/>
          </p:nvPr>
        </p:nvSpPr>
        <p:spPr/>
        <p:txBody>
          <a:bodyPr/>
          <a:lstStyle/>
          <a:p>
            <a:r>
              <a:rPr lang="en-US" dirty="0">
                <a:latin typeface="Powderfinger Type" panose="02020709070000000403" pitchFamily="49" charset="77"/>
              </a:rPr>
              <a:t>Impact of the KSK Roll</a:t>
            </a:r>
          </a:p>
        </p:txBody>
      </p:sp>
      <p:sp>
        <p:nvSpPr>
          <p:cNvPr id="3" name="Content Placeholder 2">
            <a:extLst>
              <a:ext uri="{FF2B5EF4-FFF2-40B4-BE49-F238E27FC236}">
                <a16:creationId xmlns:a16="http://schemas.microsoft.com/office/drawing/2014/main" id="{6973C0F2-63B5-D345-8C9D-3933DACBE2F3}"/>
              </a:ext>
            </a:extLst>
          </p:cNvPr>
          <p:cNvSpPr>
            <a:spLocks noGrp="1"/>
          </p:cNvSpPr>
          <p:nvPr>
            <p:ph idx="1"/>
          </p:nvPr>
        </p:nvSpPr>
        <p:spPr/>
        <p:txBody>
          <a:bodyPr/>
          <a:lstStyle/>
          <a:p>
            <a:r>
              <a:rPr lang="en-US" dirty="0"/>
              <a:t>The immediate impact appears to be some 0.2% - 0.3% of users</a:t>
            </a:r>
          </a:p>
          <a:p>
            <a:r>
              <a:rPr lang="en-US" dirty="0"/>
              <a:t>In 33 cases service was restored with DNSSEC validation enabled</a:t>
            </a:r>
          </a:p>
          <a:p>
            <a:r>
              <a:rPr lang="en-US" dirty="0"/>
              <a:t>In 2 cases DNSSEC validation was turned off</a:t>
            </a:r>
          </a:p>
        </p:txBody>
      </p:sp>
    </p:spTree>
    <p:extLst>
      <p:ext uri="{BB962C8B-B14F-4D97-AF65-F5344CB8AC3E}">
        <p14:creationId xmlns:p14="http://schemas.microsoft.com/office/powerpoint/2010/main" val="1397449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E335-90C3-024A-A95A-90D5BE1FF5BC}"/>
              </a:ext>
            </a:extLst>
          </p:cNvPr>
          <p:cNvSpPr>
            <a:spLocks noGrp="1"/>
          </p:cNvSpPr>
          <p:nvPr>
            <p:ph type="title"/>
          </p:nvPr>
        </p:nvSpPr>
        <p:spPr/>
        <p:txBody>
          <a:bodyPr/>
          <a:lstStyle/>
          <a:p>
            <a:r>
              <a:rPr lang="en-US" dirty="0">
                <a:latin typeface="Powderfinger Type" panose="02020709070000000403" pitchFamily="49" charset="77"/>
              </a:rPr>
              <a:t>We were using WEIGHTED counts</a:t>
            </a:r>
          </a:p>
        </p:txBody>
      </p:sp>
      <p:sp>
        <p:nvSpPr>
          <p:cNvPr id="3" name="Content Placeholder 2">
            <a:extLst>
              <a:ext uri="{FF2B5EF4-FFF2-40B4-BE49-F238E27FC236}">
                <a16:creationId xmlns:a16="http://schemas.microsoft.com/office/drawing/2014/main" id="{61B24D36-9E5A-D14B-9ECA-EFD1ECAC07D4}"/>
              </a:ext>
            </a:extLst>
          </p:cNvPr>
          <p:cNvSpPr>
            <a:spLocks noGrp="1"/>
          </p:cNvSpPr>
          <p:nvPr>
            <p:ph idx="1"/>
          </p:nvPr>
        </p:nvSpPr>
        <p:spPr/>
        <p:txBody>
          <a:bodyPr/>
          <a:lstStyle/>
          <a:p>
            <a:r>
              <a:rPr lang="en-US" dirty="0"/>
              <a:t>In order to compare one AS to another we ‘normalize’ the sample counts to align </a:t>
            </a:r>
            <a:r>
              <a:rPr lang="en-US" dirty="0" err="1"/>
              <a:t>withg</a:t>
            </a:r>
            <a:r>
              <a:rPr lang="en-US" dirty="0"/>
              <a:t> national user populations to correct for any skew in reporting</a:t>
            </a:r>
          </a:p>
          <a:p>
            <a:r>
              <a:rPr lang="en-US" dirty="0"/>
              <a:t>For the sake of completeness here is the same thresholds applied to the ‘raw’ numbers</a:t>
            </a:r>
          </a:p>
        </p:txBody>
      </p:sp>
    </p:spTree>
    <p:extLst>
      <p:ext uri="{BB962C8B-B14F-4D97-AF65-F5344CB8AC3E}">
        <p14:creationId xmlns:p14="http://schemas.microsoft.com/office/powerpoint/2010/main" val="128687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KSK Roll Measurement Objective</a:t>
            </a:r>
          </a:p>
        </p:txBody>
      </p:sp>
      <p:sp>
        <p:nvSpPr>
          <p:cNvPr id="3" name="Content Placeholder 2"/>
          <p:cNvSpPr>
            <a:spLocks noGrp="1"/>
          </p:cNvSpPr>
          <p:nvPr>
            <p:ph idx="1"/>
          </p:nvPr>
        </p:nvSpPr>
        <p:spPr/>
        <p:txBody>
          <a:bodyPr>
            <a:noAutofit/>
          </a:bodyPr>
          <a:lstStyle/>
          <a:p>
            <a:pPr marL="0" indent="0">
              <a:buNone/>
            </a:pPr>
            <a:r>
              <a:rPr lang="en-US" b="1" dirty="0"/>
              <a:t>What number of users are at risk of being impacted by the KSK Roll?</a:t>
            </a:r>
          </a:p>
          <a:p>
            <a:pPr lvl="1"/>
            <a:endParaRPr lang="en-US" sz="2800" dirty="0"/>
          </a:p>
        </p:txBody>
      </p:sp>
      <p:pic>
        <p:nvPicPr>
          <p:cNvPr id="4" name="Picture 3">
            <a:extLst>
              <a:ext uri="{FF2B5EF4-FFF2-40B4-BE49-F238E27FC236}">
                <a16:creationId xmlns:a16="http://schemas.microsoft.com/office/drawing/2014/main" id="{53E5505B-FD23-2D48-AD9D-ACA77A322309}"/>
              </a:ext>
            </a:extLst>
          </p:cNvPr>
          <p:cNvPicPr>
            <a:picLocks noChangeAspect="1"/>
          </p:cNvPicPr>
          <p:nvPr/>
        </p:nvPicPr>
        <p:blipFill>
          <a:blip r:embed="rId2"/>
          <a:stretch>
            <a:fillRect/>
          </a:stretch>
        </p:blipFill>
        <p:spPr>
          <a:xfrm>
            <a:off x="3610947" y="2467205"/>
            <a:ext cx="3421073" cy="3844695"/>
          </a:xfrm>
          <a:prstGeom prst="rect">
            <a:avLst/>
          </a:prstGeom>
        </p:spPr>
      </p:pic>
      <p:sp>
        <p:nvSpPr>
          <p:cNvPr id="6" name="Freeform 5">
            <a:extLst>
              <a:ext uri="{FF2B5EF4-FFF2-40B4-BE49-F238E27FC236}">
                <a16:creationId xmlns:a16="http://schemas.microsoft.com/office/drawing/2014/main" id="{69969571-CC36-284E-BEA8-99E3F69C419B}"/>
              </a:ext>
            </a:extLst>
          </p:cNvPr>
          <p:cNvSpPr/>
          <p:nvPr/>
        </p:nvSpPr>
        <p:spPr>
          <a:xfrm>
            <a:off x="4282440" y="1996377"/>
            <a:ext cx="2689860" cy="175970"/>
          </a:xfrm>
          <a:custGeom>
            <a:avLst/>
            <a:gdLst>
              <a:gd name="connsiteX0" fmla="*/ 0 w 2689860"/>
              <a:gd name="connsiteY0" fmla="*/ 144843 h 175970"/>
              <a:gd name="connsiteX1" fmla="*/ 845820 w 2689860"/>
              <a:gd name="connsiteY1" fmla="*/ 63 h 175970"/>
              <a:gd name="connsiteX2" fmla="*/ 998220 w 2689860"/>
              <a:gd name="connsiteY2" fmla="*/ 160083 h 175970"/>
              <a:gd name="connsiteX3" fmla="*/ 1516380 w 2689860"/>
              <a:gd name="connsiteY3" fmla="*/ 15303 h 175970"/>
              <a:gd name="connsiteX4" fmla="*/ 2179320 w 2689860"/>
              <a:gd name="connsiteY4" fmla="*/ 175323 h 175970"/>
              <a:gd name="connsiteX5" fmla="*/ 2689860 w 2689860"/>
              <a:gd name="connsiteY5" fmla="*/ 61023 h 1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9860" h="175970">
                <a:moveTo>
                  <a:pt x="0" y="144843"/>
                </a:moveTo>
                <a:cubicBezTo>
                  <a:pt x="339725" y="71183"/>
                  <a:pt x="679450" y="-2477"/>
                  <a:pt x="845820" y="63"/>
                </a:cubicBezTo>
                <a:cubicBezTo>
                  <a:pt x="1012190" y="2603"/>
                  <a:pt x="886460" y="157543"/>
                  <a:pt x="998220" y="160083"/>
                </a:cubicBezTo>
                <a:cubicBezTo>
                  <a:pt x="1109980" y="162623"/>
                  <a:pt x="1319530" y="12763"/>
                  <a:pt x="1516380" y="15303"/>
                </a:cubicBezTo>
                <a:cubicBezTo>
                  <a:pt x="1713230" y="17843"/>
                  <a:pt x="1983740" y="167703"/>
                  <a:pt x="2179320" y="175323"/>
                </a:cubicBezTo>
                <a:cubicBezTo>
                  <a:pt x="2374900" y="182943"/>
                  <a:pt x="2532380" y="121983"/>
                  <a:pt x="2689860" y="6102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2697D92-04AD-E745-8D93-6979EF1126AD}"/>
              </a:ext>
            </a:extLst>
          </p:cNvPr>
          <p:cNvSpPr txBox="1"/>
          <p:nvPr/>
        </p:nvSpPr>
        <p:spPr>
          <a:xfrm>
            <a:off x="5509260" y="1559577"/>
            <a:ext cx="736099" cy="369332"/>
          </a:xfrm>
          <a:prstGeom prst="rect">
            <a:avLst/>
          </a:prstGeom>
          <a:noFill/>
        </p:spPr>
        <p:txBody>
          <a:bodyPr wrap="none" rtlCol="0">
            <a:spAutoFit/>
          </a:bodyPr>
          <a:lstStyle/>
          <a:p>
            <a:r>
              <a:rPr lang="en-US" dirty="0">
                <a:solidFill>
                  <a:srgbClr val="FF0000"/>
                </a:solidFill>
                <a:latin typeface="AhnbergHand" pitchFamily="2" charset="0"/>
              </a:rPr>
              <a:t>were</a:t>
            </a:r>
          </a:p>
        </p:txBody>
      </p:sp>
    </p:spTree>
    <p:extLst>
      <p:ext uri="{BB962C8B-B14F-4D97-AF65-F5344CB8AC3E}">
        <p14:creationId xmlns:p14="http://schemas.microsoft.com/office/powerpoint/2010/main" val="47718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2FD4C6-1EA6-E84B-A165-477D181E25AC}"/>
              </a:ext>
            </a:extLst>
          </p:cNvPr>
          <p:cNvSpPr txBox="1"/>
          <p:nvPr/>
        </p:nvSpPr>
        <p:spPr>
          <a:xfrm>
            <a:off x="91440" y="0"/>
            <a:ext cx="11957119" cy="6093976"/>
          </a:xfrm>
          <a:prstGeom prst="rect">
            <a:avLst/>
          </a:prstGeom>
          <a:noFill/>
        </p:spPr>
        <p:txBody>
          <a:bodyPr wrap="none" rtlCol="0">
            <a:spAutoFit/>
          </a:bodyPr>
          <a:lstStyle/>
          <a:p>
            <a:r>
              <a:rPr lang="en-US" sz="1000" dirty="0">
                <a:latin typeface="Menlo" panose="020B0609030804020204" pitchFamily="49" charset="0"/>
                <a:ea typeface="Menlo" panose="020B0609030804020204" pitchFamily="49" charset="0"/>
                <a:cs typeface="Menlo" panose="020B0609030804020204" pitchFamily="49" charset="0"/>
              </a:rPr>
              <a:t> </a:t>
            </a:r>
            <a:r>
              <a:rPr lang="en-US" sz="1000" b="1" dirty="0">
                <a:latin typeface="Menlo" panose="020B0609030804020204" pitchFamily="49" charset="0"/>
                <a:ea typeface="Menlo" panose="020B0609030804020204" pitchFamily="49" charset="0"/>
                <a:cs typeface="Menlo" panose="020B0609030804020204" pitchFamily="49" charset="0"/>
              </a:rPr>
              <a:t>Rank AS    CC   Seen                    Validating           Weight   As Name</a:t>
            </a:r>
          </a:p>
          <a:p>
            <a:r>
              <a:rPr lang="en-US" sz="1000" b="1" dirty="0">
                <a:latin typeface="Menlo" panose="020B0609030804020204" pitchFamily="49" charset="0"/>
                <a:ea typeface="Menlo" panose="020B0609030804020204" pitchFamily="49" charset="0"/>
                <a:cs typeface="Menlo" panose="020B0609030804020204" pitchFamily="49" charset="0"/>
              </a:rPr>
              <a:t>                Before During After    Before During After </a:t>
            </a:r>
          </a:p>
          <a:p>
            <a:endParaRPr lang="en-US" sz="1000" dirty="0">
              <a:latin typeface="Menlo" panose="020B0609030804020204" pitchFamily="49" charset="0"/>
              <a:ea typeface="Menlo" panose="020B0609030804020204" pitchFamily="49" charset="0"/>
              <a:cs typeface="Menlo" panose="020B0609030804020204" pitchFamily="49" charset="0"/>
            </a:endParaRPr>
          </a:p>
          <a:p>
            <a:r>
              <a:rPr lang="en-US" sz="1000" dirty="0">
                <a:latin typeface="Menlo" panose="020B0609030804020204" pitchFamily="49" charset="0"/>
                <a:ea typeface="Menlo" panose="020B0609030804020204" pitchFamily="49" charset="0"/>
                <a:cs typeface="Menlo" panose="020B0609030804020204" pitchFamily="49" charset="0"/>
              </a:rPr>
              <a:t> 1 AS9541   PK 10,201  4,953  6,273    4,651  2,644  2,773 0.480   CYBERNET-AP Cyber Internet Services (</a:t>
            </a:r>
            <a:r>
              <a:rPr lang="en-US" sz="1000" dirty="0" err="1">
                <a:latin typeface="Menlo" panose="020B0609030804020204" pitchFamily="49" charset="0"/>
                <a:ea typeface="Menlo" panose="020B0609030804020204" pitchFamily="49" charset="0"/>
                <a:cs typeface="Menlo" panose="020B0609030804020204" pitchFamily="49" charset="0"/>
              </a:rPr>
              <a:t>Pvt</a:t>
            </a:r>
            <a:r>
              <a:rPr lang="en-US" sz="1000" dirty="0">
                <a:latin typeface="Menlo" panose="020B0609030804020204" pitchFamily="49" charset="0"/>
                <a:ea typeface="Menlo" panose="020B0609030804020204" pitchFamily="49" charset="0"/>
                <a:cs typeface="Menlo" panose="020B0609030804020204" pitchFamily="49" charset="0"/>
              </a:rPr>
              <a:t>) Ltd., PK Pakistan</a:t>
            </a:r>
          </a:p>
          <a:p>
            <a:r>
              <a:rPr lang="en-US" sz="1000" dirty="0">
                <a:latin typeface="Menlo" panose="020B0609030804020204" pitchFamily="49" charset="0"/>
                <a:ea typeface="Menlo" panose="020B0609030804020204" pitchFamily="49" charset="0"/>
                <a:cs typeface="Menlo" panose="020B0609030804020204" pitchFamily="49" charset="0"/>
              </a:rPr>
              <a:t> 2 AS38264  PK  6,001  2,464  3,123    2,794  1,309  1,443 0.480   WATEEN-IMS-PK-AS-AP National WiMAX/IMS environment, PK Pakistan</a:t>
            </a:r>
          </a:p>
          <a:p>
            <a:r>
              <a:rPr lang="en-US" sz="1000" dirty="0">
                <a:latin typeface="Menlo" panose="020B0609030804020204" pitchFamily="49" charset="0"/>
                <a:ea typeface="Menlo" panose="020B0609030804020204" pitchFamily="49" charset="0"/>
                <a:cs typeface="Menlo" panose="020B0609030804020204" pitchFamily="49" charset="0"/>
              </a:rPr>
              <a:t> 3 AS45773  PK  4,736    732  2,568    1,850    336    996 0.480   HECPERN-AS-PK PERN AS Content </a:t>
            </a:r>
            <a:r>
              <a:rPr lang="en-US" sz="1000" dirty="0" err="1">
                <a:latin typeface="Menlo" panose="020B0609030804020204" pitchFamily="49" charset="0"/>
                <a:ea typeface="Menlo" panose="020B0609030804020204" pitchFamily="49" charset="0"/>
                <a:cs typeface="Menlo" panose="020B0609030804020204" pitchFamily="49" charset="0"/>
              </a:rPr>
              <a:t>Servie</a:t>
            </a:r>
            <a:r>
              <a:rPr lang="en-US" sz="1000" dirty="0">
                <a:latin typeface="Menlo" panose="020B0609030804020204" pitchFamily="49" charset="0"/>
                <a:ea typeface="Menlo" panose="020B0609030804020204" pitchFamily="49" charset="0"/>
                <a:cs typeface="Menlo" panose="020B0609030804020204" pitchFamily="49" charset="0"/>
              </a:rPr>
              <a:t> Provider, Islamabad, Pakistan, PK Pakistan </a:t>
            </a:r>
          </a:p>
          <a:p>
            <a:r>
              <a:rPr lang="en-US" sz="1000" dirty="0">
                <a:latin typeface="Menlo" panose="020B0609030804020204" pitchFamily="49" charset="0"/>
                <a:ea typeface="Menlo" panose="020B0609030804020204" pitchFamily="49" charset="0"/>
                <a:cs typeface="Menlo" panose="020B0609030804020204" pitchFamily="49" charset="0"/>
              </a:rPr>
              <a:t> 4 AS22616  US  3,212  1,225  3,539    2,244    918  2,351 0.414   ZSCALER-SJC1 - ZSCALER, INC., US United States of America</a:t>
            </a:r>
          </a:p>
          <a:p>
            <a:r>
              <a:rPr lang="en-US" sz="1000" dirty="0">
                <a:latin typeface="Menlo" panose="020B0609030804020204" pitchFamily="49" charset="0"/>
                <a:ea typeface="Menlo" panose="020B0609030804020204" pitchFamily="49" charset="0"/>
                <a:cs typeface="Menlo" panose="020B0609030804020204" pitchFamily="49" charset="0"/>
              </a:rPr>
              <a:t> 5 AS17557  PK  2,555    811  1,430    1,318    522    759 0.480   PKTELECOM-AS-PK Pakistan Telecommunication Company Limited, PK Pakistan</a:t>
            </a:r>
          </a:p>
          <a:p>
            <a:r>
              <a:rPr lang="en-US" sz="1000" dirty="0">
                <a:latin typeface="Menlo" panose="020B0609030804020204" pitchFamily="49" charset="0"/>
                <a:ea typeface="Menlo" panose="020B0609030804020204" pitchFamily="49" charset="0"/>
                <a:cs typeface="Menlo" panose="020B0609030804020204" pitchFamily="49" charset="0"/>
              </a:rPr>
              <a:t> 6 AS9231   HK  2,056  1,300  3,277    1,973  1,277  3,193 0.211   IPEOPLESNET-AS-AP China Mobile Hong Kong Company Limited, HK Hong Kong</a:t>
            </a:r>
          </a:p>
          <a:p>
            <a:r>
              <a:rPr lang="en-US" sz="1000" dirty="0">
                <a:latin typeface="Menlo" panose="020B0609030804020204" pitchFamily="49" charset="0"/>
                <a:ea typeface="Menlo" panose="020B0609030804020204" pitchFamily="49" charset="0"/>
                <a:cs typeface="Menlo" panose="020B0609030804020204" pitchFamily="49" charset="0"/>
              </a:rPr>
              <a:t> 7 AS5438   TN  1,745  1,924  2,082    1,646    717    100 0.291   ATI-, TN Tunisia</a:t>
            </a:r>
          </a:p>
          <a:p>
            <a:r>
              <a:rPr lang="en-US" sz="1000" dirty="0">
                <a:latin typeface="Menlo" panose="020B0609030804020204" pitchFamily="49" charset="0"/>
                <a:ea typeface="Menlo" panose="020B0609030804020204" pitchFamily="49" charset="0"/>
                <a:cs typeface="Menlo" panose="020B0609030804020204" pitchFamily="49" charset="0"/>
              </a:rPr>
              <a:t> 8 AS135407 PK  1,742    429    845    1,282    391    636 0.480   TES-PL-AS-AP Trans World Enterprise Services (Private) Limited, PK Pakistan</a:t>
            </a:r>
          </a:p>
          <a:p>
            <a:r>
              <a:rPr lang="en-US" sz="1000" dirty="0">
                <a:latin typeface="Menlo" panose="020B0609030804020204" pitchFamily="49" charset="0"/>
                <a:ea typeface="Menlo" panose="020B0609030804020204" pitchFamily="49" charset="0"/>
                <a:cs typeface="Menlo" panose="020B0609030804020204" pitchFamily="49" charset="0"/>
              </a:rPr>
              <a:t> 9 AS9658   PH  1,723    453  1,193      814    220    575 0.612   ETPI-IDS-AS-AP Eastern Telecoms </a:t>
            </a:r>
            <a:r>
              <a:rPr lang="en-US" sz="1000" dirty="0" err="1">
                <a:latin typeface="Menlo" panose="020B0609030804020204" pitchFamily="49" charset="0"/>
                <a:ea typeface="Menlo" panose="020B0609030804020204" pitchFamily="49" charset="0"/>
                <a:cs typeface="Menlo" panose="020B0609030804020204" pitchFamily="49" charset="0"/>
              </a:rPr>
              <a:t>Phils</a:t>
            </a:r>
            <a:r>
              <a:rPr lang="en-US" sz="1000" dirty="0">
                <a:latin typeface="Menlo" panose="020B0609030804020204" pitchFamily="49" charset="0"/>
                <a:ea typeface="Menlo" panose="020B0609030804020204" pitchFamily="49" charset="0"/>
                <a:cs typeface="Menlo" panose="020B0609030804020204" pitchFamily="49" charset="0"/>
              </a:rPr>
              <a:t>., Inc., PH Philippines</a:t>
            </a:r>
          </a:p>
          <a:p>
            <a:r>
              <a:rPr lang="en-US" sz="1000" dirty="0">
                <a:latin typeface="Menlo" panose="020B0609030804020204" pitchFamily="49" charset="0"/>
                <a:ea typeface="Menlo" panose="020B0609030804020204" pitchFamily="49" charset="0"/>
                <a:cs typeface="Menlo" panose="020B0609030804020204" pitchFamily="49" charset="0"/>
              </a:rPr>
              <a:t>10 AS5466   IE  1,670    743  1,471    1,280    569  1,208 0.301   EIRCOM Internet House, IE Ireland</a:t>
            </a:r>
          </a:p>
          <a:p>
            <a:r>
              <a:rPr lang="en-US" sz="1000" dirty="0">
                <a:latin typeface="Menlo" panose="020B0609030804020204" pitchFamily="49" charset="0"/>
                <a:ea typeface="Menlo" panose="020B0609030804020204" pitchFamily="49" charset="0"/>
                <a:cs typeface="Menlo" panose="020B0609030804020204" pitchFamily="49" charset="0"/>
              </a:rPr>
              <a:t>11 AS24691  TG  1,458    808  1,608      466    257    554 0.590   TOGOTEL-AS </a:t>
            </a:r>
            <a:r>
              <a:rPr lang="en-US" sz="1000" dirty="0" err="1">
                <a:latin typeface="Menlo" panose="020B0609030804020204" pitchFamily="49" charset="0"/>
                <a:ea typeface="Menlo" panose="020B0609030804020204" pitchFamily="49" charset="0"/>
                <a:cs typeface="Menlo" panose="020B0609030804020204" pitchFamily="49" charset="0"/>
              </a:rPr>
              <a:t>TogoTelecom</a:t>
            </a:r>
            <a:r>
              <a:rPr lang="en-US" sz="1000" dirty="0">
                <a:latin typeface="Menlo" panose="020B0609030804020204" pitchFamily="49" charset="0"/>
                <a:ea typeface="Menlo" panose="020B0609030804020204" pitchFamily="49" charset="0"/>
                <a:cs typeface="Menlo" panose="020B0609030804020204" pitchFamily="49" charset="0"/>
              </a:rPr>
              <a:t>, Togo, TG Togo</a:t>
            </a:r>
          </a:p>
          <a:p>
            <a:r>
              <a:rPr lang="en-US" sz="1000" dirty="0">
                <a:latin typeface="Menlo" panose="020B0609030804020204" pitchFamily="49" charset="0"/>
                <a:ea typeface="Menlo" panose="020B0609030804020204" pitchFamily="49" charset="0"/>
                <a:cs typeface="Menlo" panose="020B0609030804020204" pitchFamily="49" charset="0"/>
              </a:rPr>
              <a:t>12 AS23956  BD  1,438    568  1,016      956    480    855 0.409   AMBERIT-BD-AS </a:t>
            </a:r>
            <a:r>
              <a:rPr lang="en-US" sz="1000" dirty="0" err="1">
                <a:latin typeface="Menlo" panose="020B0609030804020204" pitchFamily="49" charset="0"/>
                <a:ea typeface="Menlo" panose="020B0609030804020204" pitchFamily="49" charset="0"/>
                <a:cs typeface="Menlo" panose="020B0609030804020204" pitchFamily="49" charset="0"/>
              </a:rPr>
              <a:t>AmberIT</a:t>
            </a:r>
            <a:r>
              <a:rPr lang="en-US" sz="1000" dirty="0">
                <a:latin typeface="Menlo" panose="020B0609030804020204" pitchFamily="49" charset="0"/>
                <a:ea typeface="Menlo" panose="020B0609030804020204" pitchFamily="49" charset="0"/>
                <a:cs typeface="Menlo" panose="020B0609030804020204" pitchFamily="49" charset="0"/>
              </a:rPr>
              <a:t> Limited, BD Bangladesh</a:t>
            </a:r>
          </a:p>
          <a:p>
            <a:r>
              <a:rPr lang="en-US" sz="1000" dirty="0">
                <a:latin typeface="Menlo" panose="020B0609030804020204" pitchFamily="49" charset="0"/>
                <a:ea typeface="Menlo" panose="020B0609030804020204" pitchFamily="49" charset="0"/>
                <a:cs typeface="Menlo" panose="020B0609030804020204" pitchFamily="49" charset="0"/>
              </a:rPr>
              <a:t>13 AS9381   HK  1,403    338  1,241      891    251    832 0.211   WTT-AS-AP WTT HK Limited, HK Hong Kong Special Administrative Region of China</a:t>
            </a:r>
          </a:p>
          <a:p>
            <a:r>
              <a:rPr lang="en-US" sz="1000" dirty="0">
                <a:latin typeface="Menlo" panose="020B0609030804020204" pitchFamily="49" charset="0"/>
                <a:ea typeface="Menlo" panose="020B0609030804020204" pitchFamily="49" charset="0"/>
                <a:cs typeface="Menlo" panose="020B0609030804020204" pitchFamily="49" charset="0"/>
              </a:rPr>
              <a:t>14 AS10396  PR  1,383  1,110  1,320    1,272    248     20 1.433   COQUI-NET - DATACOM CARIBE, INC., PR Puerto Rico</a:t>
            </a:r>
          </a:p>
          <a:p>
            <a:r>
              <a:rPr lang="en-US" sz="1000" dirty="0">
                <a:latin typeface="Menlo" panose="020B0609030804020204" pitchFamily="49" charset="0"/>
                <a:ea typeface="Menlo" panose="020B0609030804020204" pitchFamily="49" charset="0"/>
                <a:cs typeface="Menlo" panose="020B0609030804020204" pitchFamily="49" charset="0"/>
              </a:rPr>
              <a:t>15 AS37228  RW  1,262    279    909      398    117    241 1.291   </a:t>
            </a:r>
            <a:r>
              <a:rPr lang="en-US" sz="1000" dirty="0" err="1">
                <a:latin typeface="Menlo" panose="020B0609030804020204" pitchFamily="49" charset="0"/>
                <a:ea typeface="Menlo" panose="020B0609030804020204" pitchFamily="49" charset="0"/>
                <a:cs typeface="Menlo" panose="020B0609030804020204" pitchFamily="49" charset="0"/>
              </a:rPr>
              <a:t>Olleh</a:t>
            </a:r>
            <a:r>
              <a:rPr lang="en-US" sz="1000" dirty="0">
                <a:latin typeface="Menlo" panose="020B0609030804020204" pitchFamily="49" charset="0"/>
                <a:ea typeface="Menlo" panose="020B0609030804020204" pitchFamily="49" charset="0"/>
                <a:cs typeface="Menlo" panose="020B0609030804020204" pitchFamily="49" charset="0"/>
              </a:rPr>
              <a:t>-Rwanda-Networks, RW Rwanda</a:t>
            </a:r>
          </a:p>
          <a:p>
            <a:r>
              <a:rPr lang="en-US" sz="1000" dirty="0">
                <a:latin typeface="Menlo" panose="020B0609030804020204" pitchFamily="49" charset="0"/>
                <a:ea typeface="Menlo" panose="020B0609030804020204" pitchFamily="49" charset="0"/>
                <a:cs typeface="Menlo" panose="020B0609030804020204" pitchFamily="49" charset="0"/>
              </a:rPr>
              <a:t>16 AS17563  PK  1,225    222    663      632    121    368 0.480   NEXLINX-AS-AP Autonomous System Number for </a:t>
            </a:r>
            <a:r>
              <a:rPr lang="en-US" sz="1000" dirty="0" err="1">
                <a:latin typeface="Menlo" panose="020B0609030804020204" pitchFamily="49" charset="0"/>
                <a:ea typeface="Menlo" panose="020B0609030804020204" pitchFamily="49" charset="0"/>
                <a:cs typeface="Menlo" panose="020B0609030804020204" pitchFamily="49" charset="0"/>
              </a:rPr>
              <a:t>Nexlinx</a:t>
            </a:r>
            <a:r>
              <a:rPr lang="en-US" sz="1000" dirty="0">
                <a:latin typeface="Menlo" panose="020B0609030804020204" pitchFamily="49" charset="0"/>
                <a:ea typeface="Menlo" panose="020B0609030804020204" pitchFamily="49" charset="0"/>
                <a:cs typeface="Menlo" panose="020B0609030804020204" pitchFamily="49" charset="0"/>
              </a:rPr>
              <a:t>, PK Pakistan</a:t>
            </a:r>
          </a:p>
          <a:p>
            <a:r>
              <a:rPr lang="en-US" sz="1000" dirty="0">
                <a:latin typeface="Menlo" panose="020B0609030804020204" pitchFamily="49" charset="0"/>
                <a:ea typeface="Menlo" panose="020B0609030804020204" pitchFamily="49" charset="0"/>
                <a:cs typeface="Menlo" panose="020B0609030804020204" pitchFamily="49" charset="0"/>
              </a:rPr>
              <a:t>17 AS7590   PK  1,218    231    606      810    160    413 0.480   COMSATS Commission on Science and Technology for, PK Pakistan</a:t>
            </a:r>
          </a:p>
          <a:p>
            <a:r>
              <a:rPr lang="en-US" sz="1000" dirty="0">
                <a:latin typeface="Menlo" panose="020B0609030804020204" pitchFamily="49" charset="0"/>
                <a:ea typeface="Menlo" panose="020B0609030804020204" pitchFamily="49" charset="0"/>
                <a:cs typeface="Menlo" panose="020B0609030804020204" pitchFamily="49" charset="0"/>
              </a:rPr>
              <a:t>18 AS15964  CM  1,159    583  1,868      464    241    731 1.376   CAMNET-AS, CM Cameroon</a:t>
            </a:r>
          </a:p>
          <a:p>
            <a:r>
              <a:rPr lang="en-US" sz="1000" dirty="0">
                <a:latin typeface="Menlo" panose="020B0609030804020204" pitchFamily="49" charset="0"/>
                <a:ea typeface="Menlo" panose="020B0609030804020204" pitchFamily="49" charset="0"/>
                <a:cs typeface="Menlo" panose="020B0609030804020204" pitchFamily="49" charset="0"/>
              </a:rPr>
              <a:t>19 AS37425  SO  1,148    957  1,114      521    343    517 0.069   </a:t>
            </a:r>
            <a:r>
              <a:rPr lang="en-US" sz="1000" dirty="0" err="1">
                <a:latin typeface="Menlo" panose="020B0609030804020204" pitchFamily="49" charset="0"/>
                <a:ea typeface="Menlo" panose="020B0609030804020204" pitchFamily="49" charset="0"/>
                <a:cs typeface="Menlo" panose="020B0609030804020204" pitchFamily="49" charset="0"/>
              </a:rPr>
              <a:t>Somcable</a:t>
            </a:r>
            <a:r>
              <a:rPr lang="en-US" sz="1000" dirty="0">
                <a:latin typeface="Menlo" panose="020B0609030804020204" pitchFamily="49" charset="0"/>
                <a:ea typeface="Menlo" panose="020B0609030804020204" pitchFamily="49" charset="0"/>
                <a:cs typeface="Menlo" panose="020B0609030804020204" pitchFamily="49" charset="0"/>
              </a:rPr>
              <a:t>, SO Somalia</a:t>
            </a:r>
          </a:p>
          <a:p>
            <a:r>
              <a:rPr lang="en-US" sz="1000" dirty="0">
                <a:latin typeface="Menlo" panose="020B0609030804020204" pitchFamily="49" charset="0"/>
                <a:ea typeface="Menlo" panose="020B0609030804020204" pitchFamily="49" charset="0"/>
                <a:cs typeface="Menlo" panose="020B0609030804020204" pitchFamily="49" charset="0"/>
              </a:rPr>
              <a:t>20 AS45588  BD  1,013    444    776      517    188    350 0.409   BTCL-ISP-AS Bangladesh Telecommunications Company (BTCL), Nationwide, BD Bangladesh</a:t>
            </a:r>
          </a:p>
          <a:p>
            <a:r>
              <a:rPr lang="en-US" sz="1000" dirty="0">
                <a:latin typeface="Menlo" panose="020B0609030804020204" pitchFamily="49" charset="0"/>
                <a:ea typeface="Menlo" panose="020B0609030804020204" pitchFamily="49" charset="0"/>
                <a:cs typeface="Menlo" panose="020B0609030804020204" pitchFamily="49" charset="0"/>
              </a:rPr>
              <a:t>21 AS38026  BD    961    203    671      355     68    241 0.409   MNBL-TRANSIT-AS-AP </a:t>
            </a:r>
            <a:r>
              <a:rPr lang="en-US" sz="1000" dirty="0" err="1">
                <a:latin typeface="Menlo" panose="020B0609030804020204" pitchFamily="49" charset="0"/>
                <a:ea typeface="Menlo" panose="020B0609030804020204" pitchFamily="49" charset="0"/>
                <a:cs typeface="Menlo" panose="020B0609030804020204" pitchFamily="49" charset="0"/>
              </a:rPr>
              <a:t>MetroNet</a:t>
            </a:r>
            <a:r>
              <a:rPr lang="en-US" sz="1000" dirty="0">
                <a:latin typeface="Menlo" panose="020B0609030804020204" pitchFamily="49" charset="0"/>
                <a:ea typeface="Menlo" panose="020B0609030804020204" pitchFamily="49" charset="0"/>
                <a:cs typeface="Menlo" panose="020B0609030804020204" pitchFamily="49" charset="0"/>
              </a:rPr>
              <a:t> Bangladesh Limited,, BD Bangladesh</a:t>
            </a:r>
          </a:p>
          <a:p>
            <a:r>
              <a:rPr lang="en-US" sz="1000" dirty="0">
                <a:latin typeface="Menlo" panose="020B0609030804020204" pitchFamily="49" charset="0"/>
                <a:ea typeface="Menlo" panose="020B0609030804020204" pitchFamily="49" charset="0"/>
                <a:cs typeface="Menlo" panose="020B0609030804020204" pitchFamily="49" charset="0"/>
              </a:rPr>
              <a:t>22 AS5408   GR    959    180    937      421     86    376 0.080   GR-NET http://</a:t>
            </a:r>
            <a:r>
              <a:rPr lang="en-US" sz="1000" dirty="0" err="1">
                <a:latin typeface="Menlo" panose="020B0609030804020204" pitchFamily="49" charset="0"/>
                <a:ea typeface="Menlo" panose="020B0609030804020204" pitchFamily="49" charset="0"/>
                <a:cs typeface="Menlo" panose="020B0609030804020204" pitchFamily="49" charset="0"/>
              </a:rPr>
              <a:t>www.grnet.gr</a:t>
            </a:r>
            <a:r>
              <a:rPr lang="en-US" sz="1000" dirty="0">
                <a:latin typeface="Menlo" panose="020B0609030804020204" pitchFamily="49" charset="0"/>
                <a:ea typeface="Menlo" panose="020B0609030804020204" pitchFamily="49" charset="0"/>
                <a:cs typeface="Menlo" panose="020B0609030804020204" pitchFamily="49" charset="0"/>
              </a:rPr>
              <a:t>, GR Greece</a:t>
            </a:r>
          </a:p>
          <a:p>
            <a:r>
              <a:rPr lang="en-US" sz="1000" dirty="0">
                <a:latin typeface="Menlo" panose="020B0609030804020204" pitchFamily="49" charset="0"/>
                <a:ea typeface="Menlo" panose="020B0609030804020204" pitchFamily="49" charset="0"/>
                <a:cs typeface="Menlo" panose="020B0609030804020204" pitchFamily="49" charset="0"/>
              </a:rPr>
              <a:t>23 AS24435  PK    926    222    466      485    141    254 0.480   SUPERNET-PAKISTAN-AS-AP </a:t>
            </a:r>
            <a:r>
              <a:rPr lang="en-US" sz="1000" dirty="0" err="1">
                <a:latin typeface="Menlo" panose="020B0609030804020204" pitchFamily="49" charset="0"/>
                <a:ea typeface="Menlo" panose="020B0609030804020204" pitchFamily="49" charset="0"/>
                <a:cs typeface="Menlo" panose="020B0609030804020204" pitchFamily="49" charset="0"/>
              </a:rPr>
              <a:t>Supernet</a:t>
            </a:r>
            <a:r>
              <a:rPr lang="en-US" sz="1000" dirty="0">
                <a:latin typeface="Menlo" panose="020B0609030804020204" pitchFamily="49" charset="0"/>
                <a:ea typeface="Menlo" panose="020B0609030804020204" pitchFamily="49" charset="0"/>
                <a:cs typeface="Menlo" panose="020B0609030804020204" pitchFamily="49" charset="0"/>
              </a:rPr>
              <a:t> Limited Transit Autonomous System Number, PK Pakistan</a:t>
            </a:r>
          </a:p>
          <a:p>
            <a:r>
              <a:rPr lang="en-US" sz="1000" dirty="0">
                <a:latin typeface="Menlo" panose="020B0609030804020204" pitchFamily="49" charset="0"/>
                <a:ea typeface="Menlo" panose="020B0609030804020204" pitchFamily="49" charset="0"/>
                <a:cs typeface="Menlo" panose="020B0609030804020204" pitchFamily="49" charset="0"/>
              </a:rPr>
              <a:t>24 AS15525  PT    861    382    827      413    184    396 0.714   MEO-EMPRESAS, PT Portugal</a:t>
            </a:r>
          </a:p>
          <a:p>
            <a:r>
              <a:rPr lang="en-US" sz="1000" dirty="0">
                <a:latin typeface="Menlo" panose="020B0609030804020204" pitchFamily="49" charset="0"/>
                <a:ea typeface="Menlo" panose="020B0609030804020204" pitchFamily="49" charset="0"/>
                <a:cs typeface="Menlo" panose="020B0609030804020204" pitchFamily="49" charset="0"/>
              </a:rPr>
              <a:t>25 AS31313  RO    829     27    453      323     14    159 0.389   STS Bucharest, 323A </a:t>
            </a:r>
            <a:r>
              <a:rPr lang="en-US" sz="1000" dirty="0" err="1">
                <a:latin typeface="Menlo" panose="020B0609030804020204" pitchFamily="49" charset="0"/>
                <a:ea typeface="Menlo" panose="020B0609030804020204" pitchFamily="49" charset="0"/>
                <a:cs typeface="Menlo" panose="020B0609030804020204" pitchFamily="49" charset="0"/>
              </a:rPr>
              <a:t>Splaiul</a:t>
            </a:r>
            <a:r>
              <a:rPr lang="en-US" sz="1000" dirty="0">
                <a:latin typeface="Menlo" panose="020B0609030804020204" pitchFamily="49" charset="0"/>
                <a:ea typeface="Menlo" panose="020B0609030804020204" pitchFamily="49" charset="0"/>
                <a:cs typeface="Menlo" panose="020B0609030804020204" pitchFamily="49" charset="0"/>
              </a:rPr>
              <a:t> </a:t>
            </a:r>
            <a:r>
              <a:rPr lang="en-US" sz="1000" dirty="0" err="1">
                <a:latin typeface="Menlo" panose="020B0609030804020204" pitchFamily="49" charset="0"/>
                <a:ea typeface="Menlo" panose="020B0609030804020204" pitchFamily="49" charset="0"/>
                <a:cs typeface="Menlo" panose="020B0609030804020204" pitchFamily="49" charset="0"/>
              </a:rPr>
              <a:t>Independentei,Sector</a:t>
            </a:r>
            <a:r>
              <a:rPr lang="en-US" sz="1000" dirty="0">
                <a:latin typeface="Menlo" panose="020B0609030804020204" pitchFamily="49" charset="0"/>
                <a:ea typeface="Menlo" panose="020B0609030804020204" pitchFamily="49" charset="0"/>
                <a:cs typeface="Menlo" panose="020B0609030804020204" pitchFamily="49" charset="0"/>
              </a:rPr>
              <a:t> 6,060044,Romania, RO Romania</a:t>
            </a:r>
          </a:p>
          <a:p>
            <a:r>
              <a:rPr lang="en-US" sz="1000" dirty="0">
                <a:latin typeface="Menlo" panose="020B0609030804020204" pitchFamily="49" charset="0"/>
                <a:ea typeface="Menlo" panose="020B0609030804020204" pitchFamily="49" charset="0"/>
                <a:cs typeface="Menlo" panose="020B0609030804020204" pitchFamily="49" charset="0"/>
              </a:rPr>
              <a:t>26 AS25605  US    823    234    924      302     91    376 0.414   SCANSAFE - SCANSAFE SERVICES LLC, US United States of America</a:t>
            </a:r>
          </a:p>
          <a:p>
            <a:r>
              <a:rPr lang="en-US" sz="1000" dirty="0">
                <a:latin typeface="Menlo" panose="020B0609030804020204" pitchFamily="49" charset="0"/>
                <a:ea typeface="Menlo" panose="020B0609030804020204" pitchFamily="49" charset="0"/>
                <a:cs typeface="Menlo" panose="020B0609030804020204" pitchFamily="49" charset="0"/>
              </a:rPr>
              <a:t>27 AS9387   PK    815    327    399      275    113    156 0.480   AUGERE-PK AUGERE-Pakistan, PK Pakistan</a:t>
            </a:r>
          </a:p>
          <a:p>
            <a:r>
              <a:rPr lang="en-US" sz="1000" dirty="0">
                <a:latin typeface="Menlo" panose="020B0609030804020204" pitchFamily="49" charset="0"/>
                <a:ea typeface="Menlo" panose="020B0609030804020204" pitchFamily="49" charset="0"/>
                <a:cs typeface="Menlo" panose="020B0609030804020204" pitchFamily="49" charset="0"/>
              </a:rPr>
              <a:t>28 AS45326  BD    799    199    637      269    109    222 0.409   BBTS-AS-AP Broad Band Telecom Services Ltd, BD Bangladesh</a:t>
            </a:r>
          </a:p>
          <a:p>
            <a:r>
              <a:rPr lang="en-US" sz="1000" dirty="0">
                <a:latin typeface="Menlo" panose="020B0609030804020204" pitchFamily="49" charset="0"/>
                <a:ea typeface="Menlo" panose="020B0609030804020204" pitchFamily="49" charset="0"/>
                <a:cs typeface="Menlo" panose="020B0609030804020204" pitchFamily="49" charset="0"/>
              </a:rPr>
              <a:t>29 AS38713  PK    780    200    474      401     96    243 0.480   CONNECT2B-AS-PK Broadband ISP, FTTH and Cable Service Provider, PK Pakistan</a:t>
            </a:r>
          </a:p>
          <a:p>
            <a:r>
              <a:rPr lang="en-US" sz="1000" dirty="0">
                <a:latin typeface="Menlo" panose="020B0609030804020204" pitchFamily="49" charset="0"/>
                <a:ea typeface="Menlo" panose="020B0609030804020204" pitchFamily="49" charset="0"/>
                <a:cs typeface="Menlo" panose="020B0609030804020204" pitchFamily="49" charset="0"/>
              </a:rPr>
              <a:t>30 AS38229  LK    766    428    640      324    210    263 0.302   LEARN-LK Lanka Education &amp; Research Network, NREN, LK Sri Lanka</a:t>
            </a:r>
          </a:p>
          <a:p>
            <a:r>
              <a:rPr lang="en-US" sz="1000" dirty="0">
                <a:latin typeface="Menlo" panose="020B0609030804020204" pitchFamily="49" charset="0"/>
                <a:ea typeface="Menlo" panose="020B0609030804020204" pitchFamily="49" charset="0"/>
                <a:cs typeface="Menlo" panose="020B0609030804020204" pitchFamily="49" charset="0"/>
              </a:rPr>
              <a:t>31 AS21219  UA    738    422    591      389    250    325 0.570   DATAGROUP, UA Ukraine</a:t>
            </a:r>
          </a:p>
          <a:p>
            <a:r>
              <a:rPr lang="en-US" sz="1000" dirty="0">
                <a:latin typeface="Menlo" panose="020B0609030804020204" pitchFamily="49" charset="0"/>
                <a:ea typeface="Menlo" panose="020B0609030804020204" pitchFamily="49" charset="0"/>
                <a:cs typeface="Menlo" panose="020B0609030804020204" pitchFamily="49" charset="0"/>
              </a:rPr>
              <a:t>32 AS5588   PL    735    239    550      274     59    121 0.538   GTSCE GTS Central Europe / </a:t>
            </a:r>
            <a:r>
              <a:rPr lang="en-US" sz="1000" dirty="0" err="1">
                <a:latin typeface="Menlo" panose="020B0609030804020204" pitchFamily="49" charset="0"/>
                <a:ea typeface="Menlo" panose="020B0609030804020204" pitchFamily="49" charset="0"/>
                <a:cs typeface="Menlo" panose="020B0609030804020204" pitchFamily="49" charset="0"/>
              </a:rPr>
              <a:t>Antel</a:t>
            </a:r>
            <a:r>
              <a:rPr lang="en-US" sz="1000" dirty="0">
                <a:latin typeface="Menlo" panose="020B0609030804020204" pitchFamily="49" charset="0"/>
                <a:ea typeface="Menlo" panose="020B0609030804020204" pitchFamily="49" charset="0"/>
                <a:cs typeface="Menlo" panose="020B0609030804020204" pitchFamily="49" charset="0"/>
              </a:rPr>
              <a:t> Germany, CZ Czech Republic</a:t>
            </a:r>
          </a:p>
          <a:p>
            <a:r>
              <a:rPr lang="en-US" sz="1000" dirty="0">
                <a:latin typeface="Menlo" panose="020B0609030804020204" pitchFamily="49" charset="0"/>
                <a:ea typeface="Menlo" panose="020B0609030804020204" pitchFamily="49" charset="0"/>
                <a:cs typeface="Menlo" panose="020B0609030804020204" pitchFamily="49" charset="0"/>
              </a:rPr>
              <a:t>33 AS17911  PK    719    169    346      488    139    240 0.480   BRAINPK-AS-AP Brain Telecommunication Ltd., PK Pakistan</a:t>
            </a:r>
          </a:p>
          <a:p>
            <a:r>
              <a:rPr lang="en-US" sz="1000" dirty="0">
                <a:latin typeface="Menlo" panose="020B0609030804020204" pitchFamily="49" charset="0"/>
                <a:ea typeface="Menlo" panose="020B0609030804020204" pitchFamily="49" charset="0"/>
                <a:cs typeface="Menlo" panose="020B0609030804020204" pitchFamily="49" charset="0"/>
              </a:rPr>
              <a:t>34 AS4922   US    712    523    635      517    310    374 0.414   SHENTEL - </a:t>
            </a:r>
            <a:r>
              <a:rPr lang="en-US" sz="1000" dirty="0" err="1">
                <a:latin typeface="Menlo" panose="020B0609030804020204" pitchFamily="49" charset="0"/>
                <a:ea typeface="Menlo" panose="020B0609030804020204" pitchFamily="49" charset="0"/>
                <a:cs typeface="Menlo" panose="020B0609030804020204" pitchFamily="49" charset="0"/>
              </a:rPr>
              <a:t>Shentel</a:t>
            </a:r>
            <a:r>
              <a:rPr lang="en-US" sz="1000" dirty="0">
                <a:latin typeface="Menlo" panose="020B0609030804020204" pitchFamily="49" charset="0"/>
                <a:ea typeface="Menlo" panose="020B0609030804020204" pitchFamily="49" charset="0"/>
                <a:cs typeface="Menlo" panose="020B0609030804020204" pitchFamily="49" charset="0"/>
              </a:rPr>
              <a:t> Communications, LLC, US United States of America</a:t>
            </a:r>
          </a:p>
          <a:p>
            <a:r>
              <a:rPr lang="en-US" sz="1000" dirty="0">
                <a:latin typeface="Menlo" panose="020B0609030804020204" pitchFamily="49" charset="0"/>
                <a:ea typeface="Menlo" panose="020B0609030804020204" pitchFamily="49" charset="0"/>
                <a:cs typeface="Menlo" panose="020B0609030804020204" pitchFamily="49" charset="0"/>
              </a:rPr>
              <a:t>35 AS7470   TH    706    244    604      230    107    218 0.876   TRUEINTERNET-AS-AP TRUE INTERNET </a:t>
            </a:r>
            <a:r>
              <a:rPr lang="en-US" sz="1000" dirty="0" err="1">
                <a:latin typeface="Menlo" panose="020B0609030804020204" pitchFamily="49" charset="0"/>
                <a:ea typeface="Menlo" panose="020B0609030804020204" pitchFamily="49" charset="0"/>
                <a:cs typeface="Menlo" panose="020B0609030804020204" pitchFamily="49" charset="0"/>
              </a:rPr>
              <a:t>Co.,Ltd</a:t>
            </a:r>
            <a:r>
              <a:rPr lang="en-US" sz="1000" dirty="0">
                <a:latin typeface="Menlo" panose="020B0609030804020204" pitchFamily="49" charset="0"/>
                <a:ea typeface="Menlo" panose="020B0609030804020204" pitchFamily="49" charset="0"/>
                <a:cs typeface="Menlo" panose="020B0609030804020204" pitchFamily="49" charset="0"/>
              </a:rPr>
              <a:t>., TH Thailand</a:t>
            </a:r>
          </a:p>
          <a:p>
            <a:r>
              <a:rPr lang="en-US" sz="1000" dirty="0">
                <a:latin typeface="Menlo" panose="020B0609030804020204" pitchFamily="49" charset="0"/>
                <a:ea typeface="Menlo" panose="020B0609030804020204" pitchFamily="49" charset="0"/>
                <a:cs typeface="Menlo" panose="020B0609030804020204" pitchFamily="49" charset="0"/>
              </a:rPr>
              <a:t>36 AS4515   HK    680    238    552      272    113    256 0.211   ERX-STAR HKT Limited, HK Hong Kong Special Administrative Region of China</a:t>
            </a:r>
          </a:p>
        </p:txBody>
      </p:sp>
    </p:spTree>
    <p:extLst>
      <p:ext uri="{BB962C8B-B14F-4D97-AF65-F5344CB8AC3E}">
        <p14:creationId xmlns:p14="http://schemas.microsoft.com/office/powerpoint/2010/main" val="3197361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2FD4C6-1EA6-E84B-A165-477D181E25AC}"/>
              </a:ext>
            </a:extLst>
          </p:cNvPr>
          <p:cNvSpPr txBox="1"/>
          <p:nvPr/>
        </p:nvSpPr>
        <p:spPr>
          <a:xfrm>
            <a:off x="91440" y="0"/>
            <a:ext cx="10572125" cy="6093976"/>
          </a:xfrm>
          <a:prstGeom prst="rect">
            <a:avLst/>
          </a:prstGeom>
          <a:noFill/>
        </p:spPr>
        <p:txBody>
          <a:bodyPr wrap="none" rtlCol="0">
            <a:spAutoFit/>
          </a:bodyPr>
          <a:lstStyle/>
          <a:p>
            <a:r>
              <a:rPr lang="en-US" sz="1000" dirty="0">
                <a:latin typeface="Menlo" panose="020B0609030804020204" pitchFamily="49" charset="0"/>
                <a:ea typeface="Menlo" panose="020B0609030804020204" pitchFamily="49" charset="0"/>
                <a:cs typeface="Menlo" panose="020B0609030804020204" pitchFamily="49" charset="0"/>
              </a:rPr>
              <a:t> </a:t>
            </a:r>
            <a:r>
              <a:rPr lang="en-US" sz="1000" b="1" dirty="0">
                <a:latin typeface="Menlo" panose="020B0609030804020204" pitchFamily="49" charset="0"/>
                <a:ea typeface="Menlo" panose="020B0609030804020204" pitchFamily="49" charset="0"/>
                <a:cs typeface="Menlo" panose="020B0609030804020204" pitchFamily="49" charset="0"/>
              </a:rPr>
              <a:t>Rank AS     CC  Seen              Validating    Weight   As Name</a:t>
            </a:r>
          </a:p>
          <a:p>
            <a:r>
              <a:rPr lang="en-US" sz="1000" b="1" dirty="0">
                <a:latin typeface="Menlo" panose="020B0609030804020204" pitchFamily="49" charset="0"/>
                <a:ea typeface="Menlo" panose="020B0609030804020204" pitchFamily="49" charset="0"/>
                <a:cs typeface="Menlo" panose="020B0609030804020204" pitchFamily="49" charset="0"/>
              </a:rPr>
              <a:t>                Before </a:t>
            </a:r>
            <a:r>
              <a:rPr lang="en-US" sz="1000" b="1" dirty="0" err="1">
                <a:latin typeface="Menlo" panose="020B0609030804020204" pitchFamily="49" charset="0"/>
                <a:ea typeface="Menlo" panose="020B0609030804020204" pitchFamily="49" charset="0"/>
                <a:cs typeface="Menlo" panose="020B0609030804020204" pitchFamily="49" charset="0"/>
              </a:rPr>
              <a:t>DuringAfter</a:t>
            </a:r>
            <a:r>
              <a:rPr lang="en-US" sz="1000" b="1" dirty="0">
                <a:latin typeface="Menlo" panose="020B0609030804020204" pitchFamily="49" charset="0"/>
                <a:ea typeface="Menlo" panose="020B0609030804020204" pitchFamily="49" charset="0"/>
                <a:cs typeface="Menlo" panose="020B0609030804020204" pitchFamily="49" charset="0"/>
              </a:rPr>
              <a:t> B     D  A </a:t>
            </a:r>
          </a:p>
          <a:p>
            <a:r>
              <a:rPr lang="en-US" sz="1000" dirty="0">
                <a:latin typeface="Menlo" panose="020B0609030804020204" pitchFamily="49" charset="0"/>
                <a:ea typeface="Menlo" panose="020B0609030804020204" pitchFamily="49" charset="0"/>
                <a:cs typeface="Menlo" panose="020B0609030804020204" pitchFamily="49" charset="0"/>
              </a:rPr>
              <a:t>37  AS17469  BD   660  185   549   226   63 176  0.409  ACCESSTEL-AS-AP Access Telecom (BD) Ltd., BD  Bangladesh</a:t>
            </a:r>
          </a:p>
          <a:p>
            <a:r>
              <a:rPr lang="en-US" sz="1000" dirty="0">
                <a:latin typeface="Menlo" panose="020B0609030804020204" pitchFamily="49" charset="0"/>
                <a:ea typeface="Menlo" panose="020B0609030804020204" pitchFamily="49" charset="0"/>
                <a:cs typeface="Menlo" panose="020B0609030804020204" pitchFamily="49" charset="0"/>
              </a:rPr>
              <a:t>38  AS17494  BD   658  141   521   336   69 280  0.409  BTTB-AS-AP Telecom Operator &amp; Internet Service Provider as well, BD Bangladesh</a:t>
            </a:r>
          </a:p>
          <a:p>
            <a:r>
              <a:rPr lang="en-US" sz="1000" dirty="0">
                <a:latin typeface="Menlo" panose="020B0609030804020204" pitchFamily="49" charset="0"/>
                <a:ea typeface="Menlo" panose="020B0609030804020204" pitchFamily="49" charset="0"/>
                <a:cs typeface="Menlo" panose="020B0609030804020204" pitchFamily="49" charset="0"/>
              </a:rPr>
              <a:t>39  AS53813  US   636  194   580   513  171 487  0.414  ZSCALER-INC - ZSCALER, INC., US United States of America</a:t>
            </a:r>
          </a:p>
          <a:p>
            <a:r>
              <a:rPr lang="en-US" sz="1000" dirty="0">
                <a:latin typeface="Menlo" panose="020B0609030804020204" pitchFamily="49" charset="0"/>
                <a:ea typeface="Menlo" panose="020B0609030804020204" pitchFamily="49" charset="0"/>
                <a:cs typeface="Menlo" panose="020B0609030804020204" pitchFamily="49" charset="0"/>
              </a:rPr>
              <a:t>40  AS40285  US   625  420   502   515  229 306  0.414  NORTHLAND-CABLE - NORTHLAND CABLE TELEVISION INC., US United States of America</a:t>
            </a:r>
          </a:p>
          <a:p>
            <a:r>
              <a:rPr lang="en-US" sz="1000" dirty="0">
                <a:latin typeface="Menlo" panose="020B0609030804020204" pitchFamily="49" charset="0"/>
                <a:ea typeface="Menlo" panose="020B0609030804020204" pitchFamily="49" charset="0"/>
                <a:cs typeface="Menlo" panose="020B0609030804020204" pitchFamily="49" charset="0"/>
              </a:rPr>
              <a:t>41  AS1955   HU   624  290   548   275  118 217  0.521  HBONE-AS HUNGARNET, HU  Hungary</a:t>
            </a:r>
          </a:p>
          <a:p>
            <a:r>
              <a:rPr lang="en-US" sz="1000" dirty="0">
                <a:latin typeface="Menlo" panose="020B0609030804020204" pitchFamily="49" charset="0"/>
                <a:ea typeface="Menlo" panose="020B0609030804020204" pitchFamily="49" charset="0"/>
                <a:cs typeface="Menlo" panose="020B0609030804020204" pitchFamily="49" charset="0"/>
              </a:rPr>
              <a:t>42  AS23473  US   621  342   439   566  296 388  0.414  PAVLOVMEDIA - PAVLOV MEDIA INC, US  United States of America</a:t>
            </a:r>
          </a:p>
          <a:p>
            <a:r>
              <a:rPr lang="en-US" sz="1000" dirty="0">
                <a:latin typeface="Menlo" panose="020B0609030804020204" pitchFamily="49" charset="0"/>
                <a:ea typeface="Menlo" panose="020B0609030804020204" pitchFamily="49" charset="0"/>
                <a:cs typeface="Menlo" panose="020B0609030804020204" pitchFamily="49" charset="0"/>
              </a:rPr>
              <a:t>43  AS55501  PK   619  205   336   480  181 263  0.480  CONNECTEL-PK 141-143 Maulana Shaukat Ali Road, PK Pakistan</a:t>
            </a:r>
          </a:p>
          <a:p>
            <a:r>
              <a:rPr lang="en-US" sz="1000" dirty="0">
                <a:latin typeface="Menlo" panose="020B0609030804020204" pitchFamily="49" charset="0"/>
                <a:ea typeface="Menlo" panose="020B0609030804020204" pitchFamily="49" charset="0"/>
                <a:cs typeface="Menlo" panose="020B0609030804020204" pitchFamily="49" charset="0"/>
              </a:rPr>
              <a:t>44  AS38511  ID   602  345   671   331  196 375  0.464  TACHYON-AS-ID PT </a:t>
            </a:r>
            <a:r>
              <a:rPr lang="en-US" sz="1000" dirty="0" err="1">
                <a:latin typeface="Menlo" panose="020B0609030804020204" pitchFamily="49" charset="0"/>
                <a:ea typeface="Menlo" panose="020B0609030804020204" pitchFamily="49" charset="0"/>
                <a:cs typeface="Menlo" panose="020B0609030804020204" pitchFamily="49" charset="0"/>
              </a:rPr>
              <a:t>Remala</a:t>
            </a:r>
            <a:r>
              <a:rPr lang="en-US" sz="1000" dirty="0">
                <a:latin typeface="Menlo" panose="020B0609030804020204" pitchFamily="49" charset="0"/>
                <a:ea typeface="Menlo" panose="020B0609030804020204" pitchFamily="49" charset="0"/>
                <a:cs typeface="Menlo" panose="020B0609030804020204" pitchFamily="49" charset="0"/>
              </a:rPr>
              <a:t> Abadi, ID Indonesia</a:t>
            </a:r>
          </a:p>
          <a:p>
            <a:r>
              <a:rPr lang="en-US" sz="1000" dirty="0">
                <a:latin typeface="Menlo" panose="020B0609030804020204" pitchFamily="49" charset="0"/>
                <a:ea typeface="Menlo" panose="020B0609030804020204" pitchFamily="49" charset="0"/>
                <a:cs typeface="Menlo" panose="020B0609030804020204" pitchFamily="49" charset="0"/>
              </a:rPr>
              <a:t>45  AS58923  BD   547  137   449   316   92 218  0.409  INTERCLOUDLTD-AS-AP </a:t>
            </a:r>
            <a:r>
              <a:rPr lang="en-US" sz="1000" dirty="0" err="1">
                <a:latin typeface="Menlo" panose="020B0609030804020204" pitchFamily="49" charset="0"/>
                <a:ea typeface="Menlo" panose="020B0609030804020204" pitchFamily="49" charset="0"/>
                <a:cs typeface="Menlo" panose="020B0609030804020204" pitchFamily="49" charset="0"/>
              </a:rPr>
              <a:t>InterCloud</a:t>
            </a:r>
            <a:r>
              <a:rPr lang="en-US" sz="1000" dirty="0">
                <a:latin typeface="Menlo" panose="020B0609030804020204" pitchFamily="49" charset="0"/>
                <a:ea typeface="Menlo" panose="020B0609030804020204" pitchFamily="49" charset="0"/>
                <a:cs typeface="Menlo" panose="020B0609030804020204" pitchFamily="49" charset="0"/>
              </a:rPr>
              <a:t> ltd, BD  Bangladesh</a:t>
            </a:r>
          </a:p>
          <a:p>
            <a:r>
              <a:rPr lang="en-US" sz="1000" dirty="0">
                <a:latin typeface="Menlo" panose="020B0609030804020204" pitchFamily="49" charset="0"/>
                <a:ea typeface="Menlo" panose="020B0609030804020204" pitchFamily="49" charset="0"/>
                <a:cs typeface="Menlo" panose="020B0609030804020204" pitchFamily="49" charset="0"/>
              </a:rPr>
              <a:t>46  AS12578  LV   531  188   474   257  126 229  0.550  APOLLO-AS Latvia, LV  Latvia</a:t>
            </a:r>
          </a:p>
          <a:p>
            <a:r>
              <a:rPr lang="en-US" sz="1000" dirty="0">
                <a:latin typeface="Menlo" panose="020B0609030804020204" pitchFamily="49" charset="0"/>
                <a:ea typeface="Menlo" panose="020B0609030804020204" pitchFamily="49" charset="0"/>
                <a:cs typeface="Menlo" panose="020B0609030804020204" pitchFamily="49" charset="0"/>
              </a:rPr>
              <a:t>47  AS36879  DZ   528  271   478   176  101 151  0.086  SLC1-AS, DZ Algeria</a:t>
            </a:r>
          </a:p>
          <a:p>
            <a:r>
              <a:rPr lang="en-US" sz="1000" dirty="0">
                <a:latin typeface="Menlo" panose="020B0609030804020204" pitchFamily="49" charset="0"/>
                <a:ea typeface="Menlo" panose="020B0609030804020204" pitchFamily="49" charset="0"/>
                <a:cs typeface="Menlo" panose="020B0609030804020204" pitchFamily="49" charset="0"/>
              </a:rPr>
              <a:t>48  AS38203  BD   523  150   357   346  117 249  0.409  ADNTELECOMLTD-BD ADN Telecom Ltd., BD Bangladesh</a:t>
            </a:r>
          </a:p>
          <a:p>
            <a:r>
              <a:rPr lang="en-US" sz="1000" dirty="0">
                <a:latin typeface="Menlo" panose="020B0609030804020204" pitchFamily="49" charset="0"/>
                <a:ea typeface="Menlo" panose="020B0609030804020204" pitchFamily="49" charset="0"/>
                <a:cs typeface="Menlo" panose="020B0609030804020204" pitchFamily="49" charset="0"/>
              </a:rPr>
              <a:t>49  AS17747  IN   523  299 1,152   390  199 729  3.080  SITINETWORS-IN-AP SITI NETWORKS LIMITED, IN India</a:t>
            </a:r>
          </a:p>
          <a:p>
            <a:r>
              <a:rPr lang="en-US" sz="1000" dirty="0">
                <a:latin typeface="Menlo" panose="020B0609030804020204" pitchFamily="49" charset="0"/>
                <a:ea typeface="Menlo" panose="020B0609030804020204" pitchFamily="49" charset="0"/>
                <a:cs typeface="Menlo" panose="020B0609030804020204" pitchFamily="49" charset="0"/>
              </a:rPr>
              <a:t>50  AS9832   BD   518  167   449   234   83 200  0.409  ISN-AS-AP ISN, Internet Service Provider, BD  Bangladesh</a:t>
            </a:r>
          </a:p>
          <a:p>
            <a:r>
              <a:rPr lang="en-US" sz="1000" dirty="0">
                <a:latin typeface="Menlo" panose="020B0609030804020204" pitchFamily="49" charset="0"/>
                <a:ea typeface="Menlo" panose="020B0609030804020204" pitchFamily="49" charset="0"/>
                <a:cs typeface="Menlo" panose="020B0609030804020204" pitchFamily="49" charset="0"/>
              </a:rPr>
              <a:t>51  AS24556  BD   513  125   437   235   64 219  0.409  BIJOY-BD-AS-AP Bijoy Online Ltd. , BD  Bangladesh</a:t>
            </a:r>
          </a:p>
          <a:p>
            <a:r>
              <a:rPr lang="en-US" sz="1000" dirty="0">
                <a:latin typeface="Menlo" panose="020B0609030804020204" pitchFamily="49" charset="0"/>
                <a:ea typeface="Menlo" panose="020B0609030804020204" pitchFamily="49" charset="0"/>
                <a:cs typeface="Menlo" panose="020B0609030804020204" pitchFamily="49" charset="0"/>
              </a:rPr>
              <a:t>52  AS680    DE   504  799   987   172   93 212  1.385  DFN </a:t>
            </a:r>
            <a:r>
              <a:rPr lang="en-US" sz="1000" dirty="0" err="1">
                <a:latin typeface="Menlo" panose="020B0609030804020204" pitchFamily="49" charset="0"/>
                <a:ea typeface="Menlo" panose="020B0609030804020204" pitchFamily="49" charset="0"/>
                <a:cs typeface="Menlo" panose="020B0609030804020204" pitchFamily="49" charset="0"/>
              </a:rPr>
              <a:t>Verein</a:t>
            </a:r>
            <a:r>
              <a:rPr lang="en-US" sz="1000" dirty="0">
                <a:latin typeface="Menlo" panose="020B0609030804020204" pitchFamily="49" charset="0"/>
                <a:ea typeface="Menlo" panose="020B0609030804020204" pitchFamily="49" charset="0"/>
                <a:cs typeface="Menlo" panose="020B0609030804020204" pitchFamily="49" charset="0"/>
              </a:rPr>
              <a:t> </a:t>
            </a:r>
            <a:r>
              <a:rPr lang="en-US" sz="1000" dirty="0" err="1">
                <a:latin typeface="Menlo" panose="020B0609030804020204" pitchFamily="49" charset="0"/>
                <a:ea typeface="Menlo" panose="020B0609030804020204" pitchFamily="49" charset="0"/>
                <a:cs typeface="Menlo" panose="020B0609030804020204" pitchFamily="49" charset="0"/>
              </a:rPr>
              <a:t>zur</a:t>
            </a:r>
            <a:r>
              <a:rPr lang="en-US" sz="1000" dirty="0">
                <a:latin typeface="Menlo" panose="020B0609030804020204" pitchFamily="49" charset="0"/>
                <a:ea typeface="Menlo" panose="020B0609030804020204" pitchFamily="49" charset="0"/>
                <a:cs typeface="Menlo" panose="020B0609030804020204" pitchFamily="49" charset="0"/>
              </a:rPr>
              <a:t> </a:t>
            </a:r>
            <a:r>
              <a:rPr lang="en-US" sz="1000" dirty="0" err="1">
                <a:latin typeface="Menlo" panose="020B0609030804020204" pitchFamily="49" charset="0"/>
                <a:ea typeface="Menlo" panose="020B0609030804020204" pitchFamily="49" charset="0"/>
                <a:cs typeface="Menlo" panose="020B0609030804020204" pitchFamily="49" charset="0"/>
              </a:rPr>
              <a:t>Foerderung</a:t>
            </a:r>
            <a:r>
              <a:rPr lang="en-US" sz="1000" dirty="0">
                <a:latin typeface="Menlo" panose="020B0609030804020204" pitchFamily="49" charset="0"/>
                <a:ea typeface="Menlo" panose="020B0609030804020204" pitchFamily="49" charset="0"/>
                <a:cs typeface="Menlo" panose="020B0609030804020204" pitchFamily="49" charset="0"/>
              </a:rPr>
              <a:t> </a:t>
            </a:r>
            <a:r>
              <a:rPr lang="en-US" sz="1000" dirty="0" err="1">
                <a:latin typeface="Menlo" panose="020B0609030804020204" pitchFamily="49" charset="0"/>
                <a:ea typeface="Menlo" panose="020B0609030804020204" pitchFamily="49" charset="0"/>
                <a:cs typeface="Menlo" panose="020B0609030804020204" pitchFamily="49" charset="0"/>
              </a:rPr>
              <a:t>eines</a:t>
            </a:r>
            <a:r>
              <a:rPr lang="en-US" sz="1000" dirty="0">
                <a:latin typeface="Menlo" panose="020B0609030804020204" pitchFamily="49" charset="0"/>
                <a:ea typeface="Menlo" panose="020B0609030804020204" pitchFamily="49" charset="0"/>
                <a:cs typeface="Menlo" panose="020B0609030804020204" pitchFamily="49" charset="0"/>
              </a:rPr>
              <a:t> </a:t>
            </a:r>
            <a:r>
              <a:rPr lang="en-US" sz="1000" dirty="0" err="1">
                <a:latin typeface="Menlo" panose="020B0609030804020204" pitchFamily="49" charset="0"/>
                <a:ea typeface="Menlo" panose="020B0609030804020204" pitchFamily="49" charset="0"/>
                <a:cs typeface="Menlo" panose="020B0609030804020204" pitchFamily="49" charset="0"/>
              </a:rPr>
              <a:t>Deutschen</a:t>
            </a:r>
            <a:r>
              <a:rPr lang="en-US" sz="1000" dirty="0">
                <a:latin typeface="Menlo" panose="020B0609030804020204" pitchFamily="49" charset="0"/>
                <a:ea typeface="Menlo" panose="020B0609030804020204" pitchFamily="49" charset="0"/>
                <a:cs typeface="Menlo" panose="020B0609030804020204" pitchFamily="49" charset="0"/>
              </a:rPr>
              <a:t> </a:t>
            </a:r>
            <a:r>
              <a:rPr lang="en-US" sz="1000" dirty="0" err="1">
                <a:latin typeface="Menlo" panose="020B0609030804020204" pitchFamily="49" charset="0"/>
                <a:ea typeface="Menlo" panose="020B0609030804020204" pitchFamily="49" charset="0"/>
                <a:cs typeface="Menlo" panose="020B0609030804020204" pitchFamily="49" charset="0"/>
              </a:rPr>
              <a:t>Forschungsnetzes</a:t>
            </a:r>
            <a:r>
              <a:rPr lang="en-US" sz="1000" dirty="0">
                <a:latin typeface="Menlo" panose="020B0609030804020204" pitchFamily="49" charset="0"/>
                <a:ea typeface="Menlo" panose="020B0609030804020204" pitchFamily="49" charset="0"/>
                <a:cs typeface="Menlo" panose="020B0609030804020204" pitchFamily="49" charset="0"/>
              </a:rPr>
              <a:t> </a:t>
            </a:r>
            <a:r>
              <a:rPr lang="en-US" sz="1000" dirty="0" err="1">
                <a:latin typeface="Menlo" panose="020B0609030804020204" pitchFamily="49" charset="0"/>
                <a:ea typeface="Menlo" panose="020B0609030804020204" pitchFamily="49" charset="0"/>
                <a:cs typeface="Menlo" panose="020B0609030804020204" pitchFamily="49" charset="0"/>
              </a:rPr>
              <a:t>e.V</a:t>
            </a:r>
            <a:r>
              <a:rPr lang="en-US" sz="1000" dirty="0">
                <a:latin typeface="Menlo" panose="020B0609030804020204" pitchFamily="49" charset="0"/>
                <a:ea typeface="Menlo" panose="020B0609030804020204" pitchFamily="49" charset="0"/>
                <a:cs typeface="Menlo" panose="020B0609030804020204" pitchFamily="49" charset="0"/>
              </a:rPr>
              <a:t>., DE Germany</a:t>
            </a:r>
          </a:p>
          <a:p>
            <a:r>
              <a:rPr lang="en-US" sz="1000" dirty="0">
                <a:latin typeface="Menlo" panose="020B0609030804020204" pitchFamily="49" charset="0"/>
                <a:ea typeface="Menlo" panose="020B0609030804020204" pitchFamily="49" charset="0"/>
                <a:cs typeface="Menlo" panose="020B0609030804020204" pitchFamily="49" charset="0"/>
              </a:rPr>
              <a:t>53  AS2018   ZA   500  223   367   191   55  70  4.147  TENET-1, ZA South Africa</a:t>
            </a:r>
          </a:p>
          <a:p>
            <a:r>
              <a:rPr lang="en-US" sz="1000" dirty="0">
                <a:latin typeface="Menlo" panose="020B0609030804020204" pitchFamily="49" charset="0"/>
                <a:ea typeface="Menlo" panose="020B0609030804020204" pitchFamily="49" charset="0"/>
                <a:cs typeface="Menlo" panose="020B0609030804020204" pitchFamily="49" charset="0"/>
              </a:rPr>
              <a:t>54  AS55406  BD   494  143   381   292   82 244  0.409  HRCTECH-01-AS-AP 26 Shyamoli, Bir </a:t>
            </a:r>
            <a:r>
              <a:rPr lang="en-US" sz="1000" dirty="0" err="1">
                <a:latin typeface="Menlo" panose="020B0609030804020204" pitchFamily="49" charset="0"/>
                <a:ea typeface="Menlo" panose="020B0609030804020204" pitchFamily="49" charset="0"/>
                <a:cs typeface="Menlo" panose="020B0609030804020204" pitchFamily="49" charset="0"/>
              </a:rPr>
              <a:t>Uttam</a:t>
            </a:r>
            <a:r>
              <a:rPr lang="en-US" sz="1000" dirty="0">
                <a:latin typeface="Menlo" panose="020B0609030804020204" pitchFamily="49" charset="0"/>
                <a:ea typeface="Menlo" panose="020B0609030804020204" pitchFamily="49" charset="0"/>
                <a:cs typeface="Menlo" panose="020B0609030804020204" pitchFamily="49" charset="0"/>
              </a:rPr>
              <a:t> A. W., BD  Bangladesh</a:t>
            </a:r>
          </a:p>
          <a:p>
            <a:r>
              <a:rPr lang="en-US" sz="1000" dirty="0">
                <a:latin typeface="Menlo" panose="020B0609030804020204" pitchFamily="49" charset="0"/>
                <a:ea typeface="Menlo" panose="020B0609030804020204" pitchFamily="49" charset="0"/>
                <a:cs typeface="Menlo" panose="020B0609030804020204" pitchFamily="49" charset="0"/>
              </a:rPr>
              <a:t>55  AS17547  SG   487  182   482   342  149 344  0.323  M1NET-SG-AP M1 NET LTD, SG  Singapore</a:t>
            </a:r>
          </a:p>
          <a:p>
            <a:r>
              <a:rPr lang="en-US" sz="1000" dirty="0">
                <a:latin typeface="Menlo" panose="020B0609030804020204" pitchFamily="49" charset="0"/>
                <a:ea typeface="Menlo" panose="020B0609030804020204" pitchFamily="49" charset="0"/>
                <a:cs typeface="Menlo" panose="020B0609030804020204" pitchFamily="49" charset="0"/>
              </a:rPr>
              <a:t>56  AS9441   BD   480  283   428   308  202 285  0.409  NEXT-BD Next Online Limited., BD  Bangladesh</a:t>
            </a:r>
          </a:p>
          <a:p>
            <a:r>
              <a:rPr lang="en-US" sz="1000" dirty="0">
                <a:latin typeface="Menlo" panose="020B0609030804020204" pitchFamily="49" charset="0"/>
                <a:ea typeface="Menlo" panose="020B0609030804020204" pitchFamily="49" charset="0"/>
                <a:cs typeface="Menlo" panose="020B0609030804020204" pitchFamily="49" charset="0"/>
              </a:rPr>
              <a:t>57  AS3326   UA   467  257   427   302  189 302  0.570  AS3326-BLINKING-MEGABIT AS3326-BLINKING-MEGABIT, UA Ukraine</a:t>
            </a:r>
          </a:p>
          <a:p>
            <a:r>
              <a:rPr lang="en-US" sz="1000" dirty="0">
                <a:latin typeface="Menlo" panose="020B0609030804020204" pitchFamily="49" charset="0"/>
                <a:ea typeface="Menlo" panose="020B0609030804020204" pitchFamily="49" charset="0"/>
                <a:cs typeface="Menlo" panose="020B0609030804020204" pitchFamily="49" charset="0"/>
              </a:rPr>
              <a:t>58  AS62044  FR   463   73   431   385   68 344  0.630  ZSCALER-EMEA, CH  Switzerland</a:t>
            </a:r>
          </a:p>
          <a:p>
            <a:r>
              <a:rPr lang="en-US" sz="1000" dirty="0">
                <a:latin typeface="Menlo" panose="020B0609030804020204" pitchFamily="49" charset="0"/>
                <a:ea typeface="Menlo" panose="020B0609030804020204" pitchFamily="49" charset="0"/>
                <a:cs typeface="Menlo" panose="020B0609030804020204" pitchFamily="49" charset="0"/>
              </a:rPr>
              <a:t>59  AS5588   CZ   462  193   448   190  113 169  0.955  GTSCE GTS Central Europe / </a:t>
            </a:r>
            <a:r>
              <a:rPr lang="en-US" sz="1000" dirty="0" err="1">
                <a:latin typeface="Menlo" panose="020B0609030804020204" pitchFamily="49" charset="0"/>
                <a:ea typeface="Menlo" panose="020B0609030804020204" pitchFamily="49" charset="0"/>
                <a:cs typeface="Menlo" panose="020B0609030804020204" pitchFamily="49" charset="0"/>
              </a:rPr>
              <a:t>Antel</a:t>
            </a:r>
            <a:r>
              <a:rPr lang="en-US" sz="1000" dirty="0">
                <a:latin typeface="Menlo" panose="020B0609030804020204" pitchFamily="49" charset="0"/>
                <a:ea typeface="Menlo" panose="020B0609030804020204" pitchFamily="49" charset="0"/>
                <a:cs typeface="Menlo" panose="020B0609030804020204" pitchFamily="49" charset="0"/>
              </a:rPr>
              <a:t> Germany, CZ  Czech Republic</a:t>
            </a:r>
          </a:p>
          <a:p>
            <a:r>
              <a:rPr lang="en-US" sz="1000" dirty="0">
                <a:latin typeface="Menlo" panose="020B0609030804020204" pitchFamily="49" charset="0"/>
                <a:ea typeface="Menlo" panose="020B0609030804020204" pitchFamily="49" charset="0"/>
                <a:cs typeface="Menlo" panose="020B0609030804020204" pitchFamily="49" charset="0"/>
              </a:rPr>
              <a:t>60  AS16178  BA   459  214   386   290  178 236  0.202  LOGOSOFT-AS </a:t>
            </a:r>
            <a:r>
              <a:rPr lang="en-US" sz="1000" dirty="0" err="1">
                <a:latin typeface="Menlo" panose="020B0609030804020204" pitchFamily="49" charset="0"/>
                <a:ea typeface="Menlo" panose="020B0609030804020204" pitchFamily="49" charset="0"/>
                <a:cs typeface="Menlo" panose="020B0609030804020204" pitchFamily="49" charset="0"/>
              </a:rPr>
              <a:t>Logosoft</a:t>
            </a:r>
            <a:r>
              <a:rPr lang="en-US" sz="1000" dirty="0">
                <a:latin typeface="Menlo" panose="020B0609030804020204" pitchFamily="49" charset="0"/>
                <a:ea typeface="Menlo" panose="020B0609030804020204" pitchFamily="49" charset="0"/>
                <a:cs typeface="Menlo" panose="020B0609030804020204" pitchFamily="49" charset="0"/>
              </a:rPr>
              <a:t> </a:t>
            </a:r>
            <a:r>
              <a:rPr lang="en-US" sz="1000" dirty="0" err="1">
                <a:latin typeface="Menlo" panose="020B0609030804020204" pitchFamily="49" charset="0"/>
                <a:ea typeface="Menlo" panose="020B0609030804020204" pitchFamily="49" charset="0"/>
                <a:cs typeface="Menlo" panose="020B0609030804020204" pitchFamily="49" charset="0"/>
              </a:rPr>
              <a:t>d.o.o</a:t>
            </a:r>
            <a:r>
              <a:rPr lang="en-US" sz="1000" dirty="0">
                <a:latin typeface="Menlo" panose="020B0609030804020204" pitchFamily="49" charset="0"/>
                <a:ea typeface="Menlo" panose="020B0609030804020204" pitchFamily="49" charset="0"/>
                <a:cs typeface="Menlo" panose="020B0609030804020204" pitchFamily="49" charset="0"/>
              </a:rPr>
              <a:t>., BA Bosnia and Herzegovina</a:t>
            </a:r>
          </a:p>
          <a:p>
            <a:r>
              <a:rPr lang="en-US" sz="1000" dirty="0">
                <a:latin typeface="Menlo" panose="020B0609030804020204" pitchFamily="49" charset="0"/>
                <a:ea typeface="Menlo" panose="020B0609030804020204" pitchFamily="49" charset="0"/>
                <a:cs typeface="Menlo" panose="020B0609030804020204" pitchFamily="49" charset="0"/>
              </a:rPr>
              <a:t>61  AS9821   PH   458   66   405   151   29 112  0.612  DOST-PH-AP Department of Science and Technology, PH Philippines</a:t>
            </a:r>
          </a:p>
          <a:p>
            <a:r>
              <a:rPr lang="en-US" sz="1000" dirty="0">
                <a:latin typeface="Menlo" panose="020B0609030804020204" pitchFamily="49" charset="0"/>
                <a:ea typeface="Menlo" panose="020B0609030804020204" pitchFamily="49" charset="0"/>
                <a:cs typeface="Menlo" panose="020B0609030804020204" pitchFamily="49" charset="0"/>
              </a:rPr>
              <a:t>62  AS30990  DJ   448  268   449   356  214 385  0.442  ADJIB-AS, DJ  Djibouti</a:t>
            </a:r>
          </a:p>
          <a:p>
            <a:r>
              <a:rPr lang="en-US" sz="1000" dirty="0">
                <a:latin typeface="Menlo" panose="020B0609030804020204" pitchFamily="49" charset="0"/>
                <a:ea typeface="Menlo" panose="020B0609030804020204" pitchFamily="49" charset="0"/>
                <a:cs typeface="Menlo" panose="020B0609030804020204" pitchFamily="49" charset="0"/>
              </a:rPr>
              <a:t>63  AS22709  US   446  217   328   359  199 241  0.414  NSTELCO - North State Telephone Co., US United States of America</a:t>
            </a:r>
          </a:p>
          <a:p>
            <a:r>
              <a:rPr lang="en-US" sz="1000" dirty="0">
                <a:latin typeface="Menlo" panose="020B0609030804020204" pitchFamily="49" charset="0"/>
                <a:ea typeface="Menlo" panose="020B0609030804020204" pitchFamily="49" charset="0"/>
                <a:cs typeface="Menlo" panose="020B0609030804020204" pitchFamily="49" charset="0"/>
              </a:rPr>
              <a:t>64  AS16814  AR   445  168   362   205   86 164  1.342  NSS S.A., AR  Argentina</a:t>
            </a:r>
          </a:p>
          <a:p>
            <a:r>
              <a:rPr lang="en-US" sz="1000" dirty="0">
                <a:latin typeface="Menlo" panose="020B0609030804020204" pitchFamily="49" charset="0"/>
                <a:ea typeface="Menlo" panose="020B0609030804020204" pitchFamily="49" charset="0"/>
                <a:cs typeface="Menlo" panose="020B0609030804020204" pitchFamily="49" charset="0"/>
              </a:rPr>
              <a:t>65  AS9557   PK   442   87   281   157   40  90  0.480  PKTELECOM-AS-PK </a:t>
            </a:r>
            <a:r>
              <a:rPr lang="en-US" sz="1000" dirty="0" err="1">
                <a:latin typeface="Menlo" panose="020B0609030804020204" pitchFamily="49" charset="0"/>
                <a:ea typeface="Menlo" panose="020B0609030804020204" pitchFamily="49" charset="0"/>
                <a:cs typeface="Menlo" panose="020B0609030804020204" pitchFamily="49" charset="0"/>
              </a:rPr>
              <a:t>Paknet</a:t>
            </a:r>
            <a:r>
              <a:rPr lang="en-US" sz="1000" dirty="0">
                <a:latin typeface="Menlo" panose="020B0609030804020204" pitchFamily="49" charset="0"/>
                <a:ea typeface="Menlo" panose="020B0609030804020204" pitchFamily="49" charset="0"/>
                <a:cs typeface="Menlo" panose="020B0609030804020204" pitchFamily="49" charset="0"/>
              </a:rPr>
              <a:t> Limited Merged into PTCL, PK Pakistan</a:t>
            </a:r>
          </a:p>
          <a:p>
            <a:r>
              <a:rPr lang="en-US" sz="1000" dirty="0">
                <a:latin typeface="Menlo" panose="020B0609030804020204" pitchFamily="49" charset="0"/>
                <a:ea typeface="Menlo" panose="020B0609030804020204" pitchFamily="49" charset="0"/>
                <a:cs typeface="Menlo" panose="020B0609030804020204" pitchFamily="49" charset="0"/>
              </a:rPr>
              <a:t>66  AS12764  KG   433  320   501   186  122 225  1.501  AKNET-AS, KG  Kyrgyzstan</a:t>
            </a:r>
          </a:p>
          <a:p>
            <a:r>
              <a:rPr lang="en-US" sz="1000" dirty="0">
                <a:latin typeface="Menlo" panose="020B0609030804020204" pitchFamily="49" charset="0"/>
                <a:ea typeface="Menlo" panose="020B0609030804020204" pitchFamily="49" charset="0"/>
                <a:cs typeface="Menlo" panose="020B0609030804020204" pitchFamily="49" charset="0"/>
              </a:rPr>
              <a:t>67  AS51167  DE   430  301   353   141   62 116  1.385  CONTABO, DE Germany</a:t>
            </a:r>
          </a:p>
          <a:p>
            <a:r>
              <a:rPr lang="en-US" sz="1000" dirty="0">
                <a:latin typeface="Menlo" panose="020B0609030804020204" pitchFamily="49" charset="0"/>
                <a:ea typeface="Menlo" panose="020B0609030804020204" pitchFamily="49" charset="0"/>
                <a:cs typeface="Menlo" panose="020B0609030804020204" pitchFamily="49" charset="0"/>
              </a:rPr>
              <a:t>68  AS133443 BD   427  248   338   278  177 235  0.409  COMILLA-AS-AP Comilla Online, BD  Bangladesh</a:t>
            </a:r>
          </a:p>
          <a:p>
            <a:r>
              <a:rPr lang="en-US" sz="1000" dirty="0">
                <a:latin typeface="Menlo" panose="020B0609030804020204" pitchFamily="49" charset="0"/>
                <a:ea typeface="Menlo" panose="020B0609030804020204" pitchFamily="49" charset="0"/>
                <a:cs typeface="Menlo" panose="020B0609030804020204" pitchFamily="49" charset="0"/>
              </a:rPr>
              <a:t>69  AS16657  US   420   88   253   140   28  36  0.414  FIBERTECH-NETWORKS-AS-ROC-NY-US - </a:t>
            </a:r>
            <a:r>
              <a:rPr lang="en-US" sz="1000" dirty="0" err="1">
                <a:latin typeface="Menlo" panose="020B0609030804020204" pitchFamily="49" charset="0"/>
                <a:ea typeface="Menlo" panose="020B0609030804020204" pitchFamily="49" charset="0"/>
                <a:cs typeface="Menlo" panose="020B0609030804020204" pitchFamily="49" charset="0"/>
              </a:rPr>
              <a:t>Fibertech</a:t>
            </a:r>
            <a:r>
              <a:rPr lang="en-US" sz="1000" dirty="0">
                <a:latin typeface="Menlo" panose="020B0609030804020204" pitchFamily="49" charset="0"/>
                <a:ea typeface="Menlo" panose="020B0609030804020204" pitchFamily="49" charset="0"/>
                <a:cs typeface="Menlo" panose="020B0609030804020204" pitchFamily="49" charset="0"/>
              </a:rPr>
              <a:t> Networks, LLC, USA</a:t>
            </a:r>
          </a:p>
          <a:p>
            <a:r>
              <a:rPr lang="en-US" sz="1000" dirty="0">
                <a:latin typeface="Menlo" panose="020B0609030804020204" pitchFamily="49" charset="0"/>
                <a:ea typeface="Menlo" panose="020B0609030804020204" pitchFamily="49" charset="0"/>
                <a:cs typeface="Menlo" panose="020B0609030804020204" pitchFamily="49" charset="0"/>
              </a:rPr>
              <a:t>70  AS15169  IN   408  107   607   384  107 587  3.080  GOOGLE - Google LLC, US United States of America</a:t>
            </a:r>
          </a:p>
          <a:p>
            <a:r>
              <a:rPr lang="en-US" sz="1000" dirty="0">
                <a:latin typeface="Menlo" panose="020B0609030804020204" pitchFamily="49" charset="0"/>
                <a:ea typeface="Menlo" panose="020B0609030804020204" pitchFamily="49" charset="0"/>
                <a:cs typeface="Menlo" panose="020B0609030804020204" pitchFamily="49" charset="0"/>
              </a:rPr>
              <a:t>71  AS20412  US   405  222   246   340  181 185  0.414  CLARITY-TELECOM - Clarity Telecom LLC, US United States of America</a:t>
            </a:r>
          </a:p>
          <a:p>
            <a:endParaRPr lang="en-US" sz="1000" dirty="0">
              <a:latin typeface="Menlo" panose="020B0609030804020204" pitchFamily="49" charset="0"/>
              <a:ea typeface="Menlo" panose="020B0609030804020204" pitchFamily="49" charset="0"/>
              <a:cs typeface="Menlo" panose="020B0609030804020204" pitchFamily="49" charset="0"/>
            </a:endParaRPr>
          </a:p>
          <a:p>
            <a:r>
              <a:rPr lang="en-US" sz="1000" dirty="0">
                <a:latin typeface="Menlo" panose="020B0609030804020204" pitchFamily="49" charset="0"/>
                <a:ea typeface="Menlo" panose="020B0609030804020204" pitchFamily="49" charset="0"/>
                <a:cs typeface="Menlo" panose="020B0609030804020204" pitchFamily="49" charset="0"/>
              </a:rPr>
              <a:t> </a:t>
            </a:r>
          </a:p>
        </p:txBody>
      </p:sp>
    </p:spTree>
    <p:extLst>
      <p:ext uri="{BB962C8B-B14F-4D97-AF65-F5344CB8AC3E}">
        <p14:creationId xmlns:p14="http://schemas.microsoft.com/office/powerpoint/2010/main" val="3256533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F36D-B6CE-2448-8CA3-AC56C31C2BC7}"/>
              </a:ext>
            </a:extLst>
          </p:cNvPr>
          <p:cNvSpPr>
            <a:spLocks noGrp="1"/>
          </p:cNvSpPr>
          <p:nvPr>
            <p:ph type="title"/>
          </p:nvPr>
        </p:nvSpPr>
        <p:spPr/>
        <p:txBody>
          <a:bodyPr/>
          <a:lstStyle/>
          <a:p>
            <a:r>
              <a:rPr lang="en-US" dirty="0">
                <a:latin typeface="Powderfinger Type" panose="02020709070000000403" pitchFamily="49" charset="77"/>
              </a:rPr>
              <a:t>Lessons Learned</a:t>
            </a:r>
          </a:p>
        </p:txBody>
      </p:sp>
      <p:sp>
        <p:nvSpPr>
          <p:cNvPr id="3" name="Content Placeholder 2">
            <a:extLst>
              <a:ext uri="{FF2B5EF4-FFF2-40B4-BE49-F238E27FC236}">
                <a16:creationId xmlns:a16="http://schemas.microsoft.com/office/drawing/2014/main" id="{BE8EDFF2-41B8-8945-8328-89055134F0C8}"/>
              </a:ext>
            </a:extLst>
          </p:cNvPr>
          <p:cNvSpPr>
            <a:spLocks noGrp="1"/>
          </p:cNvSpPr>
          <p:nvPr>
            <p:ph idx="1"/>
          </p:nvPr>
        </p:nvSpPr>
        <p:spPr/>
        <p:txBody>
          <a:bodyPr/>
          <a:lstStyle/>
          <a:p>
            <a:r>
              <a:rPr lang="en-US" dirty="0"/>
              <a:t>Yes, we can roll the KSK!</a:t>
            </a:r>
          </a:p>
          <a:p>
            <a:r>
              <a:rPr lang="en-US" dirty="0"/>
              <a:t>Yes, the extensive contact campaign helped</a:t>
            </a:r>
          </a:p>
          <a:p>
            <a:r>
              <a:rPr lang="en-US" dirty="0"/>
              <a:t>Yes, we should now look at an Elliptical Curve algorithm roll</a:t>
            </a:r>
          </a:p>
          <a:p>
            <a:r>
              <a:rPr lang="en-US" dirty="0"/>
              <a:t>Yes, we should now look at backup KSK provision</a:t>
            </a:r>
          </a:p>
          <a:p>
            <a:r>
              <a:rPr lang="en-US" dirty="0"/>
              <a:t>Yes, we should review both RFC 8145 and Key Sentinel and improve them or kill them off</a:t>
            </a:r>
          </a:p>
          <a:p>
            <a:r>
              <a:rPr lang="en-US" dirty="0"/>
              <a:t>Maybe, we should look at a KSK bootup chain to automate synching old KSK configs into current production state</a:t>
            </a:r>
          </a:p>
        </p:txBody>
      </p:sp>
    </p:spTree>
    <p:extLst>
      <p:ext uri="{BB962C8B-B14F-4D97-AF65-F5344CB8AC3E}">
        <p14:creationId xmlns:p14="http://schemas.microsoft.com/office/powerpoint/2010/main" val="2071534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C309-2FDF-0340-9092-8DFD64EECA15}"/>
              </a:ext>
            </a:extLst>
          </p:cNvPr>
          <p:cNvSpPr>
            <a:spLocks noGrp="1"/>
          </p:cNvSpPr>
          <p:nvPr>
            <p:ph type="title"/>
          </p:nvPr>
        </p:nvSpPr>
        <p:spPr/>
        <p:txBody>
          <a:bodyPr/>
          <a:lstStyle/>
          <a:p>
            <a:r>
              <a:rPr lang="en-US" dirty="0">
                <a:latin typeface="Powderfinger Type" panose="02020709070000000403" pitchFamily="49" charset="77"/>
              </a:rPr>
              <a:t>Keep It Rolling</a:t>
            </a:r>
          </a:p>
        </p:txBody>
      </p:sp>
      <p:sp>
        <p:nvSpPr>
          <p:cNvPr id="3" name="Content Placeholder 2">
            <a:extLst>
              <a:ext uri="{FF2B5EF4-FFF2-40B4-BE49-F238E27FC236}">
                <a16:creationId xmlns:a16="http://schemas.microsoft.com/office/drawing/2014/main" id="{98FFECDA-4258-8F4D-B289-0366D29711EF}"/>
              </a:ext>
            </a:extLst>
          </p:cNvPr>
          <p:cNvSpPr>
            <a:spLocks noGrp="1"/>
          </p:cNvSpPr>
          <p:nvPr>
            <p:ph idx="1"/>
          </p:nvPr>
        </p:nvSpPr>
        <p:spPr/>
        <p:txBody>
          <a:bodyPr/>
          <a:lstStyle/>
          <a:p>
            <a:pPr marL="0" indent="0">
              <a:buNone/>
            </a:pPr>
            <a:r>
              <a:rPr lang="en-US" dirty="0"/>
              <a:t>Maybe we just need to keep rolling every year</a:t>
            </a:r>
          </a:p>
          <a:p>
            <a:pPr lvl="1"/>
            <a:r>
              <a:rPr lang="en-US" dirty="0"/>
              <a:t>That way we train the manual loaders to keep up!</a:t>
            </a:r>
          </a:p>
          <a:p>
            <a:pPr lvl="1"/>
            <a:endParaRPr lang="en-US" dirty="0"/>
          </a:p>
          <a:p>
            <a:endParaRPr lang="en-US" dirty="0"/>
          </a:p>
        </p:txBody>
      </p:sp>
      <p:pic>
        <p:nvPicPr>
          <p:cNvPr id="4" name="Picture 3">
            <a:extLst>
              <a:ext uri="{FF2B5EF4-FFF2-40B4-BE49-F238E27FC236}">
                <a16:creationId xmlns:a16="http://schemas.microsoft.com/office/drawing/2014/main" id="{C4BF2BBA-494F-8A44-9D3E-FE60168FF908}"/>
              </a:ext>
            </a:extLst>
          </p:cNvPr>
          <p:cNvPicPr>
            <a:picLocks noChangeAspect="1"/>
          </p:cNvPicPr>
          <p:nvPr/>
        </p:nvPicPr>
        <p:blipFill>
          <a:blip r:embed="rId2"/>
          <a:stretch>
            <a:fillRect/>
          </a:stretch>
        </p:blipFill>
        <p:spPr>
          <a:xfrm>
            <a:off x="8584163" y="230188"/>
            <a:ext cx="2615258" cy="1310874"/>
          </a:xfrm>
          <a:prstGeom prst="rect">
            <a:avLst/>
          </a:prstGeom>
        </p:spPr>
      </p:pic>
    </p:spTree>
    <p:extLst>
      <p:ext uri="{BB962C8B-B14F-4D97-AF65-F5344CB8AC3E}">
        <p14:creationId xmlns:p14="http://schemas.microsoft.com/office/powerpoint/2010/main" val="420178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472" y="2942070"/>
            <a:ext cx="10515600" cy="1325563"/>
          </a:xfrm>
        </p:spPr>
        <p:txBody>
          <a:bodyPr/>
          <a:lstStyle/>
          <a:p>
            <a:r>
              <a:rPr lang="en-AU" dirty="0">
                <a:solidFill>
                  <a:schemeClr val="bg1">
                    <a:lumMod val="75000"/>
                  </a:schemeClr>
                </a:solidFill>
                <a:latin typeface="AhnbergHand" charset="0"/>
                <a:ea typeface="AhnbergHand" charset="0"/>
                <a:cs typeface="AhnbergHand" charset="0"/>
              </a:rPr>
              <a:t>Thanks!</a:t>
            </a:r>
          </a:p>
        </p:txBody>
      </p:sp>
    </p:spTree>
    <p:extLst>
      <p:ext uri="{BB962C8B-B14F-4D97-AF65-F5344CB8AC3E}">
        <p14:creationId xmlns:p14="http://schemas.microsoft.com/office/powerpoint/2010/main" val="135835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latin typeface="Powderfinger Type" panose="02020709070000000403" pitchFamily="49" charset="77"/>
              </a:rPr>
              <a:t>What we would like the DNS to be</a:t>
            </a:r>
          </a:p>
        </p:txBody>
      </p:sp>
      <p:sp>
        <p:nvSpPr>
          <p:cNvPr id="4" name="Freeform 3"/>
          <p:cNvSpPr/>
          <p:nvPr/>
        </p:nvSpPr>
        <p:spPr>
          <a:xfrm>
            <a:off x="2468562" y="3258540"/>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675060" y="3482394"/>
            <a:ext cx="928459" cy="369332"/>
          </a:xfrm>
          <a:prstGeom prst="rect">
            <a:avLst/>
          </a:prstGeom>
          <a:noFill/>
        </p:spPr>
        <p:txBody>
          <a:bodyPr wrap="none" rtlCol="0">
            <a:spAutoFit/>
          </a:bodyPr>
          <a:lstStyle/>
          <a:p>
            <a:r>
              <a:rPr lang="en-US" dirty="0">
                <a:solidFill>
                  <a:schemeClr val="accent4">
                    <a:lumMod val="50000"/>
                  </a:schemeClr>
                </a:solidFill>
                <a:latin typeface="AhnbergHand"/>
                <a:cs typeface="AhnbergHand"/>
              </a:rPr>
              <a:t>Client</a:t>
            </a:r>
          </a:p>
        </p:txBody>
      </p:sp>
      <p:sp>
        <p:nvSpPr>
          <p:cNvPr id="6" name="Freeform 5"/>
          <p:cNvSpPr/>
          <p:nvPr/>
        </p:nvSpPr>
        <p:spPr>
          <a:xfrm>
            <a:off x="5131201" y="3258919"/>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78288" y="3482394"/>
            <a:ext cx="1896962" cy="369332"/>
          </a:xfrm>
          <a:prstGeom prst="rect">
            <a:avLst/>
          </a:prstGeom>
          <a:noFill/>
        </p:spPr>
        <p:txBody>
          <a:bodyPr wrap="none" rtlCol="0">
            <a:spAutoFit/>
          </a:bodyPr>
          <a:lstStyle/>
          <a:p>
            <a:r>
              <a:rPr lang="en-US" dirty="0">
                <a:solidFill>
                  <a:srgbClr val="FF0000"/>
                </a:solidFill>
                <a:latin typeface="AhnbergHand"/>
                <a:cs typeface="AhnbergHand"/>
              </a:rPr>
              <a:t>DNS Resolver</a:t>
            </a:r>
          </a:p>
        </p:txBody>
      </p:sp>
      <p:sp>
        <p:nvSpPr>
          <p:cNvPr id="8" name="Freeform 7"/>
          <p:cNvSpPr/>
          <p:nvPr/>
        </p:nvSpPr>
        <p:spPr>
          <a:xfrm>
            <a:off x="3837646" y="3285056"/>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881021" y="3160349"/>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3939930" y="3815776"/>
            <a:ext cx="1147836" cy="196266"/>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6923528" y="3815776"/>
            <a:ext cx="1147836" cy="196266"/>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8139612" y="3160349"/>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166521" y="3392552"/>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spTree>
    <p:extLst>
      <p:ext uri="{BB962C8B-B14F-4D97-AF65-F5344CB8AC3E}">
        <p14:creationId xmlns:p14="http://schemas.microsoft.com/office/powerpoint/2010/main" val="68034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What we suspect is in the DNS</a:t>
            </a:r>
          </a:p>
        </p:txBody>
      </p:sp>
      <p:sp>
        <p:nvSpPr>
          <p:cNvPr id="14" name="Freeform 13"/>
          <p:cNvSpPr/>
          <p:nvPr/>
        </p:nvSpPr>
        <p:spPr>
          <a:xfrm>
            <a:off x="1952486" y="1916584"/>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4">
                  <a:lumMod val="50000"/>
                </a:schemeClr>
              </a:solidFill>
            </a:endParaRPr>
          </a:p>
        </p:txBody>
      </p:sp>
      <p:sp>
        <p:nvSpPr>
          <p:cNvPr id="15" name="TextBox 14"/>
          <p:cNvSpPr txBox="1"/>
          <p:nvPr/>
        </p:nvSpPr>
        <p:spPr>
          <a:xfrm>
            <a:off x="2204704" y="2140438"/>
            <a:ext cx="928459" cy="369332"/>
          </a:xfrm>
          <a:prstGeom prst="rect">
            <a:avLst/>
          </a:prstGeom>
          <a:noFill/>
        </p:spPr>
        <p:txBody>
          <a:bodyPr wrap="none" rtlCol="0">
            <a:spAutoFit/>
          </a:bodyPr>
          <a:lstStyle/>
          <a:p>
            <a:r>
              <a:rPr lang="en-US" dirty="0">
                <a:solidFill>
                  <a:schemeClr val="accent4">
                    <a:lumMod val="50000"/>
                  </a:schemeClr>
                </a:solidFill>
                <a:latin typeface="AhnbergHand"/>
                <a:cs typeface="AhnbergHand"/>
              </a:rPr>
              <a:t>Client</a:t>
            </a:r>
          </a:p>
        </p:txBody>
      </p:sp>
      <p:sp>
        <p:nvSpPr>
          <p:cNvPr id="16" name="Freeform 15"/>
          <p:cNvSpPr/>
          <p:nvPr/>
        </p:nvSpPr>
        <p:spPr>
          <a:xfrm>
            <a:off x="4660845" y="1916963"/>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07932" y="2140438"/>
            <a:ext cx="1896962" cy="369332"/>
          </a:xfrm>
          <a:prstGeom prst="rect">
            <a:avLst/>
          </a:prstGeom>
          <a:noFill/>
        </p:spPr>
        <p:txBody>
          <a:bodyPr wrap="none" rtlCol="0">
            <a:spAutoFit/>
          </a:bodyPr>
          <a:lstStyle/>
          <a:p>
            <a:r>
              <a:rPr lang="en-US" dirty="0">
                <a:solidFill>
                  <a:srgbClr val="FF0000"/>
                </a:solidFill>
                <a:latin typeface="AhnbergHand"/>
                <a:cs typeface="AhnbergHand"/>
              </a:rPr>
              <a:t>DNS Resolver</a:t>
            </a:r>
          </a:p>
        </p:txBody>
      </p:sp>
      <p:sp>
        <p:nvSpPr>
          <p:cNvPr id="18" name="Freeform 17"/>
          <p:cNvSpPr/>
          <p:nvPr/>
        </p:nvSpPr>
        <p:spPr>
          <a:xfrm>
            <a:off x="3367290" y="1943100"/>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w="381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410665" y="1818393"/>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w="381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2">
            <a:extLst>
              <a:ext uri="{FF2B5EF4-FFF2-40B4-BE49-F238E27FC236}">
                <a16:creationId xmlns:a16="http://schemas.microsoft.com/office/drawing/2014/main" id="{6625B713-91C4-814B-8E7F-13D6B682CE3F}"/>
              </a:ext>
            </a:extLst>
          </p:cNvPr>
          <p:cNvGrpSpPr/>
          <p:nvPr/>
        </p:nvGrpSpPr>
        <p:grpSpPr>
          <a:xfrm>
            <a:off x="7643516" y="1940062"/>
            <a:ext cx="2026264" cy="753502"/>
            <a:chOff x="7643516" y="1940062"/>
            <a:chExt cx="2026264" cy="753502"/>
          </a:xfrm>
        </p:grpSpPr>
        <p:sp>
          <p:nvSpPr>
            <p:cNvPr id="23" name="Freeform 22"/>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4" y="2163916"/>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sp>
        <p:nvSpPr>
          <p:cNvPr id="26" name="Freeform 25"/>
          <p:cNvSpPr/>
          <p:nvPr/>
        </p:nvSpPr>
        <p:spPr>
          <a:xfrm>
            <a:off x="6417949" y="3055362"/>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10665" y="3076425"/>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29" name="Freeform 28"/>
          <p:cNvSpPr/>
          <p:nvPr/>
        </p:nvSpPr>
        <p:spPr>
          <a:xfrm>
            <a:off x="6425233" y="3842267"/>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6417949" y="3863330"/>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32" name="Freeform 31"/>
          <p:cNvSpPr/>
          <p:nvPr/>
        </p:nvSpPr>
        <p:spPr>
          <a:xfrm>
            <a:off x="5446865" y="4440744"/>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3" name="TextBox 32"/>
          <p:cNvSpPr txBox="1"/>
          <p:nvPr/>
        </p:nvSpPr>
        <p:spPr>
          <a:xfrm>
            <a:off x="5439581" y="4461807"/>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35" name="Freeform 34"/>
          <p:cNvSpPr/>
          <p:nvPr/>
        </p:nvSpPr>
        <p:spPr>
          <a:xfrm>
            <a:off x="5347017" y="3594348"/>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5339733" y="3615411"/>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50" name="Freeform 49"/>
          <p:cNvSpPr/>
          <p:nvPr/>
        </p:nvSpPr>
        <p:spPr>
          <a:xfrm>
            <a:off x="4636879" y="3055362"/>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629595" y="3076425"/>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52" name="Freeform 51"/>
          <p:cNvSpPr/>
          <p:nvPr/>
        </p:nvSpPr>
        <p:spPr>
          <a:xfrm>
            <a:off x="5311824" y="3060367"/>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1"/>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a:ln w="381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6"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8" y="4056656"/>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60" name="Freeform 59"/>
          <p:cNvSpPr/>
          <p:nvPr/>
        </p:nvSpPr>
        <p:spPr>
          <a:xfrm>
            <a:off x="6051172" y="3869245"/>
            <a:ext cx="313186" cy="139330"/>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6" y="4338599"/>
            <a:ext cx="730650" cy="318062"/>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66" name="Freeform 65"/>
          <p:cNvSpPr/>
          <p:nvPr/>
        </p:nvSpPr>
        <p:spPr>
          <a:xfrm>
            <a:off x="5346617" y="2739801"/>
            <a:ext cx="695857" cy="320594"/>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76737" y="4730585"/>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9" name="TextBox 68"/>
          <p:cNvSpPr txBox="1"/>
          <p:nvPr/>
        </p:nvSpPr>
        <p:spPr>
          <a:xfrm>
            <a:off x="6669453" y="4751648"/>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71" name="Freeform 70"/>
          <p:cNvSpPr/>
          <p:nvPr/>
        </p:nvSpPr>
        <p:spPr>
          <a:xfrm>
            <a:off x="7449896" y="434837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2" name="TextBox 71"/>
          <p:cNvSpPr txBox="1"/>
          <p:nvPr/>
        </p:nvSpPr>
        <p:spPr>
          <a:xfrm>
            <a:off x="7442612" y="4369439"/>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74" name="Freeform 73"/>
          <p:cNvSpPr/>
          <p:nvPr/>
        </p:nvSpPr>
        <p:spPr>
          <a:xfrm>
            <a:off x="7602296" y="450077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5" name="TextBox 74"/>
          <p:cNvSpPr txBox="1"/>
          <p:nvPr/>
        </p:nvSpPr>
        <p:spPr>
          <a:xfrm>
            <a:off x="7595012" y="4521839"/>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77" name="Freeform 76"/>
          <p:cNvSpPr/>
          <p:nvPr/>
        </p:nvSpPr>
        <p:spPr>
          <a:xfrm>
            <a:off x="7754696" y="465317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8" name="TextBox 77"/>
          <p:cNvSpPr txBox="1"/>
          <p:nvPr/>
        </p:nvSpPr>
        <p:spPr>
          <a:xfrm>
            <a:off x="7747412" y="4674239"/>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80" name="Freeform 79"/>
          <p:cNvSpPr/>
          <p:nvPr/>
        </p:nvSpPr>
        <p:spPr>
          <a:xfrm>
            <a:off x="7907096" y="480557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1" name="TextBox 80"/>
          <p:cNvSpPr txBox="1"/>
          <p:nvPr/>
        </p:nvSpPr>
        <p:spPr>
          <a:xfrm>
            <a:off x="7899812" y="4826639"/>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83" name="Freeform 82"/>
          <p:cNvSpPr/>
          <p:nvPr/>
        </p:nvSpPr>
        <p:spPr>
          <a:xfrm>
            <a:off x="8059496" y="495797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8052212" y="4979039"/>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86" name="Freeform 85"/>
          <p:cNvSpPr/>
          <p:nvPr/>
        </p:nvSpPr>
        <p:spPr>
          <a:xfrm>
            <a:off x="8211896" y="511037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7" name="TextBox 86"/>
          <p:cNvSpPr txBox="1"/>
          <p:nvPr/>
        </p:nvSpPr>
        <p:spPr>
          <a:xfrm>
            <a:off x="8204612" y="5131439"/>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88" name="Freeform 87"/>
          <p:cNvSpPr/>
          <p:nvPr/>
        </p:nvSpPr>
        <p:spPr>
          <a:xfrm>
            <a:off x="6171770" y="4809844"/>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89" name="Freeform 88"/>
          <p:cNvSpPr/>
          <p:nvPr/>
        </p:nvSpPr>
        <p:spPr>
          <a:xfrm>
            <a:off x="5996766" y="4074857"/>
            <a:ext cx="593149" cy="744986"/>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0" name="Freeform 89"/>
          <p:cNvSpPr/>
          <p:nvPr/>
        </p:nvSpPr>
        <p:spPr>
          <a:xfrm>
            <a:off x="7351803" y="4858183"/>
            <a:ext cx="195005" cy="106190"/>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1" name="Freeform 90"/>
          <p:cNvSpPr/>
          <p:nvPr/>
        </p:nvSpPr>
        <p:spPr>
          <a:xfrm>
            <a:off x="7356803" y="5024840"/>
            <a:ext cx="326898" cy="114998"/>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2" name="Freeform 91"/>
          <p:cNvSpPr/>
          <p:nvPr/>
        </p:nvSpPr>
        <p:spPr>
          <a:xfrm>
            <a:off x="7356803"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3" name="Freeform 92"/>
          <p:cNvSpPr/>
          <p:nvPr/>
        </p:nvSpPr>
        <p:spPr>
          <a:xfrm>
            <a:off x="7341802" y="5129838"/>
            <a:ext cx="645018"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4" name="Freeform 93"/>
          <p:cNvSpPr/>
          <p:nvPr/>
        </p:nvSpPr>
        <p:spPr>
          <a:xfrm>
            <a:off x="7306801" y="5174837"/>
            <a:ext cx="806338"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5" name="Freeform 94"/>
          <p:cNvSpPr/>
          <p:nvPr/>
        </p:nvSpPr>
        <p:spPr>
          <a:xfrm>
            <a:off x="7176798" y="5184837"/>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10" name="Freeform 9"/>
          <p:cNvSpPr/>
          <p:nvPr/>
        </p:nvSpPr>
        <p:spPr>
          <a:xfrm>
            <a:off x="3474057" y="2223739"/>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0" y="2366010"/>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2" name="Group 101">
            <a:extLst>
              <a:ext uri="{FF2B5EF4-FFF2-40B4-BE49-F238E27FC236}">
                <a16:creationId xmlns:a16="http://schemas.microsoft.com/office/drawing/2014/main" id="{9584720C-CA74-6E4E-BBB6-CD7DBFD3480D}"/>
              </a:ext>
            </a:extLst>
          </p:cNvPr>
          <p:cNvGrpSpPr/>
          <p:nvPr/>
        </p:nvGrpSpPr>
        <p:grpSpPr>
          <a:xfrm>
            <a:off x="8809048" y="2690185"/>
            <a:ext cx="2026264" cy="753502"/>
            <a:chOff x="7643516" y="1940062"/>
            <a:chExt cx="2026264" cy="753502"/>
          </a:xfrm>
        </p:grpSpPr>
        <p:sp>
          <p:nvSpPr>
            <p:cNvPr id="103" name="Freeform 102">
              <a:extLst>
                <a:ext uri="{FF2B5EF4-FFF2-40B4-BE49-F238E27FC236}">
                  <a16:creationId xmlns:a16="http://schemas.microsoft.com/office/drawing/2014/main" id="{DFDB0912-2265-0647-A841-A392CFF95983}"/>
                </a:ext>
              </a:extLst>
            </p:cNvPr>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TextBox 103">
              <a:extLst>
                <a:ext uri="{FF2B5EF4-FFF2-40B4-BE49-F238E27FC236}">
                  <a16:creationId xmlns:a16="http://schemas.microsoft.com/office/drawing/2014/main" id="{A5B0AEE0-6977-C04D-BE36-991B85E3160C}"/>
                </a:ext>
              </a:extLst>
            </p:cNvPr>
            <p:cNvSpPr txBox="1"/>
            <p:nvPr/>
          </p:nvSpPr>
          <p:spPr>
            <a:xfrm>
              <a:off x="7850014" y="2163916"/>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grpSp>
        <p:nvGrpSpPr>
          <p:cNvPr id="105" name="Group 104">
            <a:extLst>
              <a:ext uri="{FF2B5EF4-FFF2-40B4-BE49-F238E27FC236}">
                <a16:creationId xmlns:a16="http://schemas.microsoft.com/office/drawing/2014/main" id="{5231BF46-5327-944F-866C-73CE1F62C9EF}"/>
              </a:ext>
            </a:extLst>
          </p:cNvPr>
          <p:cNvGrpSpPr/>
          <p:nvPr/>
        </p:nvGrpSpPr>
        <p:grpSpPr>
          <a:xfrm>
            <a:off x="9354060" y="3442613"/>
            <a:ext cx="2026264" cy="753502"/>
            <a:chOff x="7643516" y="1940062"/>
            <a:chExt cx="2026264" cy="753502"/>
          </a:xfrm>
        </p:grpSpPr>
        <p:sp>
          <p:nvSpPr>
            <p:cNvPr id="106" name="Freeform 105">
              <a:extLst>
                <a:ext uri="{FF2B5EF4-FFF2-40B4-BE49-F238E27FC236}">
                  <a16:creationId xmlns:a16="http://schemas.microsoft.com/office/drawing/2014/main" id="{839D9671-D272-5A49-9872-784C30D98124}"/>
                </a:ext>
              </a:extLst>
            </p:cNvPr>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TextBox 106">
              <a:extLst>
                <a:ext uri="{FF2B5EF4-FFF2-40B4-BE49-F238E27FC236}">
                  <a16:creationId xmlns:a16="http://schemas.microsoft.com/office/drawing/2014/main" id="{135B0069-3B17-5B42-AEF6-1E40595BC023}"/>
                </a:ext>
              </a:extLst>
            </p:cNvPr>
            <p:cNvSpPr txBox="1"/>
            <p:nvPr/>
          </p:nvSpPr>
          <p:spPr>
            <a:xfrm>
              <a:off x="7850014" y="2163916"/>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sp>
        <p:nvSpPr>
          <p:cNvPr id="4" name="Freeform 3">
            <a:extLst>
              <a:ext uri="{FF2B5EF4-FFF2-40B4-BE49-F238E27FC236}">
                <a16:creationId xmlns:a16="http://schemas.microsoft.com/office/drawing/2014/main" id="{36F7A1E3-C159-E14D-BBB1-241AB1E6C897}"/>
              </a:ext>
            </a:extLst>
          </p:cNvPr>
          <p:cNvSpPr/>
          <p:nvPr/>
        </p:nvSpPr>
        <p:spPr>
          <a:xfrm>
            <a:off x="7178040" y="2941305"/>
            <a:ext cx="1590469" cy="1036335"/>
          </a:xfrm>
          <a:custGeom>
            <a:avLst/>
            <a:gdLst>
              <a:gd name="connsiteX0" fmla="*/ 0 w 1590469"/>
              <a:gd name="connsiteY0" fmla="*/ 1036335 h 1036335"/>
              <a:gd name="connsiteX1" fmla="*/ 533400 w 1590469"/>
              <a:gd name="connsiteY1" fmla="*/ 571515 h 1036335"/>
              <a:gd name="connsiteX2" fmla="*/ 967740 w 1590469"/>
              <a:gd name="connsiteY2" fmla="*/ 144795 h 1036335"/>
              <a:gd name="connsiteX3" fmla="*/ 1569720 w 1590469"/>
              <a:gd name="connsiteY3" fmla="*/ 114315 h 1036335"/>
              <a:gd name="connsiteX4" fmla="*/ 1463040 w 1590469"/>
              <a:gd name="connsiteY4" fmla="*/ 15 h 1036335"/>
              <a:gd name="connsiteX5" fmla="*/ 1577340 w 1590469"/>
              <a:gd name="connsiteY5" fmla="*/ 106695 h 1036335"/>
              <a:gd name="connsiteX6" fmla="*/ 1493520 w 1590469"/>
              <a:gd name="connsiteY6" fmla="*/ 198135 h 10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9" h="1036335">
                <a:moveTo>
                  <a:pt x="0" y="1036335"/>
                </a:moveTo>
                <a:cubicBezTo>
                  <a:pt x="186055" y="878220"/>
                  <a:pt x="372110" y="720105"/>
                  <a:pt x="533400" y="571515"/>
                </a:cubicBezTo>
                <a:cubicBezTo>
                  <a:pt x="694690" y="422925"/>
                  <a:pt x="795020" y="220995"/>
                  <a:pt x="967740" y="144795"/>
                </a:cubicBezTo>
                <a:cubicBezTo>
                  <a:pt x="1140460" y="68595"/>
                  <a:pt x="1487170" y="138445"/>
                  <a:pt x="1569720" y="114315"/>
                </a:cubicBezTo>
                <a:cubicBezTo>
                  <a:pt x="1652270" y="90185"/>
                  <a:pt x="1461770" y="1285"/>
                  <a:pt x="1463040" y="15"/>
                </a:cubicBezTo>
                <a:cubicBezTo>
                  <a:pt x="1464310" y="-1255"/>
                  <a:pt x="1572260" y="73675"/>
                  <a:pt x="1577340" y="106695"/>
                </a:cubicBezTo>
                <a:cubicBezTo>
                  <a:pt x="1582420" y="139715"/>
                  <a:pt x="1537970" y="168925"/>
                  <a:pt x="1493520" y="198135"/>
                </a:cubicBezTo>
              </a:path>
            </a:pathLst>
          </a:cu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BE6EBC50-36A2-CE4C-9F44-0BF26FD477BC}"/>
              </a:ext>
            </a:extLst>
          </p:cNvPr>
          <p:cNvSpPr/>
          <p:nvPr/>
        </p:nvSpPr>
        <p:spPr>
          <a:xfrm>
            <a:off x="8153400" y="3535646"/>
            <a:ext cx="868680" cy="847465"/>
          </a:xfrm>
          <a:custGeom>
            <a:avLst/>
            <a:gdLst>
              <a:gd name="connsiteX0" fmla="*/ 0 w 868680"/>
              <a:gd name="connsiteY0" fmla="*/ 845854 h 847465"/>
              <a:gd name="connsiteX1" fmla="*/ 434340 w 868680"/>
              <a:gd name="connsiteY1" fmla="*/ 723934 h 847465"/>
              <a:gd name="connsiteX2" fmla="*/ 807720 w 868680"/>
              <a:gd name="connsiteY2" fmla="*/ 60994 h 847465"/>
              <a:gd name="connsiteX3" fmla="*/ 601980 w 868680"/>
              <a:gd name="connsiteY3" fmla="*/ 144814 h 847465"/>
              <a:gd name="connsiteX4" fmla="*/ 807720 w 868680"/>
              <a:gd name="connsiteY4" fmla="*/ 34 h 847465"/>
              <a:gd name="connsiteX5" fmla="*/ 868680 w 868680"/>
              <a:gd name="connsiteY5" fmla="*/ 160054 h 8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80" h="847465">
                <a:moveTo>
                  <a:pt x="0" y="845854"/>
                </a:moveTo>
                <a:cubicBezTo>
                  <a:pt x="149860" y="850299"/>
                  <a:pt x="299720" y="854744"/>
                  <a:pt x="434340" y="723934"/>
                </a:cubicBezTo>
                <a:cubicBezTo>
                  <a:pt x="568960" y="593124"/>
                  <a:pt x="779780" y="157514"/>
                  <a:pt x="807720" y="60994"/>
                </a:cubicBezTo>
                <a:cubicBezTo>
                  <a:pt x="835660" y="-35526"/>
                  <a:pt x="601980" y="154974"/>
                  <a:pt x="601980" y="144814"/>
                </a:cubicBezTo>
                <a:cubicBezTo>
                  <a:pt x="601980" y="134654"/>
                  <a:pt x="763270" y="-2506"/>
                  <a:pt x="807720" y="34"/>
                </a:cubicBezTo>
                <a:cubicBezTo>
                  <a:pt x="852170" y="2574"/>
                  <a:pt x="860425" y="81314"/>
                  <a:pt x="868680" y="160054"/>
                </a:cubicBezTo>
              </a:path>
            </a:pathLst>
          </a:cu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C36D0B56-DD98-644D-88CB-1D5BFB57B308}"/>
              </a:ext>
            </a:extLst>
          </p:cNvPr>
          <p:cNvSpPr/>
          <p:nvPr/>
        </p:nvSpPr>
        <p:spPr>
          <a:xfrm>
            <a:off x="8298180" y="3604085"/>
            <a:ext cx="886800" cy="968410"/>
          </a:xfrm>
          <a:custGeom>
            <a:avLst/>
            <a:gdLst>
              <a:gd name="connsiteX0" fmla="*/ 0 w 886800"/>
              <a:gd name="connsiteY0" fmla="*/ 922195 h 968410"/>
              <a:gd name="connsiteX1" fmla="*/ 419100 w 886800"/>
              <a:gd name="connsiteY1" fmla="*/ 868855 h 968410"/>
              <a:gd name="connsiteX2" fmla="*/ 861060 w 886800"/>
              <a:gd name="connsiteY2" fmla="*/ 38275 h 968410"/>
              <a:gd name="connsiteX3" fmla="*/ 746760 w 886800"/>
              <a:gd name="connsiteY3" fmla="*/ 167815 h 968410"/>
              <a:gd name="connsiteX4" fmla="*/ 868680 w 886800"/>
              <a:gd name="connsiteY4" fmla="*/ 175 h 968410"/>
              <a:gd name="connsiteX5" fmla="*/ 883920 w 886800"/>
              <a:gd name="connsiteY5" fmla="*/ 205915 h 96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800" h="968410">
                <a:moveTo>
                  <a:pt x="0" y="922195"/>
                </a:moveTo>
                <a:cubicBezTo>
                  <a:pt x="137795" y="969185"/>
                  <a:pt x="275590" y="1016175"/>
                  <a:pt x="419100" y="868855"/>
                </a:cubicBezTo>
                <a:cubicBezTo>
                  <a:pt x="562610" y="721535"/>
                  <a:pt x="806450" y="155115"/>
                  <a:pt x="861060" y="38275"/>
                </a:cubicBezTo>
                <a:cubicBezTo>
                  <a:pt x="915670" y="-78565"/>
                  <a:pt x="745490" y="174165"/>
                  <a:pt x="746760" y="167815"/>
                </a:cubicBezTo>
                <a:cubicBezTo>
                  <a:pt x="748030" y="161465"/>
                  <a:pt x="845820" y="-6175"/>
                  <a:pt x="868680" y="175"/>
                </a:cubicBezTo>
                <a:cubicBezTo>
                  <a:pt x="891540" y="6525"/>
                  <a:pt x="887730" y="106220"/>
                  <a:pt x="883920" y="205915"/>
                </a:cubicBezTo>
              </a:path>
            </a:pathLst>
          </a:cu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DEA4AF39-EC40-B14B-9B1F-8FBC405FFFDB}"/>
              </a:ext>
            </a:extLst>
          </p:cNvPr>
          <p:cNvSpPr/>
          <p:nvPr/>
        </p:nvSpPr>
        <p:spPr>
          <a:xfrm>
            <a:off x="8481060" y="4294389"/>
            <a:ext cx="1356360" cy="542937"/>
          </a:xfrm>
          <a:custGeom>
            <a:avLst/>
            <a:gdLst>
              <a:gd name="connsiteX0" fmla="*/ 0 w 1356360"/>
              <a:gd name="connsiteY0" fmla="*/ 414771 h 542937"/>
              <a:gd name="connsiteX1" fmla="*/ 746760 w 1356360"/>
              <a:gd name="connsiteY1" fmla="*/ 521451 h 542937"/>
              <a:gd name="connsiteX2" fmla="*/ 1264920 w 1356360"/>
              <a:gd name="connsiteY2" fmla="*/ 41391 h 542937"/>
              <a:gd name="connsiteX3" fmla="*/ 982980 w 1356360"/>
              <a:gd name="connsiteY3" fmla="*/ 79491 h 542937"/>
              <a:gd name="connsiteX4" fmla="*/ 1257300 w 1356360"/>
              <a:gd name="connsiteY4" fmla="*/ 3291 h 542937"/>
              <a:gd name="connsiteX5" fmla="*/ 1356360 w 1356360"/>
              <a:gd name="connsiteY5" fmla="*/ 209031 h 54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60" h="542937">
                <a:moveTo>
                  <a:pt x="0" y="414771"/>
                </a:moveTo>
                <a:cubicBezTo>
                  <a:pt x="267970" y="499226"/>
                  <a:pt x="535940" y="583681"/>
                  <a:pt x="746760" y="521451"/>
                </a:cubicBezTo>
                <a:cubicBezTo>
                  <a:pt x="957580" y="459221"/>
                  <a:pt x="1225550" y="115051"/>
                  <a:pt x="1264920" y="41391"/>
                </a:cubicBezTo>
                <a:cubicBezTo>
                  <a:pt x="1304290" y="-32269"/>
                  <a:pt x="984250" y="85841"/>
                  <a:pt x="982980" y="79491"/>
                </a:cubicBezTo>
                <a:cubicBezTo>
                  <a:pt x="981710" y="73141"/>
                  <a:pt x="1195070" y="-18299"/>
                  <a:pt x="1257300" y="3291"/>
                </a:cubicBezTo>
                <a:cubicBezTo>
                  <a:pt x="1319530" y="24881"/>
                  <a:pt x="1337945" y="116956"/>
                  <a:pt x="1356360" y="209031"/>
                </a:cubicBezTo>
              </a:path>
            </a:pathLst>
          </a:cu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63DABD28-12B8-0C49-8672-F6D088C4C9ED}"/>
              </a:ext>
            </a:extLst>
          </p:cNvPr>
          <p:cNvSpPr/>
          <p:nvPr/>
        </p:nvSpPr>
        <p:spPr>
          <a:xfrm>
            <a:off x="8618220" y="4345094"/>
            <a:ext cx="1623060" cy="708580"/>
          </a:xfrm>
          <a:custGeom>
            <a:avLst/>
            <a:gdLst>
              <a:gd name="connsiteX0" fmla="*/ 0 w 1623060"/>
              <a:gd name="connsiteY0" fmla="*/ 531706 h 708580"/>
              <a:gd name="connsiteX1" fmla="*/ 579120 w 1623060"/>
              <a:gd name="connsiteY1" fmla="*/ 706966 h 708580"/>
              <a:gd name="connsiteX2" fmla="*/ 1226820 w 1623060"/>
              <a:gd name="connsiteY2" fmla="*/ 440266 h 708580"/>
              <a:gd name="connsiteX3" fmla="*/ 1569720 w 1623060"/>
              <a:gd name="connsiteY3" fmla="*/ 13546 h 708580"/>
              <a:gd name="connsiteX4" fmla="*/ 1409700 w 1623060"/>
              <a:gd name="connsiteY4" fmla="*/ 97366 h 708580"/>
              <a:gd name="connsiteX5" fmla="*/ 1569720 w 1623060"/>
              <a:gd name="connsiteY5" fmla="*/ 5926 h 708580"/>
              <a:gd name="connsiteX6" fmla="*/ 1623060 w 1623060"/>
              <a:gd name="connsiteY6" fmla="*/ 219286 h 70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060" h="708580">
                <a:moveTo>
                  <a:pt x="0" y="531706"/>
                </a:moveTo>
                <a:cubicBezTo>
                  <a:pt x="187325" y="626956"/>
                  <a:pt x="374650" y="722206"/>
                  <a:pt x="579120" y="706966"/>
                </a:cubicBezTo>
                <a:cubicBezTo>
                  <a:pt x="783590" y="691726"/>
                  <a:pt x="1061720" y="555836"/>
                  <a:pt x="1226820" y="440266"/>
                </a:cubicBezTo>
                <a:cubicBezTo>
                  <a:pt x="1391920" y="324696"/>
                  <a:pt x="1539240" y="70696"/>
                  <a:pt x="1569720" y="13546"/>
                </a:cubicBezTo>
                <a:cubicBezTo>
                  <a:pt x="1600200" y="-43604"/>
                  <a:pt x="1409700" y="98636"/>
                  <a:pt x="1409700" y="97366"/>
                </a:cubicBezTo>
                <a:cubicBezTo>
                  <a:pt x="1409700" y="96096"/>
                  <a:pt x="1534160" y="-14394"/>
                  <a:pt x="1569720" y="5926"/>
                </a:cubicBezTo>
                <a:cubicBezTo>
                  <a:pt x="1605280" y="26246"/>
                  <a:pt x="1614170" y="122766"/>
                  <a:pt x="1623060" y="219286"/>
                </a:cubicBezTo>
              </a:path>
            </a:pathLst>
          </a:cu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5413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Signalling via Queries</a:t>
            </a:r>
          </a:p>
        </p:txBody>
      </p:sp>
      <p:sp>
        <p:nvSpPr>
          <p:cNvPr id="14" name="Freeform 13"/>
          <p:cNvSpPr/>
          <p:nvPr/>
        </p:nvSpPr>
        <p:spPr>
          <a:xfrm>
            <a:off x="1998206" y="1916584"/>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204704" y="2140438"/>
            <a:ext cx="928459" cy="369332"/>
          </a:xfrm>
          <a:prstGeom prst="rect">
            <a:avLst/>
          </a:prstGeom>
          <a:noFill/>
        </p:spPr>
        <p:txBody>
          <a:bodyPr wrap="none" rtlCol="0">
            <a:spAutoFit/>
          </a:bodyPr>
          <a:lstStyle/>
          <a:p>
            <a:r>
              <a:rPr lang="en-US" dirty="0">
                <a:latin typeface="AhnbergHand"/>
                <a:cs typeface="AhnbergHand"/>
              </a:rPr>
              <a:t>Client</a:t>
            </a:r>
          </a:p>
        </p:txBody>
      </p:sp>
      <p:sp>
        <p:nvSpPr>
          <p:cNvPr id="16" name="Freeform 15"/>
          <p:cNvSpPr/>
          <p:nvPr/>
        </p:nvSpPr>
        <p:spPr>
          <a:xfrm>
            <a:off x="4660845" y="1916963"/>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07932" y="2140438"/>
            <a:ext cx="1896962" cy="369332"/>
          </a:xfrm>
          <a:prstGeom prst="rect">
            <a:avLst/>
          </a:prstGeom>
          <a:noFill/>
        </p:spPr>
        <p:txBody>
          <a:bodyPr wrap="none" rtlCol="0">
            <a:spAutoFit/>
          </a:bodyPr>
          <a:lstStyle/>
          <a:p>
            <a:r>
              <a:rPr lang="en-US" dirty="0">
                <a:latin typeface="AhnbergHand"/>
                <a:cs typeface="AhnbergHand"/>
              </a:rPr>
              <a:t>DNS Resolver</a:t>
            </a:r>
          </a:p>
        </p:txBody>
      </p:sp>
      <p:sp>
        <p:nvSpPr>
          <p:cNvPr id="18" name="Freeform 17"/>
          <p:cNvSpPr/>
          <p:nvPr/>
        </p:nvSpPr>
        <p:spPr>
          <a:xfrm>
            <a:off x="3367290" y="1943100"/>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410665" y="1818393"/>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4" y="2163916"/>
            <a:ext cx="987771" cy="369332"/>
          </a:xfrm>
          <a:prstGeom prst="rect">
            <a:avLst/>
          </a:prstGeom>
          <a:noFill/>
        </p:spPr>
        <p:txBody>
          <a:bodyPr wrap="none" rtlCol="0">
            <a:spAutoFit/>
          </a:bodyPr>
          <a:lstStyle/>
          <a:p>
            <a:r>
              <a:rPr lang="en-US" dirty="0">
                <a:solidFill>
                  <a:schemeClr val="accent1"/>
                </a:solidFill>
                <a:latin typeface="AhnbergHand"/>
                <a:cs typeface="AhnbergHand"/>
              </a:rPr>
              <a:t>Server</a:t>
            </a:r>
          </a:p>
        </p:txBody>
      </p:sp>
      <p:grpSp>
        <p:nvGrpSpPr>
          <p:cNvPr id="25" name="Group 24"/>
          <p:cNvGrpSpPr/>
          <p:nvPr/>
        </p:nvGrpSpPr>
        <p:grpSpPr>
          <a:xfrm>
            <a:off x="6410665" y="3055362"/>
            <a:ext cx="729236" cy="495837"/>
            <a:chOff x="4924605" y="4010196"/>
            <a:chExt cx="729236" cy="495837"/>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8" name="Group 27"/>
          <p:cNvGrpSpPr/>
          <p:nvPr/>
        </p:nvGrpSpPr>
        <p:grpSpPr>
          <a:xfrm>
            <a:off x="6417949" y="3842267"/>
            <a:ext cx="729236" cy="495837"/>
            <a:chOff x="4924605" y="4010196"/>
            <a:chExt cx="729236" cy="495837"/>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1" name="Group 30"/>
          <p:cNvGrpSpPr/>
          <p:nvPr/>
        </p:nvGrpSpPr>
        <p:grpSpPr>
          <a:xfrm>
            <a:off x="5439581" y="4440744"/>
            <a:ext cx="729236" cy="495837"/>
            <a:chOff x="4924605" y="4010196"/>
            <a:chExt cx="729236" cy="495837"/>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4" name="Group 33"/>
          <p:cNvGrpSpPr/>
          <p:nvPr/>
        </p:nvGrpSpPr>
        <p:grpSpPr>
          <a:xfrm>
            <a:off x="5339733" y="3594348"/>
            <a:ext cx="729236" cy="495837"/>
            <a:chOff x="4924605" y="4010196"/>
            <a:chExt cx="729236" cy="495837"/>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p:cNvGrpSpPr/>
          <p:nvPr/>
        </p:nvGrpSpPr>
        <p:grpSpPr>
          <a:xfrm>
            <a:off x="4629595" y="3055362"/>
            <a:ext cx="729236" cy="495837"/>
            <a:chOff x="4924605" y="4010196"/>
            <a:chExt cx="729236" cy="495837"/>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2" name="Freeform 51"/>
          <p:cNvSpPr/>
          <p:nvPr/>
        </p:nvSpPr>
        <p:spPr>
          <a:xfrm>
            <a:off x="5311824" y="3060367"/>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1"/>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6"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7138450" y="2644368"/>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8" y="4056656"/>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6051172" y="3869245"/>
            <a:ext cx="313186" cy="139330"/>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6" y="4338599"/>
            <a:ext cx="730650" cy="318062"/>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5346617" y="2739801"/>
            <a:ext cx="695857" cy="320594"/>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7" name="Group 66"/>
          <p:cNvGrpSpPr/>
          <p:nvPr/>
        </p:nvGrpSpPr>
        <p:grpSpPr>
          <a:xfrm>
            <a:off x="6669453" y="4730585"/>
            <a:ext cx="729236" cy="495837"/>
            <a:chOff x="4924605" y="4010196"/>
            <a:chExt cx="729236" cy="495837"/>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0" name="Group 69"/>
          <p:cNvGrpSpPr/>
          <p:nvPr/>
        </p:nvGrpSpPr>
        <p:grpSpPr>
          <a:xfrm>
            <a:off x="7442612" y="4348376"/>
            <a:ext cx="729236" cy="495837"/>
            <a:chOff x="5670962" y="4828436"/>
            <a:chExt cx="729236" cy="495837"/>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3" name="Group 72"/>
          <p:cNvGrpSpPr/>
          <p:nvPr/>
        </p:nvGrpSpPr>
        <p:grpSpPr>
          <a:xfrm>
            <a:off x="7595012" y="4500776"/>
            <a:ext cx="729236" cy="495837"/>
            <a:chOff x="5670962" y="4828436"/>
            <a:chExt cx="729236" cy="495837"/>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6" name="Group 75"/>
          <p:cNvGrpSpPr/>
          <p:nvPr/>
        </p:nvGrpSpPr>
        <p:grpSpPr>
          <a:xfrm>
            <a:off x="7747412" y="4653176"/>
            <a:ext cx="729236" cy="495837"/>
            <a:chOff x="5670962" y="4828436"/>
            <a:chExt cx="729236" cy="495837"/>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9" name="Group 78"/>
          <p:cNvGrpSpPr/>
          <p:nvPr/>
        </p:nvGrpSpPr>
        <p:grpSpPr>
          <a:xfrm>
            <a:off x="7899812" y="4805576"/>
            <a:ext cx="729236" cy="495837"/>
            <a:chOff x="5670962" y="4828436"/>
            <a:chExt cx="729236" cy="495837"/>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2" name="Group 81"/>
          <p:cNvGrpSpPr/>
          <p:nvPr/>
        </p:nvGrpSpPr>
        <p:grpSpPr>
          <a:xfrm>
            <a:off x="8052212" y="4957976"/>
            <a:ext cx="729236" cy="495837"/>
            <a:chOff x="5670962" y="4828436"/>
            <a:chExt cx="729236" cy="495837"/>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p:cNvGrpSpPr/>
          <p:nvPr/>
        </p:nvGrpSpPr>
        <p:grpSpPr>
          <a:xfrm>
            <a:off x="8204612" y="5110376"/>
            <a:ext cx="729236" cy="495837"/>
            <a:chOff x="5670962" y="4828436"/>
            <a:chExt cx="729236" cy="495837"/>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88" name="Freeform 87"/>
          <p:cNvSpPr/>
          <p:nvPr/>
        </p:nvSpPr>
        <p:spPr>
          <a:xfrm>
            <a:off x="6171770" y="4809844"/>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996766" y="4074857"/>
            <a:ext cx="593149" cy="744986"/>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a:off x="7351803" y="4858183"/>
            <a:ext cx="195005" cy="106190"/>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7356803" y="5024840"/>
            <a:ext cx="326898" cy="114998"/>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a:off x="7356803"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p:cNvSpPr/>
          <p:nvPr/>
        </p:nvSpPr>
        <p:spPr>
          <a:xfrm>
            <a:off x="7341802" y="5129838"/>
            <a:ext cx="645018"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p:cNvSpPr/>
          <p:nvPr/>
        </p:nvSpPr>
        <p:spPr>
          <a:xfrm>
            <a:off x="7306801" y="5174837"/>
            <a:ext cx="806338"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a:off x="7176798" y="5184837"/>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Freeform 95"/>
          <p:cNvSpPr/>
          <p:nvPr/>
        </p:nvSpPr>
        <p:spPr>
          <a:xfrm>
            <a:off x="7982460" y="2753484"/>
            <a:ext cx="648377" cy="1645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a:off x="8134860" y="2753484"/>
            <a:ext cx="648377" cy="17983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a:off x="8287260" y="2753484"/>
            <a:ext cx="648377" cy="19507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8439660" y="2753484"/>
            <a:ext cx="648377" cy="21031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8592060" y="2753484"/>
            <a:ext cx="648377" cy="22555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8744460" y="2753484"/>
            <a:ext cx="648377" cy="2407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474057" y="2223739"/>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0" y="2366010"/>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ight Arrow 2"/>
          <p:cNvSpPr/>
          <p:nvPr/>
        </p:nvSpPr>
        <p:spPr>
          <a:xfrm rot="20224733">
            <a:off x="6085648" y="2376095"/>
            <a:ext cx="1918400" cy="1088111"/>
          </a:xfrm>
          <a:prstGeom prst="rightArrow">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rot="20251494">
            <a:off x="6389398" y="2785996"/>
            <a:ext cx="926857" cy="369332"/>
          </a:xfrm>
          <a:prstGeom prst="rect">
            <a:avLst/>
          </a:prstGeom>
          <a:noFill/>
        </p:spPr>
        <p:txBody>
          <a:bodyPr wrap="none" rtlCol="0">
            <a:spAutoFit/>
          </a:bodyPr>
          <a:lstStyle/>
          <a:p>
            <a:r>
              <a:rPr lang="en-AU" b="1" dirty="0">
                <a:solidFill>
                  <a:schemeClr val="accent1"/>
                </a:solidFill>
              </a:rPr>
              <a:t>Queries</a:t>
            </a:r>
          </a:p>
        </p:txBody>
      </p:sp>
      <p:sp>
        <p:nvSpPr>
          <p:cNvPr id="5" name="TextBox 4"/>
          <p:cNvSpPr txBox="1"/>
          <p:nvPr/>
        </p:nvSpPr>
        <p:spPr>
          <a:xfrm>
            <a:off x="351401" y="4059383"/>
            <a:ext cx="3932782" cy="1938992"/>
          </a:xfrm>
          <a:prstGeom prst="rect">
            <a:avLst/>
          </a:prstGeom>
          <a:noFill/>
        </p:spPr>
        <p:txBody>
          <a:bodyPr wrap="square" rtlCol="0">
            <a:spAutoFit/>
          </a:bodyPr>
          <a:lstStyle/>
          <a:p>
            <a:r>
              <a:rPr lang="en-AU" sz="2400" dirty="0"/>
              <a:t>The query contains added resolver information which passes inward in the DNS towards the authoritative server(s)</a:t>
            </a:r>
          </a:p>
        </p:txBody>
      </p:sp>
    </p:spTree>
    <p:extLst>
      <p:ext uri="{BB962C8B-B14F-4D97-AF65-F5344CB8AC3E}">
        <p14:creationId xmlns:p14="http://schemas.microsoft.com/office/powerpoint/2010/main" val="92616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Signalling via Responses</a:t>
            </a:r>
          </a:p>
        </p:txBody>
      </p:sp>
      <p:sp>
        <p:nvSpPr>
          <p:cNvPr id="14" name="Freeform 13"/>
          <p:cNvSpPr/>
          <p:nvPr/>
        </p:nvSpPr>
        <p:spPr>
          <a:xfrm>
            <a:off x="1998206" y="1916584"/>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204704" y="2140438"/>
            <a:ext cx="928459" cy="369332"/>
          </a:xfrm>
          <a:prstGeom prst="rect">
            <a:avLst/>
          </a:prstGeom>
          <a:noFill/>
        </p:spPr>
        <p:txBody>
          <a:bodyPr wrap="none" rtlCol="0">
            <a:spAutoFit/>
          </a:bodyPr>
          <a:lstStyle/>
          <a:p>
            <a:r>
              <a:rPr lang="en-US" dirty="0">
                <a:latin typeface="AhnbergHand"/>
                <a:cs typeface="AhnbergHand"/>
              </a:rPr>
              <a:t>Client</a:t>
            </a:r>
          </a:p>
        </p:txBody>
      </p:sp>
      <p:sp>
        <p:nvSpPr>
          <p:cNvPr id="16" name="Freeform 15"/>
          <p:cNvSpPr/>
          <p:nvPr/>
        </p:nvSpPr>
        <p:spPr>
          <a:xfrm>
            <a:off x="4660845" y="1916963"/>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07932" y="2140438"/>
            <a:ext cx="1896962" cy="369332"/>
          </a:xfrm>
          <a:prstGeom prst="rect">
            <a:avLst/>
          </a:prstGeom>
          <a:noFill/>
        </p:spPr>
        <p:txBody>
          <a:bodyPr wrap="none" rtlCol="0">
            <a:spAutoFit/>
          </a:bodyPr>
          <a:lstStyle/>
          <a:p>
            <a:r>
              <a:rPr lang="en-US" dirty="0">
                <a:latin typeface="AhnbergHand"/>
                <a:cs typeface="AhnbergHand"/>
              </a:rPr>
              <a:t>DNS Resolver</a:t>
            </a:r>
          </a:p>
        </p:txBody>
      </p:sp>
      <p:sp>
        <p:nvSpPr>
          <p:cNvPr id="18" name="Freeform 17"/>
          <p:cNvSpPr/>
          <p:nvPr/>
        </p:nvSpPr>
        <p:spPr>
          <a:xfrm>
            <a:off x="3367290" y="1943100"/>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410665" y="1818393"/>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4" y="2163916"/>
            <a:ext cx="987771" cy="369332"/>
          </a:xfrm>
          <a:prstGeom prst="rect">
            <a:avLst/>
          </a:prstGeom>
          <a:noFill/>
        </p:spPr>
        <p:txBody>
          <a:bodyPr wrap="none" rtlCol="0">
            <a:spAutoFit/>
          </a:bodyPr>
          <a:lstStyle/>
          <a:p>
            <a:r>
              <a:rPr lang="en-US" dirty="0">
                <a:solidFill>
                  <a:schemeClr val="accent1"/>
                </a:solidFill>
                <a:latin typeface="AhnbergHand"/>
                <a:cs typeface="AhnbergHand"/>
              </a:rPr>
              <a:t>Server</a:t>
            </a:r>
          </a:p>
        </p:txBody>
      </p:sp>
      <p:grpSp>
        <p:nvGrpSpPr>
          <p:cNvPr id="25" name="Group 24"/>
          <p:cNvGrpSpPr/>
          <p:nvPr/>
        </p:nvGrpSpPr>
        <p:grpSpPr>
          <a:xfrm>
            <a:off x="6410665" y="3055362"/>
            <a:ext cx="729236" cy="495837"/>
            <a:chOff x="4924605" y="4010196"/>
            <a:chExt cx="729236" cy="495837"/>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8" name="Group 27"/>
          <p:cNvGrpSpPr/>
          <p:nvPr/>
        </p:nvGrpSpPr>
        <p:grpSpPr>
          <a:xfrm>
            <a:off x="6417949" y="3842267"/>
            <a:ext cx="729236" cy="495837"/>
            <a:chOff x="4924605" y="4010196"/>
            <a:chExt cx="729236" cy="495837"/>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1" name="Group 30"/>
          <p:cNvGrpSpPr/>
          <p:nvPr/>
        </p:nvGrpSpPr>
        <p:grpSpPr>
          <a:xfrm>
            <a:off x="5439581" y="4440744"/>
            <a:ext cx="729236" cy="495837"/>
            <a:chOff x="4924605" y="4010196"/>
            <a:chExt cx="729236" cy="495837"/>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4" name="Group 33"/>
          <p:cNvGrpSpPr/>
          <p:nvPr/>
        </p:nvGrpSpPr>
        <p:grpSpPr>
          <a:xfrm>
            <a:off x="5339733" y="3594348"/>
            <a:ext cx="729236" cy="495837"/>
            <a:chOff x="4924605" y="4010196"/>
            <a:chExt cx="729236" cy="495837"/>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p:cNvGrpSpPr/>
          <p:nvPr/>
        </p:nvGrpSpPr>
        <p:grpSpPr>
          <a:xfrm>
            <a:off x="4629595" y="3055362"/>
            <a:ext cx="729236" cy="495837"/>
            <a:chOff x="4924605" y="4010196"/>
            <a:chExt cx="729236" cy="495837"/>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2" name="Freeform 51"/>
          <p:cNvSpPr/>
          <p:nvPr/>
        </p:nvSpPr>
        <p:spPr>
          <a:xfrm>
            <a:off x="5311824" y="3060367"/>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1"/>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6"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7138450" y="2644368"/>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8" y="4056656"/>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6051172" y="3869245"/>
            <a:ext cx="313186" cy="139330"/>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6" y="4338599"/>
            <a:ext cx="730650" cy="318062"/>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5346617" y="2739801"/>
            <a:ext cx="695857" cy="320594"/>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7" name="Group 66"/>
          <p:cNvGrpSpPr/>
          <p:nvPr/>
        </p:nvGrpSpPr>
        <p:grpSpPr>
          <a:xfrm>
            <a:off x="6669453" y="4730585"/>
            <a:ext cx="729236" cy="495837"/>
            <a:chOff x="4924605" y="4010196"/>
            <a:chExt cx="729236" cy="495837"/>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0" name="Group 69"/>
          <p:cNvGrpSpPr/>
          <p:nvPr/>
        </p:nvGrpSpPr>
        <p:grpSpPr>
          <a:xfrm>
            <a:off x="7442612" y="4348376"/>
            <a:ext cx="729236" cy="495837"/>
            <a:chOff x="5670962" y="4828436"/>
            <a:chExt cx="729236" cy="495837"/>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3" name="Group 72"/>
          <p:cNvGrpSpPr/>
          <p:nvPr/>
        </p:nvGrpSpPr>
        <p:grpSpPr>
          <a:xfrm>
            <a:off x="7595012" y="4500776"/>
            <a:ext cx="729236" cy="495837"/>
            <a:chOff x="5670962" y="4828436"/>
            <a:chExt cx="729236" cy="495837"/>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6" name="Group 75"/>
          <p:cNvGrpSpPr/>
          <p:nvPr/>
        </p:nvGrpSpPr>
        <p:grpSpPr>
          <a:xfrm>
            <a:off x="7747412" y="4653176"/>
            <a:ext cx="729236" cy="495837"/>
            <a:chOff x="5670962" y="4828436"/>
            <a:chExt cx="729236" cy="495837"/>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9" name="Group 78"/>
          <p:cNvGrpSpPr/>
          <p:nvPr/>
        </p:nvGrpSpPr>
        <p:grpSpPr>
          <a:xfrm>
            <a:off x="7899812" y="4805576"/>
            <a:ext cx="729236" cy="495837"/>
            <a:chOff x="5670962" y="4828436"/>
            <a:chExt cx="729236" cy="495837"/>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2" name="Group 81"/>
          <p:cNvGrpSpPr/>
          <p:nvPr/>
        </p:nvGrpSpPr>
        <p:grpSpPr>
          <a:xfrm>
            <a:off x="8052212" y="4957976"/>
            <a:ext cx="729236" cy="495837"/>
            <a:chOff x="5670962" y="4828436"/>
            <a:chExt cx="729236" cy="495837"/>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p:cNvGrpSpPr/>
          <p:nvPr/>
        </p:nvGrpSpPr>
        <p:grpSpPr>
          <a:xfrm>
            <a:off x="8204612" y="5110376"/>
            <a:ext cx="729236" cy="495837"/>
            <a:chOff x="5670962" y="4828436"/>
            <a:chExt cx="729236" cy="495837"/>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88" name="Freeform 87"/>
          <p:cNvSpPr/>
          <p:nvPr/>
        </p:nvSpPr>
        <p:spPr>
          <a:xfrm>
            <a:off x="6171770" y="4809844"/>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996766" y="4074857"/>
            <a:ext cx="593149" cy="744986"/>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a:off x="7351803" y="4858183"/>
            <a:ext cx="195005" cy="106190"/>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7356803" y="5024840"/>
            <a:ext cx="326898" cy="114998"/>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a:off x="7356803"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p:cNvSpPr/>
          <p:nvPr/>
        </p:nvSpPr>
        <p:spPr>
          <a:xfrm>
            <a:off x="7341802" y="5129838"/>
            <a:ext cx="645018"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p:cNvSpPr/>
          <p:nvPr/>
        </p:nvSpPr>
        <p:spPr>
          <a:xfrm>
            <a:off x="7306801" y="5174837"/>
            <a:ext cx="806338"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a:off x="7176798" y="5184837"/>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Freeform 95"/>
          <p:cNvSpPr/>
          <p:nvPr/>
        </p:nvSpPr>
        <p:spPr>
          <a:xfrm>
            <a:off x="7982460" y="2753484"/>
            <a:ext cx="648377" cy="1645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a:off x="8134860" y="2753484"/>
            <a:ext cx="648377" cy="17983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a:off x="8287260" y="2753484"/>
            <a:ext cx="648377" cy="19507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8439660" y="2753484"/>
            <a:ext cx="648377" cy="21031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8592060" y="2753484"/>
            <a:ext cx="648377" cy="22555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8744460" y="2753484"/>
            <a:ext cx="648377" cy="2407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474057" y="2223739"/>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0" y="2366010"/>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ight Arrow 101"/>
          <p:cNvSpPr/>
          <p:nvPr/>
        </p:nvSpPr>
        <p:spPr>
          <a:xfrm rot="11686614">
            <a:off x="4143041" y="2046117"/>
            <a:ext cx="1918400" cy="1088111"/>
          </a:xfrm>
          <a:prstGeom prst="rightArrow">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TextBox 102"/>
          <p:cNvSpPr txBox="1"/>
          <p:nvPr/>
        </p:nvSpPr>
        <p:spPr>
          <a:xfrm rot="820494">
            <a:off x="4535111" y="2386260"/>
            <a:ext cx="1186543" cy="369332"/>
          </a:xfrm>
          <a:prstGeom prst="rect">
            <a:avLst/>
          </a:prstGeom>
          <a:noFill/>
        </p:spPr>
        <p:txBody>
          <a:bodyPr wrap="none" rtlCol="0">
            <a:spAutoFit/>
          </a:bodyPr>
          <a:lstStyle/>
          <a:p>
            <a:r>
              <a:rPr lang="en-AU" b="1">
                <a:solidFill>
                  <a:schemeClr val="accent1"/>
                </a:solidFill>
              </a:rPr>
              <a:t>Responses</a:t>
            </a:r>
            <a:endParaRPr lang="en-AU" b="1" dirty="0">
              <a:solidFill>
                <a:schemeClr val="accent1"/>
              </a:solidFill>
            </a:endParaRPr>
          </a:p>
        </p:txBody>
      </p:sp>
      <p:sp>
        <p:nvSpPr>
          <p:cNvPr id="104" name="TextBox 103"/>
          <p:cNvSpPr txBox="1"/>
          <p:nvPr/>
        </p:nvSpPr>
        <p:spPr>
          <a:xfrm>
            <a:off x="351401" y="4059383"/>
            <a:ext cx="3932782" cy="1938992"/>
          </a:xfrm>
          <a:prstGeom prst="rect">
            <a:avLst/>
          </a:prstGeom>
          <a:noFill/>
        </p:spPr>
        <p:txBody>
          <a:bodyPr wrap="square" rtlCol="0">
            <a:spAutoFit/>
          </a:bodyPr>
          <a:lstStyle/>
          <a:p>
            <a:r>
              <a:rPr lang="en-AU" sz="2400" dirty="0"/>
              <a:t>The response contains added information or altered </a:t>
            </a:r>
            <a:r>
              <a:rPr lang="en-AU" sz="2400" dirty="0" err="1"/>
              <a:t>behavious</a:t>
            </a:r>
            <a:r>
              <a:rPr lang="en-AU" sz="2400" dirty="0"/>
              <a:t> which passes backward in the DNS towards the original </a:t>
            </a:r>
            <a:r>
              <a:rPr lang="en-AU" sz="2400" dirty="0" err="1"/>
              <a:t>querier</a:t>
            </a:r>
            <a:endParaRPr lang="en-AU" sz="2400" dirty="0"/>
          </a:p>
        </p:txBody>
      </p:sp>
    </p:spTree>
    <p:extLst>
      <p:ext uri="{BB962C8B-B14F-4D97-AF65-F5344CB8AC3E}">
        <p14:creationId xmlns:p14="http://schemas.microsoft.com/office/powerpoint/2010/main" val="112865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 y="365125"/>
            <a:ext cx="11521440" cy="1325563"/>
          </a:xfrm>
        </p:spPr>
        <p:txBody>
          <a:bodyPr/>
          <a:lstStyle/>
          <a:p>
            <a:r>
              <a:rPr lang="en-US" dirty="0">
                <a:latin typeface="Powderfinger Type" panose="02020709070000000403" pitchFamily="49" charset="77"/>
              </a:rPr>
              <a:t>Measuring Resolvers with RFC 8145</a:t>
            </a:r>
          </a:p>
        </p:txBody>
      </p:sp>
      <p:sp>
        <p:nvSpPr>
          <p:cNvPr id="3" name="Content Placeholder 2"/>
          <p:cNvSpPr>
            <a:spLocks noGrp="1"/>
          </p:cNvSpPr>
          <p:nvPr>
            <p:ph idx="1"/>
          </p:nvPr>
        </p:nvSpPr>
        <p:spPr>
          <a:xfrm>
            <a:off x="838200" y="1690688"/>
            <a:ext cx="7543800" cy="4351338"/>
          </a:xfrm>
        </p:spPr>
        <p:txBody>
          <a:bodyPr>
            <a:noAutofit/>
          </a:bodyPr>
          <a:lstStyle/>
          <a:p>
            <a:pPr marL="0" indent="0">
              <a:buNone/>
            </a:pPr>
            <a:r>
              <a:rPr lang="en-US" dirty="0"/>
              <a:t>Getting resolvers to report on their local trusted key state</a:t>
            </a:r>
          </a:p>
          <a:p>
            <a:pPr lvl="1"/>
            <a:r>
              <a:rPr lang="en-US" sz="2800" dirty="0"/>
              <a:t>A change to resolver behavior that requires deployment of new resolver code</a:t>
            </a:r>
          </a:p>
          <a:p>
            <a:pPr lvl="1"/>
            <a:r>
              <a:rPr lang="en-US" sz="2800" dirty="0"/>
              <a:t>Resolvers that support the RFC 8145 signal mechanism periodically include the key tag of their locally trusted keys into a query directed towards the root servers</a:t>
            </a:r>
          </a:p>
          <a:p>
            <a:pPr lvl="1"/>
            <a:endParaRPr lang="en-US" sz="2800" dirty="0"/>
          </a:p>
          <a:p>
            <a:pPr lvl="1"/>
            <a:endParaRPr lang="en-US" sz="2800" dirty="0"/>
          </a:p>
        </p:txBody>
      </p:sp>
      <p:pic>
        <p:nvPicPr>
          <p:cNvPr id="5" name="Picture 4">
            <a:extLst>
              <a:ext uri="{FF2B5EF4-FFF2-40B4-BE49-F238E27FC236}">
                <a16:creationId xmlns:a16="http://schemas.microsoft.com/office/drawing/2014/main" id="{BD862F66-7C7D-F64F-B453-1B4E22E333BA}"/>
              </a:ext>
            </a:extLst>
          </p:cNvPr>
          <p:cNvPicPr>
            <a:picLocks noChangeAspect="1"/>
          </p:cNvPicPr>
          <p:nvPr/>
        </p:nvPicPr>
        <p:blipFill>
          <a:blip r:embed="rId2"/>
          <a:stretch>
            <a:fillRect/>
          </a:stretch>
        </p:blipFill>
        <p:spPr>
          <a:xfrm>
            <a:off x="8527887" y="1539550"/>
            <a:ext cx="3006352" cy="1754155"/>
          </a:xfrm>
          <a:prstGeom prst="rect">
            <a:avLst/>
          </a:prstGeom>
        </p:spPr>
      </p:pic>
    </p:spTree>
    <p:extLst>
      <p:ext uri="{BB962C8B-B14F-4D97-AF65-F5344CB8AC3E}">
        <p14:creationId xmlns:p14="http://schemas.microsoft.com/office/powerpoint/2010/main" val="73413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What did we see at the roots?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8449" y="1927701"/>
            <a:ext cx="5290131" cy="3903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31" y="1661854"/>
            <a:ext cx="5781039" cy="4123925"/>
          </a:xfrm>
          <a:prstGeom prst="rect">
            <a:avLst/>
          </a:prstGeom>
        </p:spPr>
      </p:pic>
      <p:sp>
        <p:nvSpPr>
          <p:cNvPr id="6" name="TextBox 5"/>
          <p:cNvSpPr txBox="1"/>
          <p:nvPr/>
        </p:nvSpPr>
        <p:spPr>
          <a:xfrm>
            <a:off x="689149" y="6042392"/>
            <a:ext cx="11038599" cy="754053"/>
          </a:xfrm>
          <a:prstGeom prst="rect">
            <a:avLst/>
          </a:prstGeom>
          <a:noFill/>
        </p:spPr>
        <p:txBody>
          <a:bodyPr wrap="none" rtlCol="0">
            <a:spAutoFit/>
          </a:bodyPr>
          <a:lstStyle/>
          <a:p>
            <a:r>
              <a:rPr lang="en-AU" sz="1600" dirty="0"/>
              <a:t>Duane </a:t>
            </a:r>
            <a:r>
              <a:rPr lang="en-AU" sz="1600" dirty="0" err="1"/>
              <a:t>Wessels</a:t>
            </a:r>
            <a:r>
              <a:rPr lang="en-AU" sz="1600" dirty="0"/>
              <a:t> VeriSign RFC 8145 </a:t>
            </a:r>
            <a:r>
              <a:rPr lang="en-AU" sz="1600" dirty="0" err="1"/>
              <a:t>Signaling</a:t>
            </a:r>
            <a:r>
              <a:rPr lang="en-AU" sz="1600" dirty="0"/>
              <a:t> Trust Anchor Knowledge In DNS Security Extensions</a:t>
            </a:r>
          </a:p>
          <a:p>
            <a:r>
              <a:rPr lang="en-AU" sz="1600" dirty="0"/>
              <a:t>Presentation to DNSSEC Workshop @ ICANN 60 </a:t>
            </a:r>
            <a:r>
              <a:rPr lang="mr-IN" sz="1600" dirty="0"/>
              <a:t>–</a:t>
            </a:r>
            <a:r>
              <a:rPr lang="en-AU" sz="1600" dirty="0"/>
              <a:t> 1 Nov 2017 </a:t>
            </a:r>
          </a:p>
          <a:p>
            <a:r>
              <a:rPr lang="en-AU" sz="1100" dirty="0"/>
              <a:t>https://</a:t>
            </a:r>
            <a:r>
              <a:rPr lang="en-AU" sz="1100" dirty="0" err="1"/>
              <a:t>schd.ws</a:t>
            </a:r>
            <a:r>
              <a:rPr lang="en-AU" sz="1100" dirty="0"/>
              <a:t>/</a:t>
            </a:r>
            <a:r>
              <a:rPr lang="en-AU" sz="1100" dirty="0" err="1"/>
              <a:t>hosted_files</a:t>
            </a:r>
            <a:r>
              <a:rPr lang="en-AU" sz="1100" dirty="0"/>
              <a:t>/icann60abudhabi2017/</a:t>
            </a:r>
            <a:r>
              <a:rPr lang="en-AU" sz="1100" dirty="0" err="1"/>
              <a:t>ea</a:t>
            </a:r>
            <a:r>
              <a:rPr lang="en-AU" sz="1100" dirty="0"/>
              <a:t>/Duane%20Wessels-VeriSign-RFC%208145-Signaling%20Trust%20Anchor%20Knowledge%20in%20DNS%20Security%20Extensions.pdf</a:t>
            </a:r>
          </a:p>
        </p:txBody>
      </p:sp>
    </p:spTree>
    <p:extLst>
      <p:ext uri="{BB962C8B-B14F-4D97-AF65-F5344CB8AC3E}">
        <p14:creationId xmlns:p14="http://schemas.microsoft.com/office/powerpoint/2010/main" val="1248458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4049</TotalTime>
  <Words>3581</Words>
  <Application>Microsoft Macintosh PowerPoint</Application>
  <PresentationFormat>Widescreen</PresentationFormat>
  <Paragraphs>314</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AhnbergHand</vt:lpstr>
      <vt:lpstr>Arial</vt:lpstr>
      <vt:lpstr>Calibri</vt:lpstr>
      <vt:lpstr>Calibri Light</vt:lpstr>
      <vt:lpstr>Mangal</vt:lpstr>
      <vt:lpstr>Menlo</vt:lpstr>
      <vt:lpstr>Powderfinger Type</vt:lpstr>
      <vt:lpstr>Office Theme</vt:lpstr>
      <vt:lpstr>Measuring the KSK Roll </vt:lpstr>
      <vt:lpstr>KSK Roll Measurement Objective</vt:lpstr>
      <vt:lpstr>KSK Roll Measurement Objective</vt:lpstr>
      <vt:lpstr>What we would like the DNS to be</vt:lpstr>
      <vt:lpstr>What we suspect is in the DNS</vt:lpstr>
      <vt:lpstr>Signalling via Queries</vt:lpstr>
      <vt:lpstr>Signalling via Responses</vt:lpstr>
      <vt:lpstr>Measuring Resolvers with RFC 8145</vt:lpstr>
      <vt:lpstr>What did we see at the roots?</vt:lpstr>
      <vt:lpstr>12 months of RFC8145 signalling</vt:lpstr>
      <vt:lpstr>What is this saying?</vt:lpstr>
      <vt:lpstr>Why?</vt:lpstr>
      <vt:lpstr>User-Side Measurement</vt:lpstr>
      <vt:lpstr>DNS + Web</vt:lpstr>
      <vt:lpstr>Prior to the KSK Roll</vt:lpstr>
      <vt:lpstr>Possibly Affected Users</vt:lpstr>
      <vt:lpstr>But</vt:lpstr>
      <vt:lpstr>What happened</vt:lpstr>
      <vt:lpstr>What we saw</vt:lpstr>
      <vt:lpstr>What we heard</vt:lpstr>
      <vt:lpstr>What happens when you lose track of the KSK?</vt:lpstr>
      <vt:lpstr>PowerPoint Presentation</vt:lpstr>
      <vt:lpstr>EIR - AS5466 DNSSEC Data</vt:lpstr>
      <vt:lpstr>Internet DNSSEC Data</vt:lpstr>
      <vt:lpstr>Looking for Affected Networks</vt:lpstr>
      <vt:lpstr>PowerPoint Presentation</vt:lpstr>
      <vt:lpstr>PowerPoint Presentation</vt:lpstr>
      <vt:lpstr>Impact of the KSK Roll</vt:lpstr>
      <vt:lpstr>We were using WEIGHTED counts</vt:lpstr>
      <vt:lpstr>PowerPoint Presentation</vt:lpstr>
      <vt:lpstr>PowerPoint Presentation</vt:lpstr>
      <vt:lpstr>Lessons Learned</vt:lpstr>
      <vt:lpstr>Keep It Rolling</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KSK Roll Measurement</dc:title>
  <dc:creator>Geoff Huston</dc:creator>
  <cp:lastModifiedBy>Geoff Huston</cp:lastModifiedBy>
  <cp:revision>64</cp:revision>
  <cp:lastPrinted>2018-11-02T09:29:20Z</cp:lastPrinted>
  <dcterms:created xsi:type="dcterms:W3CDTF">2017-10-20T11:47:15Z</dcterms:created>
  <dcterms:modified xsi:type="dcterms:W3CDTF">2018-11-03T07:53:45Z</dcterms:modified>
</cp:coreProperties>
</file>