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84" r:id="rId2"/>
    <p:sldId id="376" r:id="rId3"/>
    <p:sldId id="371" r:id="rId4"/>
    <p:sldId id="294" r:id="rId5"/>
    <p:sldId id="320" r:id="rId6"/>
    <p:sldId id="321" r:id="rId7"/>
    <p:sldId id="350" r:id="rId8"/>
    <p:sldId id="351" r:id="rId9"/>
    <p:sldId id="323" r:id="rId10"/>
    <p:sldId id="324" r:id="rId11"/>
    <p:sldId id="325" r:id="rId12"/>
    <p:sldId id="326" r:id="rId13"/>
    <p:sldId id="327" r:id="rId14"/>
    <p:sldId id="329" r:id="rId15"/>
    <p:sldId id="330" r:id="rId16"/>
    <p:sldId id="331" r:id="rId17"/>
    <p:sldId id="353" r:id="rId18"/>
    <p:sldId id="332" r:id="rId19"/>
    <p:sldId id="333" r:id="rId20"/>
    <p:sldId id="328" r:id="rId21"/>
    <p:sldId id="372" r:id="rId22"/>
    <p:sldId id="356" r:id="rId23"/>
    <p:sldId id="334" r:id="rId24"/>
    <p:sldId id="357" r:id="rId25"/>
    <p:sldId id="373" r:id="rId26"/>
    <p:sldId id="358" r:id="rId27"/>
    <p:sldId id="359" r:id="rId28"/>
    <p:sldId id="360" r:id="rId29"/>
    <p:sldId id="361" r:id="rId30"/>
    <p:sldId id="365" r:id="rId31"/>
    <p:sldId id="377" r:id="rId32"/>
    <p:sldId id="370" r:id="rId33"/>
    <p:sldId id="336" r:id="rId34"/>
    <p:sldId id="337" r:id="rId35"/>
    <p:sldId id="338" r:id="rId36"/>
    <p:sldId id="339" r:id="rId37"/>
    <p:sldId id="340" r:id="rId38"/>
    <p:sldId id="341" r:id="rId39"/>
    <p:sldId id="345" r:id="rId40"/>
    <p:sldId id="342" r:id="rId41"/>
    <p:sldId id="343" r:id="rId42"/>
    <p:sldId id="374" r:id="rId43"/>
    <p:sldId id="375" r:id="rId44"/>
    <p:sldId id="378" r:id="rId45"/>
    <p:sldId id="346" r:id="rId46"/>
    <p:sldId id="344" r:id="rId47"/>
    <p:sldId id="335" r:id="rId4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0F1F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08"/>
    <p:restoredTop sz="94558"/>
  </p:normalViewPr>
  <p:slideViewPr>
    <p:cSldViewPr snapToGrid="0" snapToObjects="1">
      <p:cViewPr varScale="1">
        <p:scale>
          <a:sx n="161" d="100"/>
          <a:sy n="161" d="100"/>
        </p:scale>
        <p:origin x="1352" y="19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E544C7-E2E7-8440-90F7-795380B73D76}" type="datetimeFigureOut">
              <a:rPr lang="en-US" smtClean="0"/>
              <a:t>9/14/21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FB6FE6-BEEB-1143-A5A6-B1C3CF5EF167}" type="slidenum">
              <a:rPr lang="en-US" smtClean="0"/>
              <a:t>‹#›</a:t>
            </a:fld>
            <a:endParaRPr lang="en-US"/>
          </a:p>
        </p:txBody>
      </p:sp>
    </p:spTree>
    <p:extLst>
      <p:ext uri="{BB962C8B-B14F-4D97-AF65-F5344CB8AC3E}">
        <p14:creationId xmlns:p14="http://schemas.microsoft.com/office/powerpoint/2010/main" val="1393276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C7D31352-7BE6-F44A-91AD-A4B2F2F591C1}" type="datetimeFigureOut">
              <a:rPr lang="en-US" smtClean="0"/>
              <a:t>9/14/21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1775698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4" name="Date Placeholder 3"/>
          <p:cNvSpPr>
            <a:spLocks noGrp="1"/>
          </p:cNvSpPr>
          <p:nvPr>
            <p:ph type="dt" sz="half" idx="10"/>
          </p:nvPr>
        </p:nvSpPr>
        <p:spPr/>
        <p:txBody>
          <a:bodyPr/>
          <a:lstStyle/>
          <a:p>
            <a:fld id="{C7D31352-7BE6-F44A-91AD-A4B2F2F591C1}" type="datetimeFigureOut">
              <a:rPr lang="en-US" smtClean="0"/>
              <a:t>9/14/21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2603278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AU"/>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4" name="Date Placeholder 3"/>
          <p:cNvSpPr>
            <a:spLocks noGrp="1"/>
          </p:cNvSpPr>
          <p:nvPr>
            <p:ph type="dt" sz="half" idx="10"/>
          </p:nvPr>
        </p:nvSpPr>
        <p:spPr/>
        <p:txBody>
          <a:bodyPr/>
          <a:lstStyle/>
          <a:p>
            <a:fld id="{C7D31352-7BE6-F44A-91AD-A4B2F2F591C1}" type="datetimeFigureOut">
              <a:rPr lang="en-US" smtClean="0"/>
              <a:t>9/14/21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2873130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4" name="Date Placeholder 3"/>
          <p:cNvSpPr>
            <a:spLocks noGrp="1"/>
          </p:cNvSpPr>
          <p:nvPr>
            <p:ph type="dt" sz="half" idx="10"/>
          </p:nvPr>
        </p:nvSpPr>
        <p:spPr/>
        <p:txBody>
          <a:bodyPr/>
          <a:lstStyle/>
          <a:p>
            <a:fld id="{C7D31352-7BE6-F44A-91AD-A4B2F2F591C1}" type="datetimeFigureOut">
              <a:rPr lang="en-US" smtClean="0"/>
              <a:t>9/14/21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1285406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AU"/>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C7D31352-7BE6-F44A-91AD-A4B2F2F591C1}" type="datetimeFigureOut">
              <a:rPr lang="en-US" smtClean="0"/>
              <a:t>9/14/21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3491350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5" name="Date Placeholder 4"/>
          <p:cNvSpPr>
            <a:spLocks noGrp="1"/>
          </p:cNvSpPr>
          <p:nvPr>
            <p:ph type="dt" sz="half" idx="10"/>
          </p:nvPr>
        </p:nvSpPr>
        <p:spPr/>
        <p:txBody>
          <a:bodyPr/>
          <a:lstStyle/>
          <a:p>
            <a:fld id="{C7D31352-7BE6-F44A-91AD-A4B2F2F591C1}" type="datetimeFigureOut">
              <a:rPr lang="en-US" smtClean="0"/>
              <a:t>9/14/21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1257880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7" name="Date Placeholder 6"/>
          <p:cNvSpPr>
            <a:spLocks noGrp="1"/>
          </p:cNvSpPr>
          <p:nvPr>
            <p:ph type="dt" sz="half" idx="10"/>
          </p:nvPr>
        </p:nvSpPr>
        <p:spPr/>
        <p:txBody>
          <a:bodyPr/>
          <a:lstStyle/>
          <a:p>
            <a:fld id="{C7D31352-7BE6-F44A-91AD-A4B2F2F591C1}" type="datetimeFigureOut">
              <a:rPr lang="en-US" smtClean="0"/>
              <a:t>9/14/21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1091549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p>
        </p:txBody>
      </p:sp>
      <p:sp>
        <p:nvSpPr>
          <p:cNvPr id="3" name="Date Placeholder 2"/>
          <p:cNvSpPr>
            <a:spLocks noGrp="1"/>
          </p:cNvSpPr>
          <p:nvPr>
            <p:ph type="dt" sz="half" idx="10"/>
          </p:nvPr>
        </p:nvSpPr>
        <p:spPr/>
        <p:txBody>
          <a:bodyPr/>
          <a:lstStyle/>
          <a:p>
            <a:fld id="{C7D31352-7BE6-F44A-91AD-A4B2F2F591C1}" type="datetimeFigureOut">
              <a:rPr lang="en-US" smtClean="0"/>
              <a:t>9/14/21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61788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D31352-7BE6-F44A-91AD-A4B2F2F591C1}" type="datetimeFigureOut">
              <a:rPr lang="en-US" smtClean="0"/>
              <a:t>9/14/21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236628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AU"/>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AU"/>
              <a:t>Click to edit Master text styles</a:t>
            </a:r>
          </a:p>
        </p:txBody>
      </p:sp>
      <p:sp>
        <p:nvSpPr>
          <p:cNvPr id="5" name="Date Placeholder 4"/>
          <p:cNvSpPr>
            <a:spLocks noGrp="1"/>
          </p:cNvSpPr>
          <p:nvPr>
            <p:ph type="dt" sz="half" idx="10"/>
          </p:nvPr>
        </p:nvSpPr>
        <p:spPr/>
        <p:txBody>
          <a:bodyPr/>
          <a:lstStyle/>
          <a:p>
            <a:fld id="{C7D31352-7BE6-F44A-91AD-A4B2F2F591C1}" type="datetimeFigureOut">
              <a:rPr lang="en-US" smtClean="0"/>
              <a:t>9/14/21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1951843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AU"/>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AU"/>
              <a:t>Click to edit Master text styles</a:t>
            </a:r>
          </a:p>
        </p:txBody>
      </p:sp>
      <p:sp>
        <p:nvSpPr>
          <p:cNvPr id="5" name="Date Placeholder 4"/>
          <p:cNvSpPr>
            <a:spLocks noGrp="1"/>
          </p:cNvSpPr>
          <p:nvPr>
            <p:ph type="dt" sz="half" idx="10"/>
          </p:nvPr>
        </p:nvSpPr>
        <p:spPr/>
        <p:txBody>
          <a:bodyPr/>
          <a:lstStyle/>
          <a:p>
            <a:fld id="{C7D31352-7BE6-F44A-91AD-A4B2F2F591C1}" type="datetimeFigureOut">
              <a:rPr lang="en-US" smtClean="0"/>
              <a:t>9/14/21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548910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D31352-7BE6-F44A-91AD-A4B2F2F591C1}" type="datetimeFigureOut">
              <a:rPr lang="en-US" smtClean="0"/>
              <a:t>9/14/21</a:t>
            </a:fld>
            <a:endParaRPr lang="en-AU"/>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FB80929-8AD6-A44E-A022-A7CE04137689}" type="slidenum">
              <a:rPr lang="en-AU" smtClean="0"/>
              <a:t>‹#›</a:t>
            </a:fld>
            <a:endParaRPr lang="en-AU"/>
          </a:p>
        </p:txBody>
      </p:sp>
    </p:spTree>
    <p:extLst>
      <p:ext uri="{BB962C8B-B14F-4D97-AF65-F5344CB8AC3E}">
        <p14:creationId xmlns:p14="http://schemas.microsoft.com/office/powerpoint/2010/main" val="1387273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2900" rtl="0" eaLnBrk="1" latinLnBrk="0" hangingPunct="1">
        <a:spcBef>
          <a:spcPct val="0"/>
        </a:spcBef>
        <a:buNone/>
        <a:defRPr sz="3300" kern="1200" baseline="0">
          <a:solidFill>
            <a:schemeClr val="accent6">
              <a:lumMod val="50000"/>
            </a:schemeClr>
          </a:solidFill>
          <a:latin typeface="Powderfinger-Type" charset="0"/>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8577" y="1093670"/>
            <a:ext cx="6156684" cy="1620179"/>
          </a:xfrm>
        </p:spPr>
        <p:txBody>
          <a:bodyPr>
            <a:normAutofit/>
          </a:bodyPr>
          <a:lstStyle/>
          <a:p>
            <a:r>
              <a:rPr lang="en-US" sz="4000" dirty="0"/>
              <a:t>IPv6 and Fragmentation</a:t>
            </a:r>
          </a:p>
        </p:txBody>
      </p:sp>
      <p:sp>
        <p:nvSpPr>
          <p:cNvPr id="3" name="Subtitle 2"/>
          <p:cNvSpPr>
            <a:spLocks noGrp="1"/>
          </p:cNvSpPr>
          <p:nvPr>
            <p:ph type="subTitle" idx="1"/>
          </p:nvPr>
        </p:nvSpPr>
        <p:spPr>
          <a:xfrm>
            <a:off x="1655676" y="2895786"/>
            <a:ext cx="6156684" cy="1314450"/>
          </a:xfrm>
        </p:spPr>
        <p:txBody>
          <a:bodyPr>
            <a:normAutofit/>
          </a:bodyPr>
          <a:lstStyle/>
          <a:p>
            <a:pPr algn="r"/>
            <a:r>
              <a:rPr lang="en-US" sz="1200" dirty="0">
                <a:solidFill>
                  <a:schemeClr val="bg1">
                    <a:lumMod val="65000"/>
                  </a:schemeClr>
                </a:solidFill>
                <a:latin typeface="AhnbergHand" charset="0"/>
                <a:ea typeface="AhnbergHand" charset="0"/>
                <a:cs typeface="AhnbergHand" charset="0"/>
              </a:rPr>
              <a:t>Geoff Huston AM</a:t>
            </a:r>
          </a:p>
          <a:p>
            <a:pPr algn="r"/>
            <a:r>
              <a:rPr lang="en-US" sz="1200" dirty="0">
                <a:solidFill>
                  <a:schemeClr val="bg1">
                    <a:lumMod val="65000"/>
                  </a:schemeClr>
                </a:solidFill>
                <a:latin typeface="AhnbergHand" charset="0"/>
                <a:ea typeface="AhnbergHand" charset="0"/>
                <a:cs typeface="AhnbergHand" charset="0"/>
              </a:rPr>
              <a:t>Chief Scientist, APNIC</a:t>
            </a:r>
          </a:p>
        </p:txBody>
      </p:sp>
      <p:pic>
        <p:nvPicPr>
          <p:cNvPr id="4" name="Picture 3">
            <a:extLst>
              <a:ext uri="{FF2B5EF4-FFF2-40B4-BE49-F238E27FC236}">
                <a16:creationId xmlns:a16="http://schemas.microsoft.com/office/drawing/2014/main" id="{9407DAAE-B3EC-6A43-A779-2FE661D593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9979" y="3425789"/>
            <a:ext cx="416357" cy="4376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0503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IPv4 Packet Design</a:t>
            </a:r>
          </a:p>
        </p:txBody>
      </p:sp>
      <p:sp>
        <p:nvSpPr>
          <p:cNvPr id="3" name="Content Placeholder 2"/>
          <p:cNvSpPr>
            <a:spLocks noGrp="1"/>
          </p:cNvSpPr>
          <p:nvPr>
            <p:ph idx="1"/>
          </p:nvPr>
        </p:nvSpPr>
        <p:spPr/>
        <p:txBody>
          <a:bodyPr/>
          <a:lstStyle/>
          <a:p>
            <a:pPr marL="0" indent="0">
              <a:buNone/>
            </a:pPr>
            <a:r>
              <a:rPr lang="en-US" b="1"/>
              <a:t>FORWARD</a:t>
            </a:r>
            <a:r>
              <a:rPr lang="en-US"/>
              <a:t> fragmentation</a:t>
            </a:r>
          </a:p>
          <a:p>
            <a:pPr lvl="1"/>
            <a:r>
              <a:rPr lang="en-US"/>
              <a:t>If a router cannot forward a packet on its next hop due to a packet size mismatch then it is permitted to fragment the packet, preserving the original IP header in each of the fragments</a:t>
            </a:r>
          </a:p>
        </p:txBody>
      </p:sp>
      <p:sp>
        <p:nvSpPr>
          <p:cNvPr id="4" name="Cube 3"/>
          <p:cNvSpPr/>
          <p:nvPr/>
        </p:nvSpPr>
        <p:spPr>
          <a:xfrm>
            <a:off x="1975241" y="3421616"/>
            <a:ext cx="711680" cy="239384"/>
          </a:xfrm>
          <a:prstGeom prst="cub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Right Arrow 4"/>
          <p:cNvSpPr/>
          <p:nvPr/>
        </p:nvSpPr>
        <p:spPr>
          <a:xfrm>
            <a:off x="2014558" y="3875851"/>
            <a:ext cx="633047" cy="136922"/>
          </a:xfrm>
          <a:prstGeom prst="rightArrow">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nvGrpSpPr>
          <p:cNvPr id="6" name="Group 258"/>
          <p:cNvGrpSpPr>
            <a:grpSpLocks/>
          </p:cNvGrpSpPr>
          <p:nvPr/>
        </p:nvGrpSpPr>
        <p:grpSpPr bwMode="auto">
          <a:xfrm>
            <a:off x="2938137" y="3508005"/>
            <a:ext cx="476250" cy="305990"/>
            <a:chOff x="3050" y="859"/>
            <a:chExt cx="400" cy="257"/>
          </a:xfrm>
        </p:grpSpPr>
        <p:sp>
          <p:nvSpPr>
            <p:cNvPr id="7" name="Oval 249"/>
            <p:cNvSpPr>
              <a:spLocks noChangeArrowheads="1"/>
            </p:cNvSpPr>
            <p:nvPr/>
          </p:nvSpPr>
          <p:spPr bwMode="auto">
            <a:xfrm>
              <a:off x="3051" y="933"/>
              <a:ext cx="397" cy="183"/>
            </a:xfrm>
            <a:prstGeom prst="ellipse">
              <a:avLst/>
            </a:prstGeom>
            <a:gradFill rotWithShape="0">
              <a:gsLst>
                <a:gs pos="0">
                  <a:srgbClr val="89A5FF">
                    <a:gamma/>
                    <a:shade val="46275"/>
                    <a:invGamma/>
                  </a:srgbClr>
                </a:gs>
                <a:gs pos="50000">
                  <a:srgbClr val="89A5FF"/>
                </a:gs>
                <a:gs pos="100000">
                  <a:srgbClr val="89A5FF">
                    <a:gamma/>
                    <a:shade val="46275"/>
                    <a:invGamma/>
                  </a:srgbClr>
                </a:gs>
              </a:gsLst>
              <a:lin ang="0" scaled="1"/>
            </a:gra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8" name="Rectangle 250"/>
            <p:cNvSpPr>
              <a:spLocks noChangeArrowheads="1"/>
            </p:cNvSpPr>
            <p:nvPr/>
          </p:nvSpPr>
          <p:spPr bwMode="auto">
            <a:xfrm>
              <a:off x="3051" y="956"/>
              <a:ext cx="398" cy="70"/>
            </a:xfrm>
            <a:prstGeom prst="rect">
              <a:avLst/>
            </a:prstGeom>
            <a:gradFill rotWithShape="0">
              <a:gsLst>
                <a:gs pos="0">
                  <a:srgbClr val="89A5FF">
                    <a:gamma/>
                    <a:shade val="46275"/>
                    <a:invGamma/>
                  </a:srgbClr>
                </a:gs>
                <a:gs pos="50000">
                  <a:srgbClr val="89A5FF"/>
                </a:gs>
                <a:gs pos="100000">
                  <a:srgbClr val="89A5FF">
                    <a:gamma/>
                    <a:shade val="4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9" name="Oval 251"/>
            <p:cNvSpPr>
              <a:spLocks noChangeArrowheads="1"/>
            </p:cNvSpPr>
            <p:nvPr/>
          </p:nvSpPr>
          <p:spPr bwMode="auto">
            <a:xfrm>
              <a:off x="3051" y="859"/>
              <a:ext cx="397" cy="183"/>
            </a:xfrm>
            <a:prstGeom prst="ellipse">
              <a:avLst/>
            </a:prstGeom>
            <a:solidFill>
              <a:srgbClr val="3366FF"/>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10" name="Freeform 252"/>
            <p:cNvSpPr>
              <a:spLocks/>
            </p:cNvSpPr>
            <p:nvPr/>
          </p:nvSpPr>
          <p:spPr bwMode="auto">
            <a:xfrm>
              <a:off x="3065" y="900"/>
              <a:ext cx="159" cy="90"/>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6350" cap="rnd" cmpd="sng">
              <a:solidFill>
                <a:schemeClr val="bg2"/>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1350"/>
            </a:p>
          </p:txBody>
        </p:sp>
        <p:sp>
          <p:nvSpPr>
            <p:cNvPr id="11" name="Freeform 253"/>
            <p:cNvSpPr>
              <a:spLocks/>
            </p:cNvSpPr>
            <p:nvPr/>
          </p:nvSpPr>
          <p:spPr bwMode="auto">
            <a:xfrm>
              <a:off x="3270" y="903"/>
              <a:ext cx="171" cy="90"/>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w="6350" cap="rnd" cmpd="sng">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1350"/>
            </a:p>
          </p:txBody>
        </p:sp>
        <p:sp>
          <p:nvSpPr>
            <p:cNvPr id="12" name="Freeform 254"/>
            <p:cNvSpPr>
              <a:spLocks/>
            </p:cNvSpPr>
            <p:nvPr/>
          </p:nvSpPr>
          <p:spPr bwMode="auto">
            <a:xfrm>
              <a:off x="3191" y="961"/>
              <a:ext cx="121" cy="74"/>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6350" cap="rnd" cmpd="sng">
              <a:solidFill>
                <a:schemeClr val="bg2"/>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1350"/>
            </a:p>
          </p:txBody>
        </p:sp>
        <p:sp>
          <p:nvSpPr>
            <p:cNvPr id="13" name="Freeform 255"/>
            <p:cNvSpPr>
              <a:spLocks/>
            </p:cNvSpPr>
            <p:nvPr/>
          </p:nvSpPr>
          <p:spPr bwMode="auto">
            <a:xfrm>
              <a:off x="3191" y="862"/>
              <a:ext cx="121" cy="78"/>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6350" cap="rnd" cmpd="sng">
              <a:solidFill>
                <a:schemeClr val="bg2"/>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1350"/>
            </a:p>
          </p:txBody>
        </p:sp>
        <p:sp>
          <p:nvSpPr>
            <p:cNvPr id="14" name="Line 256"/>
            <p:cNvSpPr>
              <a:spLocks noChangeShapeType="1"/>
            </p:cNvSpPr>
            <p:nvPr/>
          </p:nvSpPr>
          <p:spPr bwMode="auto">
            <a:xfrm>
              <a:off x="3050" y="948"/>
              <a:ext cx="0" cy="71"/>
            </a:xfrm>
            <a:prstGeom prst="line">
              <a:avLst/>
            </a:prstGeom>
            <a:noFill/>
            <a:ln w="9525">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15" name="Line 257"/>
            <p:cNvSpPr>
              <a:spLocks noChangeShapeType="1"/>
            </p:cNvSpPr>
            <p:nvPr/>
          </p:nvSpPr>
          <p:spPr bwMode="auto">
            <a:xfrm>
              <a:off x="3450" y="951"/>
              <a:ext cx="0" cy="71"/>
            </a:xfrm>
            <a:prstGeom prst="line">
              <a:avLst/>
            </a:prstGeom>
            <a:noFill/>
            <a:ln w="9525">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grpSp>
      <p:sp>
        <p:nvSpPr>
          <p:cNvPr id="16" name="Cube 15"/>
          <p:cNvSpPr/>
          <p:nvPr/>
        </p:nvSpPr>
        <p:spPr>
          <a:xfrm>
            <a:off x="3783319" y="3438846"/>
            <a:ext cx="247955" cy="239384"/>
          </a:xfrm>
          <a:prstGeom prst="cub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Cube 16"/>
          <p:cNvSpPr/>
          <p:nvPr/>
        </p:nvSpPr>
        <p:spPr>
          <a:xfrm>
            <a:off x="4015180" y="3438846"/>
            <a:ext cx="247955" cy="239384"/>
          </a:xfrm>
          <a:prstGeom prst="cub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Cube 17"/>
          <p:cNvSpPr/>
          <p:nvPr/>
        </p:nvSpPr>
        <p:spPr>
          <a:xfrm>
            <a:off x="4260425" y="3438846"/>
            <a:ext cx="142160" cy="239384"/>
          </a:xfrm>
          <a:prstGeom prst="cub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Right Arrow 18"/>
          <p:cNvSpPr/>
          <p:nvPr/>
        </p:nvSpPr>
        <p:spPr>
          <a:xfrm>
            <a:off x="3769538" y="3813994"/>
            <a:ext cx="633047" cy="136922"/>
          </a:xfrm>
          <a:prstGeom prst="rightArrow">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29349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IPv4 Fragmentation Control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2663" y="1482923"/>
            <a:ext cx="4638675" cy="2828925"/>
          </a:xfrm>
        </p:spPr>
      </p:pic>
    </p:spTree>
    <p:extLst>
      <p:ext uri="{BB962C8B-B14F-4D97-AF65-F5344CB8AC3E}">
        <p14:creationId xmlns:p14="http://schemas.microsoft.com/office/powerpoint/2010/main" val="1539554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IPv4 Fragmentation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4793" y="1200151"/>
            <a:ext cx="4874415" cy="3394472"/>
          </a:xfrm>
        </p:spPr>
      </p:pic>
    </p:spTree>
    <p:extLst>
      <p:ext uri="{BB962C8B-B14F-4D97-AF65-F5344CB8AC3E}">
        <p14:creationId xmlns:p14="http://schemas.microsoft.com/office/powerpoint/2010/main" val="844405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865" y="205979"/>
            <a:ext cx="6646545" cy="857250"/>
          </a:xfrm>
        </p:spPr>
        <p:txBody>
          <a:bodyPr>
            <a:normAutofit/>
          </a:bodyPr>
          <a:lstStyle/>
          <a:p>
            <a:r>
              <a:rPr lang="en-US"/>
              <a:t>IPv4 and “Don’t Fragment”</a:t>
            </a:r>
          </a:p>
        </p:txBody>
      </p:sp>
      <p:sp>
        <p:nvSpPr>
          <p:cNvPr id="3" name="Content Placeholder 2"/>
          <p:cNvSpPr>
            <a:spLocks noGrp="1"/>
          </p:cNvSpPr>
          <p:nvPr>
            <p:ph idx="1"/>
          </p:nvPr>
        </p:nvSpPr>
        <p:spPr/>
        <p:txBody>
          <a:bodyPr>
            <a:normAutofit fontScale="92500" lnSpcReduction="10000"/>
          </a:bodyPr>
          <a:lstStyle/>
          <a:p>
            <a:pPr marL="0" indent="0" defTabSz="685800">
              <a:spcBef>
                <a:spcPts val="0"/>
              </a:spcBef>
              <a:buNone/>
              <a:defRPr/>
            </a:pPr>
            <a:r>
              <a:rPr lang="en-US" dirty="0"/>
              <a:t>If Fragmentation is not permitted by the source, (by setting the Don’t Fragment bit)  then the router discards the packet. The router may send an ICMP to the packet source with an </a:t>
            </a:r>
            <a:r>
              <a:rPr lang="en-US" dirty="0" err="1"/>
              <a:t>UnReacahble</a:t>
            </a:r>
            <a:r>
              <a:rPr lang="en-US" dirty="0"/>
              <a:t> code (Type 3, Code 4)</a:t>
            </a:r>
          </a:p>
          <a:p>
            <a:pPr marL="0" indent="0" defTabSz="685800">
              <a:spcBef>
                <a:spcPts val="0"/>
              </a:spcBef>
              <a:buNone/>
              <a:defRPr/>
            </a:pPr>
            <a:endParaRPr lang="en-US" dirty="0"/>
          </a:p>
          <a:p>
            <a:pPr marL="0" indent="0" defTabSz="685800">
              <a:spcBef>
                <a:spcPts val="0"/>
              </a:spcBef>
              <a:buNone/>
              <a:defRPr/>
            </a:pPr>
            <a:r>
              <a:rPr lang="en-US" dirty="0"/>
              <a:t>Later IPv4 implementations added a MTU size to this diagnostic ICMP message to indicate how to repair the problem</a:t>
            </a:r>
          </a:p>
          <a:p>
            <a:pPr marL="0" indent="0" defTabSz="685800">
              <a:spcBef>
                <a:spcPts val="0"/>
              </a:spcBef>
              <a:buNone/>
              <a:defRPr/>
            </a:pPr>
            <a:endParaRPr lang="en-US" dirty="0"/>
          </a:p>
          <a:p>
            <a:pPr marL="0" indent="0" defTabSz="685800">
              <a:spcBef>
                <a:spcPts val="0"/>
              </a:spcBef>
              <a:buNone/>
              <a:defRPr/>
            </a:pPr>
            <a:r>
              <a:rPr lang="en-US" dirty="0"/>
              <a:t>ICMP messages are extensively filtered in the Internet, so applications should not count on receiving these ICMP messages</a:t>
            </a:r>
          </a:p>
          <a:p>
            <a:pPr marL="0" indent="0" defTabSz="685800">
              <a:spcBef>
                <a:spcPts val="0"/>
              </a:spcBef>
              <a:buNone/>
              <a:defRPr/>
            </a:pPr>
            <a:endParaRPr lang="en-US" dirty="0"/>
          </a:p>
        </p:txBody>
      </p:sp>
    </p:spTree>
    <p:extLst>
      <p:ext uri="{BB962C8B-B14F-4D97-AF65-F5344CB8AC3E}">
        <p14:creationId xmlns:p14="http://schemas.microsoft.com/office/powerpoint/2010/main" val="13229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Trouble at the Packet Mill</a:t>
            </a:r>
          </a:p>
        </p:txBody>
      </p:sp>
      <p:sp>
        <p:nvSpPr>
          <p:cNvPr id="3" name="Content Placeholder 2"/>
          <p:cNvSpPr>
            <a:spLocks noGrp="1"/>
          </p:cNvSpPr>
          <p:nvPr>
            <p:ph idx="1"/>
          </p:nvPr>
        </p:nvSpPr>
        <p:spPr/>
        <p:txBody>
          <a:bodyPr>
            <a:normAutofit fontScale="92500"/>
          </a:bodyPr>
          <a:lstStyle/>
          <a:p>
            <a:r>
              <a:rPr lang="en-US" sz="2200" dirty="0"/>
              <a:t>Lost frags require a resend of the entire packet</a:t>
            </a:r>
          </a:p>
          <a:p>
            <a:r>
              <a:rPr lang="en-US" sz="2200" dirty="0"/>
              <a:t>The 16-bit identification field represents a ceiling to the number of packets in flight for high-speed high-latency systems</a:t>
            </a:r>
          </a:p>
          <a:p>
            <a:r>
              <a:rPr lang="en-US" sz="2200" dirty="0"/>
              <a:t>Fragments represent a problem to firewalls</a:t>
            </a:r>
          </a:p>
          <a:p>
            <a:pPr lvl="1"/>
            <a:r>
              <a:rPr lang="en-US" dirty="0"/>
              <a:t>without the transport headers (which are only in the leading fragment) it is unclear whether subsequent frags should be admitted or denied</a:t>
            </a:r>
          </a:p>
          <a:p>
            <a:r>
              <a:rPr lang="en-US" sz="2200" dirty="0"/>
              <a:t>Fragments represent a massive problem to ECMP per-flow load balancers</a:t>
            </a:r>
          </a:p>
          <a:p>
            <a:r>
              <a:rPr lang="en-US" sz="2200" dirty="0"/>
              <a:t>Packet reassembly consumes resources at the destination</a:t>
            </a:r>
          </a:p>
        </p:txBody>
      </p:sp>
    </p:spTree>
    <p:extLst>
      <p:ext uri="{BB962C8B-B14F-4D97-AF65-F5344CB8AC3E}">
        <p14:creationId xmlns:p14="http://schemas.microsoft.com/office/powerpoint/2010/main" val="1445939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The thinking at the time</a:t>
            </a:r>
            <a:r>
              <a:rPr lang="is-IS"/>
              <a:t>…</a:t>
            </a:r>
            <a:endParaRPr lang="en-US"/>
          </a:p>
        </p:txBody>
      </p:sp>
      <p:sp>
        <p:nvSpPr>
          <p:cNvPr id="3" name="Content Placeholder 2"/>
          <p:cNvSpPr>
            <a:spLocks noGrp="1"/>
          </p:cNvSpPr>
          <p:nvPr>
            <p:ph idx="1"/>
          </p:nvPr>
        </p:nvSpPr>
        <p:spPr/>
        <p:txBody>
          <a:bodyPr/>
          <a:lstStyle/>
          <a:p>
            <a:pPr marL="0" indent="0" defTabSz="685800">
              <a:spcBef>
                <a:spcPts val="0"/>
              </a:spcBef>
              <a:buNone/>
              <a:defRPr/>
            </a:pPr>
            <a:r>
              <a:rPr lang="en-US"/>
              <a:t>Fragmentation was, all things considered, a net Bad Idea!</a:t>
            </a:r>
          </a:p>
          <a:p>
            <a:pPr marL="0" indent="0" defTabSz="685800">
              <a:spcBef>
                <a:spcPts val="0"/>
              </a:spcBef>
              <a:buNone/>
              <a:defRPr/>
            </a:pPr>
            <a:endParaRPr lang="en-US"/>
          </a:p>
          <a:p>
            <a:pPr marL="0" indent="0" defTabSz="685800">
              <a:spcBef>
                <a:spcPts val="0"/>
              </a:spcBef>
              <a:buNone/>
            </a:pPr>
            <a:r>
              <a:rPr lang="en-US" sz="1500"/>
              <a:t>Kent, C. and J. Mogul, "Fragmentation Considered Harmful", Proc. SIGCOMM '87 Workshop on Frontiers in Computer Communications Technology, August 1987</a:t>
            </a:r>
          </a:p>
        </p:txBody>
      </p:sp>
    </p:spTree>
    <p:extLst>
      <p:ext uri="{BB962C8B-B14F-4D97-AF65-F5344CB8AC3E}">
        <p14:creationId xmlns:p14="http://schemas.microsoft.com/office/powerpoint/2010/main" val="357715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IPv6 Packet Design</a:t>
            </a:r>
          </a:p>
        </p:txBody>
      </p:sp>
      <p:sp>
        <p:nvSpPr>
          <p:cNvPr id="3" name="Content Placeholder 2"/>
          <p:cNvSpPr>
            <a:spLocks noGrp="1"/>
          </p:cNvSpPr>
          <p:nvPr>
            <p:ph idx="1"/>
          </p:nvPr>
        </p:nvSpPr>
        <p:spPr/>
        <p:txBody>
          <a:bodyPr/>
          <a:lstStyle/>
          <a:p>
            <a:r>
              <a:rPr lang="en-US"/>
              <a:t>Attempt to repair the problem by effectively jamming the DON</a:t>
            </a:r>
            <a:r>
              <a:rPr lang="uk-UA"/>
              <a:t>’</a:t>
            </a:r>
            <a:r>
              <a:rPr lang="en-US"/>
              <a:t>T FRAGMENT bit to ON</a:t>
            </a:r>
          </a:p>
          <a:p>
            <a:pPr lvl="1"/>
            <a:r>
              <a:rPr lang="en-US"/>
              <a:t>Which effectively prohibits on-the-fly fragmentation by intermediate switches</a:t>
            </a:r>
          </a:p>
          <a:p>
            <a:endParaRPr lang="en-US"/>
          </a:p>
        </p:txBody>
      </p:sp>
    </p:spTree>
    <p:extLst>
      <p:ext uri="{BB962C8B-B14F-4D97-AF65-F5344CB8AC3E}">
        <p14:creationId xmlns:p14="http://schemas.microsoft.com/office/powerpoint/2010/main" val="1835085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IPv6 Packet Design</a:t>
            </a:r>
          </a:p>
        </p:txBody>
      </p:sp>
      <p:sp>
        <p:nvSpPr>
          <p:cNvPr id="3" name="Content Placeholder 2"/>
          <p:cNvSpPr>
            <a:spLocks noGrp="1"/>
          </p:cNvSpPr>
          <p:nvPr>
            <p:ph idx="1"/>
          </p:nvPr>
        </p:nvSpPr>
        <p:spPr/>
        <p:txBody>
          <a:bodyPr/>
          <a:lstStyle/>
          <a:p>
            <a:r>
              <a:rPr lang="en-US"/>
              <a:t>Attempt to repair the problem by effectively jamming the DON</a:t>
            </a:r>
            <a:r>
              <a:rPr lang="uk-UA"/>
              <a:t>’</a:t>
            </a:r>
            <a:r>
              <a:rPr lang="en-US"/>
              <a:t>T FRAGMENT bit to ON</a:t>
            </a:r>
          </a:p>
          <a:p>
            <a:r>
              <a:rPr lang="en-US"/>
              <a:t>IPv6 uses BACKWARD </a:t>
            </a:r>
            <a:r>
              <a:rPr lang="en-US" err="1"/>
              <a:t>signalling</a:t>
            </a:r>
            <a:endParaRPr lang="en-US"/>
          </a:p>
          <a:p>
            <a:pPr lvl="1"/>
            <a:r>
              <a:rPr lang="en-US"/>
              <a:t>When a packet is too big for the next hop a router should send an ICMP6 TYPE 2 (Packet Too Big) message to the source address and include the MTU of the next hop.</a:t>
            </a:r>
          </a:p>
        </p:txBody>
      </p:sp>
      <p:sp>
        <p:nvSpPr>
          <p:cNvPr id="4" name="Cube 3"/>
          <p:cNvSpPr/>
          <p:nvPr/>
        </p:nvSpPr>
        <p:spPr>
          <a:xfrm>
            <a:off x="3280899" y="3975529"/>
            <a:ext cx="711680" cy="239384"/>
          </a:xfrm>
          <a:prstGeom prst="cube">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Right Arrow 4"/>
          <p:cNvSpPr/>
          <p:nvPr/>
        </p:nvSpPr>
        <p:spPr>
          <a:xfrm>
            <a:off x="3348673" y="4230856"/>
            <a:ext cx="633047" cy="136922"/>
          </a:xfrm>
          <a:prstGeom prst="rightArrow">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nvGrpSpPr>
          <p:cNvPr id="6" name="Group 258"/>
          <p:cNvGrpSpPr>
            <a:grpSpLocks/>
          </p:cNvGrpSpPr>
          <p:nvPr/>
        </p:nvGrpSpPr>
        <p:grpSpPr bwMode="auto">
          <a:xfrm>
            <a:off x="4572000" y="4345231"/>
            <a:ext cx="476250" cy="305990"/>
            <a:chOff x="3050" y="859"/>
            <a:chExt cx="400" cy="257"/>
          </a:xfrm>
        </p:grpSpPr>
        <p:sp>
          <p:nvSpPr>
            <p:cNvPr id="7" name="Oval 249"/>
            <p:cNvSpPr>
              <a:spLocks noChangeArrowheads="1"/>
            </p:cNvSpPr>
            <p:nvPr/>
          </p:nvSpPr>
          <p:spPr bwMode="auto">
            <a:xfrm>
              <a:off x="3051" y="933"/>
              <a:ext cx="397" cy="183"/>
            </a:xfrm>
            <a:prstGeom prst="ellipse">
              <a:avLst/>
            </a:prstGeom>
            <a:gradFill rotWithShape="0">
              <a:gsLst>
                <a:gs pos="0">
                  <a:srgbClr val="89A5FF">
                    <a:gamma/>
                    <a:shade val="46275"/>
                    <a:invGamma/>
                  </a:srgbClr>
                </a:gs>
                <a:gs pos="50000">
                  <a:srgbClr val="89A5FF"/>
                </a:gs>
                <a:gs pos="100000">
                  <a:srgbClr val="89A5FF">
                    <a:gamma/>
                    <a:shade val="46275"/>
                    <a:invGamma/>
                  </a:srgbClr>
                </a:gs>
              </a:gsLst>
              <a:lin ang="0" scaled="1"/>
            </a:gra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8" name="Rectangle 250"/>
            <p:cNvSpPr>
              <a:spLocks noChangeArrowheads="1"/>
            </p:cNvSpPr>
            <p:nvPr/>
          </p:nvSpPr>
          <p:spPr bwMode="auto">
            <a:xfrm>
              <a:off x="3051" y="956"/>
              <a:ext cx="398" cy="70"/>
            </a:xfrm>
            <a:prstGeom prst="rect">
              <a:avLst/>
            </a:prstGeom>
            <a:gradFill rotWithShape="0">
              <a:gsLst>
                <a:gs pos="0">
                  <a:srgbClr val="89A5FF">
                    <a:gamma/>
                    <a:shade val="46275"/>
                    <a:invGamma/>
                  </a:srgbClr>
                </a:gs>
                <a:gs pos="50000">
                  <a:srgbClr val="89A5FF"/>
                </a:gs>
                <a:gs pos="100000">
                  <a:srgbClr val="89A5FF">
                    <a:gamma/>
                    <a:shade val="4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9" name="Oval 251"/>
            <p:cNvSpPr>
              <a:spLocks noChangeArrowheads="1"/>
            </p:cNvSpPr>
            <p:nvPr/>
          </p:nvSpPr>
          <p:spPr bwMode="auto">
            <a:xfrm>
              <a:off x="3051" y="859"/>
              <a:ext cx="397" cy="183"/>
            </a:xfrm>
            <a:prstGeom prst="ellipse">
              <a:avLst/>
            </a:prstGeom>
            <a:solidFill>
              <a:srgbClr val="3366FF"/>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10" name="Freeform 252"/>
            <p:cNvSpPr>
              <a:spLocks/>
            </p:cNvSpPr>
            <p:nvPr/>
          </p:nvSpPr>
          <p:spPr bwMode="auto">
            <a:xfrm>
              <a:off x="3065" y="900"/>
              <a:ext cx="159" cy="90"/>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6350" cap="rnd" cmpd="sng">
              <a:solidFill>
                <a:schemeClr val="bg2"/>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1350"/>
            </a:p>
          </p:txBody>
        </p:sp>
        <p:sp>
          <p:nvSpPr>
            <p:cNvPr id="11" name="Freeform 253"/>
            <p:cNvSpPr>
              <a:spLocks/>
            </p:cNvSpPr>
            <p:nvPr/>
          </p:nvSpPr>
          <p:spPr bwMode="auto">
            <a:xfrm>
              <a:off x="3270" y="903"/>
              <a:ext cx="171" cy="90"/>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w="6350" cap="rnd" cmpd="sng">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1350"/>
            </a:p>
          </p:txBody>
        </p:sp>
        <p:sp>
          <p:nvSpPr>
            <p:cNvPr id="12" name="Freeform 254"/>
            <p:cNvSpPr>
              <a:spLocks/>
            </p:cNvSpPr>
            <p:nvPr/>
          </p:nvSpPr>
          <p:spPr bwMode="auto">
            <a:xfrm>
              <a:off x="3191" y="961"/>
              <a:ext cx="121" cy="74"/>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6350" cap="rnd" cmpd="sng">
              <a:solidFill>
                <a:schemeClr val="bg2"/>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1350"/>
            </a:p>
          </p:txBody>
        </p:sp>
        <p:sp>
          <p:nvSpPr>
            <p:cNvPr id="13" name="Freeform 255"/>
            <p:cNvSpPr>
              <a:spLocks/>
            </p:cNvSpPr>
            <p:nvPr/>
          </p:nvSpPr>
          <p:spPr bwMode="auto">
            <a:xfrm>
              <a:off x="3191" y="862"/>
              <a:ext cx="121" cy="78"/>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6350" cap="rnd" cmpd="sng">
              <a:solidFill>
                <a:schemeClr val="bg2"/>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1350"/>
            </a:p>
          </p:txBody>
        </p:sp>
        <p:sp>
          <p:nvSpPr>
            <p:cNvPr id="14" name="Line 256"/>
            <p:cNvSpPr>
              <a:spLocks noChangeShapeType="1"/>
            </p:cNvSpPr>
            <p:nvPr/>
          </p:nvSpPr>
          <p:spPr bwMode="auto">
            <a:xfrm>
              <a:off x="3050" y="948"/>
              <a:ext cx="0" cy="71"/>
            </a:xfrm>
            <a:prstGeom prst="line">
              <a:avLst/>
            </a:prstGeom>
            <a:noFill/>
            <a:ln w="9525">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15" name="Line 257"/>
            <p:cNvSpPr>
              <a:spLocks noChangeShapeType="1"/>
            </p:cNvSpPr>
            <p:nvPr/>
          </p:nvSpPr>
          <p:spPr bwMode="auto">
            <a:xfrm>
              <a:off x="3450" y="951"/>
              <a:ext cx="0" cy="71"/>
            </a:xfrm>
            <a:prstGeom prst="line">
              <a:avLst/>
            </a:prstGeom>
            <a:noFill/>
            <a:ln w="9525">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grpSp>
      <p:sp>
        <p:nvSpPr>
          <p:cNvPr id="16" name="Cube 15"/>
          <p:cNvSpPr/>
          <p:nvPr/>
        </p:nvSpPr>
        <p:spPr>
          <a:xfrm>
            <a:off x="3868601" y="4616033"/>
            <a:ext cx="247955" cy="239384"/>
          </a:xfrm>
          <a:prstGeom prst="cub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0" name="Curved Left Arrow 19"/>
          <p:cNvSpPr/>
          <p:nvPr/>
        </p:nvSpPr>
        <p:spPr>
          <a:xfrm>
            <a:off x="4202724" y="4214913"/>
            <a:ext cx="283552" cy="574982"/>
          </a:xfrm>
          <a:prstGeom prst="curvedLeftArrow">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18" name="Cube 17">
            <a:extLst>
              <a:ext uri="{FF2B5EF4-FFF2-40B4-BE49-F238E27FC236}">
                <a16:creationId xmlns:a16="http://schemas.microsoft.com/office/drawing/2014/main" id="{8EB4E220-5556-EE4A-87D4-89C925ABF8D2}"/>
              </a:ext>
            </a:extLst>
          </p:cNvPr>
          <p:cNvSpPr/>
          <p:nvPr/>
        </p:nvSpPr>
        <p:spPr>
          <a:xfrm>
            <a:off x="5492240" y="3976790"/>
            <a:ext cx="155276" cy="207034"/>
          </a:xfrm>
          <a:prstGeom prst="cub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Cube 18">
            <a:extLst>
              <a:ext uri="{FF2B5EF4-FFF2-40B4-BE49-F238E27FC236}">
                <a16:creationId xmlns:a16="http://schemas.microsoft.com/office/drawing/2014/main" id="{270807A1-43E0-DE45-B9E7-C8BD24E1DCB4}"/>
              </a:ext>
            </a:extLst>
          </p:cNvPr>
          <p:cNvSpPr/>
          <p:nvPr/>
        </p:nvSpPr>
        <p:spPr>
          <a:xfrm>
            <a:off x="5672480" y="3976790"/>
            <a:ext cx="155276" cy="207034"/>
          </a:xfrm>
          <a:prstGeom prst="cub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1" name="Cube 20">
            <a:extLst>
              <a:ext uri="{FF2B5EF4-FFF2-40B4-BE49-F238E27FC236}">
                <a16:creationId xmlns:a16="http://schemas.microsoft.com/office/drawing/2014/main" id="{8FDDB1F4-B415-FB4B-88B7-109DA4F9D573}"/>
              </a:ext>
            </a:extLst>
          </p:cNvPr>
          <p:cNvSpPr/>
          <p:nvPr/>
        </p:nvSpPr>
        <p:spPr>
          <a:xfrm>
            <a:off x="5872505" y="3976790"/>
            <a:ext cx="155276" cy="207034"/>
          </a:xfrm>
          <a:prstGeom prst="cub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2" name="Cube 21">
            <a:extLst>
              <a:ext uri="{FF2B5EF4-FFF2-40B4-BE49-F238E27FC236}">
                <a16:creationId xmlns:a16="http://schemas.microsoft.com/office/drawing/2014/main" id="{AF87B2AD-0C1A-8249-81A4-895B1645FDE0}"/>
              </a:ext>
            </a:extLst>
          </p:cNvPr>
          <p:cNvSpPr/>
          <p:nvPr/>
        </p:nvSpPr>
        <p:spPr>
          <a:xfrm>
            <a:off x="6117339" y="3976789"/>
            <a:ext cx="451436" cy="239384"/>
          </a:xfrm>
          <a:prstGeom prst="cube">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3" name="Cube 22">
            <a:extLst>
              <a:ext uri="{FF2B5EF4-FFF2-40B4-BE49-F238E27FC236}">
                <a16:creationId xmlns:a16="http://schemas.microsoft.com/office/drawing/2014/main" id="{CB5D8154-715E-A841-A6F9-C1A10C916AEF}"/>
              </a:ext>
            </a:extLst>
          </p:cNvPr>
          <p:cNvSpPr/>
          <p:nvPr/>
        </p:nvSpPr>
        <p:spPr>
          <a:xfrm>
            <a:off x="6658334" y="3976789"/>
            <a:ext cx="451436" cy="239384"/>
          </a:xfrm>
          <a:prstGeom prst="cube">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4" name="Cube 23">
            <a:extLst>
              <a:ext uri="{FF2B5EF4-FFF2-40B4-BE49-F238E27FC236}">
                <a16:creationId xmlns:a16="http://schemas.microsoft.com/office/drawing/2014/main" id="{D7E5DA7F-7225-D94A-A6E8-534BD6742E76}"/>
              </a:ext>
            </a:extLst>
          </p:cNvPr>
          <p:cNvSpPr/>
          <p:nvPr/>
        </p:nvSpPr>
        <p:spPr>
          <a:xfrm>
            <a:off x="7173479" y="3976790"/>
            <a:ext cx="155276" cy="207034"/>
          </a:xfrm>
          <a:prstGeom prst="cub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5" name="Right Arrow 24">
            <a:extLst>
              <a:ext uri="{FF2B5EF4-FFF2-40B4-BE49-F238E27FC236}">
                <a16:creationId xmlns:a16="http://schemas.microsoft.com/office/drawing/2014/main" id="{337FA50E-C87D-254C-B9AC-F6C452322E4B}"/>
              </a:ext>
            </a:extLst>
          </p:cNvPr>
          <p:cNvSpPr/>
          <p:nvPr/>
        </p:nvSpPr>
        <p:spPr>
          <a:xfrm>
            <a:off x="5255839" y="4232434"/>
            <a:ext cx="2215662" cy="938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094180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IPv6 Source Fragmentation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9260" y="1200151"/>
            <a:ext cx="4325480" cy="3394472"/>
          </a:xfrm>
        </p:spPr>
      </p:pic>
      <p:sp>
        <p:nvSpPr>
          <p:cNvPr id="3" name="Freeform 2"/>
          <p:cNvSpPr/>
          <p:nvPr/>
        </p:nvSpPr>
        <p:spPr>
          <a:xfrm>
            <a:off x="1891599" y="3434032"/>
            <a:ext cx="4953351" cy="1437737"/>
          </a:xfrm>
          <a:custGeom>
            <a:avLst/>
            <a:gdLst>
              <a:gd name="connsiteX0" fmla="*/ 4669423 w 6604468"/>
              <a:gd name="connsiteY0" fmla="*/ 1916983 h 1916983"/>
              <a:gd name="connsiteX1" fmla="*/ 6472343 w 6604468"/>
              <a:gd name="connsiteY1" fmla="*/ 1425277 h 1916983"/>
              <a:gd name="connsiteX2" fmla="*/ 6049649 w 6604468"/>
              <a:gd name="connsiteY2" fmla="*/ 372854 h 1916983"/>
              <a:gd name="connsiteX3" fmla="*/ 2728479 w 6604468"/>
              <a:gd name="connsiteY3" fmla="*/ 19171 h 1916983"/>
              <a:gd name="connsiteX4" fmla="*/ 157808 w 6604468"/>
              <a:gd name="connsiteY4" fmla="*/ 200326 h 1916983"/>
              <a:gd name="connsiteX5" fmla="*/ 684019 w 6604468"/>
              <a:gd name="connsiteY5" fmla="*/ 1459783 h 1916983"/>
              <a:gd name="connsiteX6" fmla="*/ 3996562 w 6604468"/>
              <a:gd name="connsiteY6" fmla="*/ 1692696 h 1916983"/>
              <a:gd name="connsiteX7" fmla="*/ 5048985 w 6604468"/>
              <a:gd name="connsiteY7" fmla="*/ 1537420 h 191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04468" h="1916983">
                <a:moveTo>
                  <a:pt x="4669423" y="1916983"/>
                </a:moveTo>
                <a:cubicBezTo>
                  <a:pt x="5455864" y="1799807"/>
                  <a:pt x="6242305" y="1682632"/>
                  <a:pt x="6472343" y="1425277"/>
                </a:cubicBezTo>
                <a:cubicBezTo>
                  <a:pt x="6702381" y="1167922"/>
                  <a:pt x="6673626" y="607205"/>
                  <a:pt x="6049649" y="372854"/>
                </a:cubicBezTo>
                <a:cubicBezTo>
                  <a:pt x="5425672" y="138503"/>
                  <a:pt x="3710452" y="47926"/>
                  <a:pt x="2728479" y="19171"/>
                </a:cubicBezTo>
                <a:cubicBezTo>
                  <a:pt x="1746506" y="-9584"/>
                  <a:pt x="498551" y="-39776"/>
                  <a:pt x="157808" y="200326"/>
                </a:cubicBezTo>
                <a:cubicBezTo>
                  <a:pt x="-182935" y="440428"/>
                  <a:pt x="44227" y="1211055"/>
                  <a:pt x="684019" y="1459783"/>
                </a:cubicBezTo>
                <a:cubicBezTo>
                  <a:pt x="1323811" y="1708511"/>
                  <a:pt x="3269068" y="1679756"/>
                  <a:pt x="3996562" y="1692696"/>
                </a:cubicBezTo>
                <a:cubicBezTo>
                  <a:pt x="4724056" y="1705636"/>
                  <a:pt x="4886520" y="1621528"/>
                  <a:pt x="5048985" y="1537420"/>
                </a:cubicBez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Freeform 4">
            <a:extLst>
              <a:ext uri="{FF2B5EF4-FFF2-40B4-BE49-F238E27FC236}">
                <a16:creationId xmlns:a16="http://schemas.microsoft.com/office/drawing/2014/main" id="{30FAE794-36E2-CB4C-9218-D526C23377C6}"/>
              </a:ext>
            </a:extLst>
          </p:cNvPr>
          <p:cNvSpPr/>
          <p:nvPr/>
        </p:nvSpPr>
        <p:spPr>
          <a:xfrm>
            <a:off x="4723075" y="2220476"/>
            <a:ext cx="846424" cy="1174130"/>
          </a:xfrm>
          <a:custGeom>
            <a:avLst/>
            <a:gdLst>
              <a:gd name="connsiteX0" fmla="*/ 0 w 846424"/>
              <a:gd name="connsiteY0" fmla="*/ 21792 h 1174130"/>
              <a:gd name="connsiteX1" fmla="*/ 469127 w 846424"/>
              <a:gd name="connsiteY1" fmla="*/ 21792 h 1174130"/>
              <a:gd name="connsiteX2" fmla="*/ 214685 w 846424"/>
              <a:gd name="connsiteY2" fmla="*/ 21792 h 1174130"/>
              <a:gd name="connsiteX3" fmla="*/ 612250 w 846424"/>
              <a:gd name="connsiteY3" fmla="*/ 315990 h 1174130"/>
              <a:gd name="connsiteX4" fmla="*/ 842838 w 846424"/>
              <a:gd name="connsiteY4" fmla="*/ 546578 h 1174130"/>
              <a:gd name="connsiteX5" fmla="*/ 437322 w 846424"/>
              <a:gd name="connsiteY5" fmla="*/ 1158828 h 1174130"/>
              <a:gd name="connsiteX6" fmla="*/ 405516 w 846424"/>
              <a:gd name="connsiteY6" fmla="*/ 999802 h 1174130"/>
              <a:gd name="connsiteX7" fmla="*/ 397565 w 846424"/>
              <a:gd name="connsiteY7" fmla="*/ 1158828 h 1174130"/>
              <a:gd name="connsiteX8" fmla="*/ 628153 w 846424"/>
              <a:gd name="connsiteY8" fmla="*/ 1158828 h 1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424" h="1174130">
                <a:moveTo>
                  <a:pt x="0" y="21792"/>
                </a:moveTo>
                <a:lnTo>
                  <a:pt x="469127" y="21792"/>
                </a:lnTo>
                <a:cubicBezTo>
                  <a:pt x="504908" y="21792"/>
                  <a:pt x="190831" y="-27241"/>
                  <a:pt x="214685" y="21792"/>
                </a:cubicBezTo>
                <a:cubicBezTo>
                  <a:pt x="238539" y="70825"/>
                  <a:pt x="507558" y="228526"/>
                  <a:pt x="612250" y="315990"/>
                </a:cubicBezTo>
                <a:cubicBezTo>
                  <a:pt x="716942" y="403454"/>
                  <a:pt x="871993" y="406105"/>
                  <a:pt x="842838" y="546578"/>
                </a:cubicBezTo>
                <a:cubicBezTo>
                  <a:pt x="813683" y="687051"/>
                  <a:pt x="510209" y="1083291"/>
                  <a:pt x="437322" y="1158828"/>
                </a:cubicBezTo>
                <a:cubicBezTo>
                  <a:pt x="364435" y="1234365"/>
                  <a:pt x="412142" y="999802"/>
                  <a:pt x="405516" y="999802"/>
                </a:cubicBezTo>
                <a:cubicBezTo>
                  <a:pt x="398890" y="999802"/>
                  <a:pt x="360459" y="1132324"/>
                  <a:pt x="397565" y="1158828"/>
                </a:cubicBezTo>
                <a:cubicBezTo>
                  <a:pt x="434671" y="1185332"/>
                  <a:pt x="531412" y="1172080"/>
                  <a:pt x="628153" y="1158828"/>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45046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changed? What’s the same?</a:t>
            </a:r>
          </a:p>
        </p:txBody>
      </p:sp>
      <p:sp>
        <p:nvSpPr>
          <p:cNvPr id="3" name="Content Placeholder 2"/>
          <p:cNvSpPr>
            <a:spLocks noGrp="1"/>
          </p:cNvSpPr>
          <p:nvPr>
            <p:ph idx="1"/>
          </p:nvPr>
        </p:nvSpPr>
        <p:spPr/>
        <p:txBody>
          <a:bodyPr>
            <a:normAutofit/>
          </a:bodyPr>
          <a:lstStyle/>
          <a:p>
            <a:r>
              <a:rPr lang="en-US" dirty="0"/>
              <a:t>All IPv4 packets have Fragmentation Control fields. </a:t>
            </a:r>
          </a:p>
          <a:p>
            <a:r>
              <a:rPr lang="en-US" dirty="0"/>
              <a:t>Only Fragmented IPv6 packets have IPv6 Extension headers added to the packet</a:t>
            </a:r>
          </a:p>
          <a:p>
            <a:r>
              <a:rPr lang="en-US" dirty="0"/>
              <a:t>IPv4 sources and routers may generate fragments</a:t>
            </a:r>
          </a:p>
          <a:p>
            <a:r>
              <a:rPr lang="en-US" dirty="0"/>
              <a:t>Only IPv6 sources may fragment a packet</a:t>
            </a:r>
          </a:p>
          <a:p>
            <a:r>
              <a:rPr lang="en-US" dirty="0"/>
              <a:t>Both protocols support a “Packet Too Big” ICMP diagnostic signal from the interior of the network to the source</a:t>
            </a:r>
          </a:p>
          <a:p>
            <a:endParaRPr lang="en-US" dirty="0"/>
          </a:p>
        </p:txBody>
      </p:sp>
    </p:spTree>
    <p:extLst>
      <p:ext uri="{BB962C8B-B14F-4D97-AF65-F5344CB8AC3E}">
        <p14:creationId xmlns:p14="http://schemas.microsoft.com/office/powerpoint/2010/main" val="1011597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C80-FF81-0042-B983-FB11D0215595}"/>
              </a:ext>
            </a:extLst>
          </p:cNvPr>
          <p:cNvSpPr>
            <a:spLocks noGrp="1"/>
          </p:cNvSpPr>
          <p:nvPr>
            <p:ph type="title"/>
          </p:nvPr>
        </p:nvSpPr>
        <p:spPr/>
        <p:txBody>
          <a:bodyPr/>
          <a:lstStyle/>
          <a:p>
            <a:r>
              <a:rPr lang="en-AU" dirty="0"/>
              <a:t>I have just a few minutes</a:t>
            </a:r>
          </a:p>
        </p:txBody>
      </p:sp>
      <p:sp>
        <p:nvSpPr>
          <p:cNvPr id="3" name="Content Placeholder 2">
            <a:extLst>
              <a:ext uri="{FF2B5EF4-FFF2-40B4-BE49-F238E27FC236}">
                <a16:creationId xmlns:a16="http://schemas.microsoft.com/office/drawing/2014/main" id="{63F2D582-D0B0-6049-9635-FB54D9C0DBE3}"/>
              </a:ext>
            </a:extLst>
          </p:cNvPr>
          <p:cNvSpPr>
            <a:spLocks noGrp="1"/>
          </p:cNvSpPr>
          <p:nvPr>
            <p:ph idx="1"/>
          </p:nvPr>
        </p:nvSpPr>
        <p:spPr/>
        <p:txBody>
          <a:bodyPr/>
          <a:lstStyle/>
          <a:p>
            <a:pPr marL="0" indent="0">
              <a:buNone/>
            </a:pPr>
            <a:r>
              <a:rPr lang="en-AU" dirty="0"/>
              <a:t>So I will skip forward to slide 31</a:t>
            </a:r>
          </a:p>
          <a:p>
            <a:endParaRPr lang="en-AU" dirty="0"/>
          </a:p>
          <a:p>
            <a:pPr marL="300038" lvl="1" indent="0">
              <a:buNone/>
            </a:pPr>
            <a:r>
              <a:rPr lang="en-AU" dirty="0">
                <a:latin typeface="AhnbergHand" pitchFamily="2" charset="0"/>
              </a:rPr>
              <a:t>What follows here in the pack is a quick explanation </a:t>
            </a:r>
            <a:r>
              <a:rPr lang="en-AU" dirty="0" err="1">
                <a:latin typeface="AhnbergHand" pitchFamily="2" charset="0"/>
              </a:rPr>
              <a:t>ofIP</a:t>
            </a:r>
            <a:r>
              <a:rPr lang="en-AU" dirty="0">
                <a:latin typeface="AhnbergHand" pitchFamily="2" charset="0"/>
              </a:rPr>
              <a:t> fragmentation and why </a:t>
            </a:r>
            <a:r>
              <a:rPr lang="en-AU" dirty="0" err="1">
                <a:latin typeface="AhnbergHand" pitchFamily="2" charset="0"/>
              </a:rPr>
              <a:t>it;s</a:t>
            </a:r>
            <a:r>
              <a:rPr lang="en-AU" dirty="0">
                <a:latin typeface="AhnbergHand" pitchFamily="2" charset="0"/>
              </a:rPr>
              <a:t> useful and why it doesn’t work!</a:t>
            </a:r>
          </a:p>
          <a:p>
            <a:pPr marL="300038" lvl="1" indent="0">
              <a:buNone/>
            </a:pPr>
            <a:endParaRPr lang="en-AU" dirty="0">
              <a:latin typeface="AhnbergHand" pitchFamily="2" charset="0"/>
            </a:endParaRPr>
          </a:p>
          <a:p>
            <a:pPr marL="300038" lvl="1" indent="0">
              <a:buNone/>
            </a:pPr>
            <a:r>
              <a:rPr lang="en-AU" sz="1600" dirty="0">
                <a:latin typeface="AhnbergHand" pitchFamily="2" charset="0"/>
              </a:rPr>
              <a:t>The full pack is available here</a:t>
            </a:r>
          </a:p>
        </p:txBody>
      </p:sp>
      <p:pic>
        <p:nvPicPr>
          <p:cNvPr id="5" name="Picture 4">
            <a:extLst>
              <a:ext uri="{FF2B5EF4-FFF2-40B4-BE49-F238E27FC236}">
                <a16:creationId xmlns:a16="http://schemas.microsoft.com/office/drawing/2014/main" id="{F057BBCB-A4A6-AF44-8ADF-614A3C09B1C2}"/>
              </a:ext>
            </a:extLst>
          </p:cNvPr>
          <p:cNvPicPr>
            <a:picLocks noChangeAspect="1"/>
          </p:cNvPicPr>
          <p:nvPr/>
        </p:nvPicPr>
        <p:blipFill>
          <a:blip r:embed="rId2"/>
          <a:stretch>
            <a:fillRect/>
          </a:stretch>
        </p:blipFill>
        <p:spPr>
          <a:xfrm>
            <a:off x="6736411" y="3283889"/>
            <a:ext cx="1787055" cy="1756244"/>
          </a:xfrm>
          <a:prstGeom prst="rect">
            <a:avLst/>
          </a:prstGeom>
        </p:spPr>
      </p:pic>
      <p:sp>
        <p:nvSpPr>
          <p:cNvPr id="6" name="Freeform 5">
            <a:extLst>
              <a:ext uri="{FF2B5EF4-FFF2-40B4-BE49-F238E27FC236}">
                <a16:creationId xmlns:a16="http://schemas.microsoft.com/office/drawing/2014/main" id="{CF602957-45B0-AA40-AD29-4075D2F9E8F3}"/>
              </a:ext>
            </a:extLst>
          </p:cNvPr>
          <p:cNvSpPr/>
          <p:nvPr/>
        </p:nvSpPr>
        <p:spPr>
          <a:xfrm>
            <a:off x="4333461" y="3681454"/>
            <a:ext cx="2338526" cy="485029"/>
          </a:xfrm>
          <a:custGeom>
            <a:avLst/>
            <a:gdLst>
              <a:gd name="connsiteX0" fmla="*/ 0 w 2338526"/>
              <a:gd name="connsiteY0" fmla="*/ 0 h 485029"/>
              <a:gd name="connsiteX1" fmla="*/ 1335819 w 2338526"/>
              <a:gd name="connsiteY1" fmla="*/ 95416 h 485029"/>
              <a:gd name="connsiteX2" fmla="*/ 2282024 w 2338526"/>
              <a:gd name="connsiteY2" fmla="*/ 326003 h 485029"/>
              <a:gd name="connsiteX3" fmla="*/ 2107096 w 2338526"/>
              <a:gd name="connsiteY3" fmla="*/ 190831 h 485029"/>
              <a:gd name="connsiteX4" fmla="*/ 2329732 w 2338526"/>
              <a:gd name="connsiteY4" fmla="*/ 318052 h 485029"/>
              <a:gd name="connsiteX5" fmla="*/ 1741336 w 2338526"/>
              <a:gd name="connsiteY5" fmla="*/ 485029 h 48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526" h="485029">
                <a:moveTo>
                  <a:pt x="0" y="0"/>
                </a:moveTo>
                <a:cubicBezTo>
                  <a:pt x="477741" y="20541"/>
                  <a:pt x="955482" y="41082"/>
                  <a:pt x="1335819" y="95416"/>
                </a:cubicBezTo>
                <a:cubicBezTo>
                  <a:pt x="1716156" y="149750"/>
                  <a:pt x="2153478" y="310101"/>
                  <a:pt x="2282024" y="326003"/>
                </a:cubicBezTo>
                <a:cubicBezTo>
                  <a:pt x="2410570" y="341905"/>
                  <a:pt x="2099145" y="192156"/>
                  <a:pt x="2107096" y="190831"/>
                </a:cubicBezTo>
                <a:cubicBezTo>
                  <a:pt x="2115047" y="189506"/>
                  <a:pt x="2390692" y="269019"/>
                  <a:pt x="2329732" y="318052"/>
                </a:cubicBezTo>
                <a:cubicBezTo>
                  <a:pt x="2268772" y="367085"/>
                  <a:pt x="2005054" y="426057"/>
                  <a:pt x="1741336" y="485029"/>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60235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What does “Packet Too Big” mean anyway?</a:t>
            </a:r>
          </a:p>
        </p:txBody>
      </p:sp>
      <p:sp>
        <p:nvSpPr>
          <p:cNvPr id="3" name="Content Placeholder 2"/>
          <p:cNvSpPr>
            <a:spLocks noGrp="1"/>
          </p:cNvSpPr>
          <p:nvPr>
            <p:ph idx="1"/>
          </p:nvPr>
        </p:nvSpPr>
        <p:spPr>
          <a:xfrm>
            <a:off x="978813" y="1426686"/>
            <a:ext cx="5446835" cy="3104326"/>
          </a:xfrm>
        </p:spPr>
        <p:txBody>
          <a:bodyPr/>
          <a:lstStyle/>
          <a:p>
            <a:pPr marL="0" indent="0">
              <a:buNone/>
            </a:pPr>
            <a:r>
              <a:rPr lang="en-US" err="1">
                <a:latin typeface="AhnbergHand" charset="0"/>
                <a:ea typeface="AhnbergHand" charset="0"/>
                <a:cs typeface="AhnbergHand" charset="0"/>
              </a:rPr>
              <a:t>errrrr</a:t>
            </a:r>
            <a:endParaRPr lang="en-US">
              <a:latin typeface="AhnbergHand" charset="0"/>
              <a:ea typeface="AhnbergHand" charset="0"/>
              <a:cs typeface="AhnbergHand" charset="0"/>
            </a:endParaRPr>
          </a:p>
        </p:txBody>
      </p:sp>
    </p:spTree>
    <p:extLst>
      <p:ext uri="{BB962C8B-B14F-4D97-AF65-F5344CB8AC3E}">
        <p14:creationId xmlns:p14="http://schemas.microsoft.com/office/powerpoint/2010/main" val="375271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8F686-22BC-C44F-863A-207F46BBE608}"/>
              </a:ext>
            </a:extLst>
          </p:cNvPr>
          <p:cNvSpPr>
            <a:spLocks noGrp="1"/>
          </p:cNvSpPr>
          <p:nvPr>
            <p:ph type="title"/>
          </p:nvPr>
        </p:nvSpPr>
        <p:spPr/>
        <p:txBody>
          <a:bodyPr>
            <a:normAutofit fontScale="90000"/>
          </a:bodyPr>
          <a:lstStyle/>
          <a:p>
            <a:r>
              <a:rPr lang="en-US"/>
              <a:t>What does “Packet Too Big” mean anyway?</a:t>
            </a:r>
            <a:endParaRPr lang="en-AU"/>
          </a:p>
        </p:txBody>
      </p:sp>
      <p:sp>
        <p:nvSpPr>
          <p:cNvPr id="3" name="Content Placeholder 2">
            <a:extLst>
              <a:ext uri="{FF2B5EF4-FFF2-40B4-BE49-F238E27FC236}">
                <a16:creationId xmlns:a16="http://schemas.microsoft.com/office/drawing/2014/main" id="{5458E314-0D63-C543-9432-AE3EA5796A2B}"/>
              </a:ext>
            </a:extLst>
          </p:cNvPr>
          <p:cNvSpPr>
            <a:spLocks noGrp="1"/>
          </p:cNvSpPr>
          <p:nvPr>
            <p:ph idx="1"/>
          </p:nvPr>
        </p:nvSpPr>
        <p:spPr/>
        <p:txBody>
          <a:bodyPr/>
          <a:lstStyle/>
          <a:p>
            <a:r>
              <a:rPr lang="en-AU"/>
              <a:t>Clearly the packet was too big to be delivered, and this is a notice to the sources to that effect</a:t>
            </a:r>
          </a:p>
          <a:p>
            <a:r>
              <a:rPr lang="en-AU"/>
              <a:t>All well and good, but what is the source meant to do then?</a:t>
            </a:r>
          </a:p>
        </p:txBody>
      </p:sp>
    </p:spTree>
    <p:extLst>
      <p:ext uri="{BB962C8B-B14F-4D97-AF65-F5344CB8AC3E}">
        <p14:creationId xmlns:p14="http://schemas.microsoft.com/office/powerpoint/2010/main" val="1957536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It</a:t>
            </a:r>
            <a:r>
              <a:rPr lang="uk-UA"/>
              <a:t>’</a:t>
            </a:r>
            <a:r>
              <a:rPr lang="en-US"/>
              <a:t>s a Layering Problem</a:t>
            </a:r>
          </a:p>
        </p:txBody>
      </p:sp>
      <p:sp>
        <p:nvSpPr>
          <p:cNvPr id="3" name="Content Placeholder 2"/>
          <p:cNvSpPr>
            <a:spLocks noGrp="1"/>
          </p:cNvSpPr>
          <p:nvPr>
            <p:ph idx="1"/>
          </p:nvPr>
        </p:nvSpPr>
        <p:spPr/>
        <p:txBody>
          <a:bodyPr/>
          <a:lstStyle/>
          <a:p>
            <a:r>
              <a:rPr lang="en-US"/>
              <a:t>Fragmentation was seen as an IP level problem</a:t>
            </a:r>
          </a:p>
          <a:p>
            <a:pPr lvl="1"/>
            <a:r>
              <a:rPr lang="en-US"/>
              <a:t>It was meant to be agnostic with respect to the upper level (transport) protocol</a:t>
            </a:r>
          </a:p>
          <a:p>
            <a:r>
              <a:rPr lang="en-US"/>
              <a:t>But we don</a:t>
            </a:r>
            <a:r>
              <a:rPr lang="uk-UA"/>
              <a:t>’</a:t>
            </a:r>
            <a:r>
              <a:rPr lang="en-US"/>
              <a:t>t treat it like that</a:t>
            </a:r>
          </a:p>
          <a:p>
            <a:pPr lvl="1"/>
            <a:r>
              <a:rPr lang="en-US"/>
              <a:t>And we expect different transport protocols to react to fragmentation notification in different ways</a:t>
            </a:r>
          </a:p>
        </p:txBody>
      </p:sp>
    </p:spTree>
    <p:extLst>
      <p:ext uri="{BB962C8B-B14F-4D97-AF65-F5344CB8AC3E}">
        <p14:creationId xmlns:p14="http://schemas.microsoft.com/office/powerpoint/2010/main" val="404716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What does “Packet Too Big” mean anyway?</a:t>
            </a:r>
          </a:p>
        </p:txBody>
      </p:sp>
      <p:sp>
        <p:nvSpPr>
          <p:cNvPr id="3" name="Content Placeholder 2"/>
          <p:cNvSpPr>
            <a:spLocks noGrp="1"/>
          </p:cNvSpPr>
          <p:nvPr>
            <p:ph idx="1"/>
          </p:nvPr>
        </p:nvSpPr>
        <p:spPr/>
        <p:txBody>
          <a:bodyPr>
            <a:normAutofit fontScale="85000" lnSpcReduction="20000"/>
          </a:bodyPr>
          <a:lstStyle/>
          <a:p>
            <a:pPr marL="0" indent="0">
              <a:buNone/>
            </a:pPr>
            <a:r>
              <a:rPr lang="en-US"/>
              <a:t>For </a:t>
            </a:r>
            <a:r>
              <a:rPr lang="en-US" b="1" u="sng"/>
              <a:t>TCP</a:t>
            </a:r>
            <a:r>
              <a:rPr lang="en-US"/>
              <a:t> it means that the active session  referred to in the ICMP payload* should drop its session MSS to match the MTU, and re-send unacknowledged data **, ***</a:t>
            </a:r>
          </a:p>
          <a:p>
            <a:endParaRPr lang="en-US"/>
          </a:p>
          <a:p>
            <a:endParaRPr lang="en-US"/>
          </a:p>
          <a:p>
            <a:pPr marL="300038" lvl="1" indent="0">
              <a:buNone/>
            </a:pPr>
            <a:r>
              <a:rPr lang="en-US"/>
              <a:t>i.e. you should </a:t>
            </a:r>
            <a:r>
              <a:rPr lang="en-US" b="1"/>
              <a:t>never </a:t>
            </a:r>
            <a:r>
              <a:rPr lang="en-US"/>
              <a:t>see IPv6 fragments in TCP!</a:t>
            </a:r>
          </a:p>
          <a:p>
            <a:pPr lvl="1"/>
            <a:endParaRPr lang="en-US"/>
          </a:p>
          <a:p>
            <a:pPr lvl="1"/>
            <a:endParaRPr lang="en-US" sz="2850"/>
          </a:p>
          <a:p>
            <a:pPr marL="685800" lvl="2" indent="0">
              <a:buNone/>
            </a:pPr>
            <a:r>
              <a:rPr lang="en-US" sz="1050"/>
              <a:t>* IPv4: assuming that the payload contains the original IP + TCP headers</a:t>
            </a:r>
          </a:p>
          <a:p>
            <a:pPr marL="685800" lvl="2" indent="0">
              <a:buNone/>
            </a:pPr>
            <a:endParaRPr lang="en-US" sz="1050"/>
          </a:p>
          <a:p>
            <a:pPr marL="685800" lvl="2" indent="0">
              <a:buNone/>
            </a:pPr>
            <a:r>
              <a:rPr lang="en-US" sz="1050"/>
              <a:t>** assuming that the ICMP is genuine</a:t>
            </a:r>
          </a:p>
          <a:p>
            <a:pPr marL="685800" lvl="2" indent="0">
              <a:buNone/>
            </a:pPr>
            <a:endParaRPr lang="en-US" sz="1050"/>
          </a:p>
          <a:p>
            <a:pPr marL="685800" lvl="2" indent="0">
              <a:buNone/>
            </a:pPr>
            <a:r>
              <a:rPr lang="en-US" sz="1050"/>
              <a:t>*** and if that’s too hard, set a per destination MTU value from the ICMP and hope that the TCP session is able to get itself out of its wedged state and resend the data within the new MTU</a:t>
            </a:r>
          </a:p>
          <a:p>
            <a:pPr marL="342900"/>
            <a:endParaRPr lang="en-US"/>
          </a:p>
        </p:txBody>
      </p:sp>
    </p:spTree>
    <p:extLst>
      <p:ext uri="{BB962C8B-B14F-4D97-AF65-F5344CB8AC3E}">
        <p14:creationId xmlns:p14="http://schemas.microsoft.com/office/powerpoint/2010/main" val="772915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What does “Packet Too Big” mean anyway?</a:t>
            </a:r>
          </a:p>
        </p:txBody>
      </p:sp>
      <p:sp>
        <p:nvSpPr>
          <p:cNvPr id="3" name="Content Placeholder 2"/>
          <p:cNvSpPr>
            <a:spLocks noGrp="1"/>
          </p:cNvSpPr>
          <p:nvPr>
            <p:ph idx="1"/>
          </p:nvPr>
        </p:nvSpPr>
        <p:spPr/>
        <p:txBody>
          <a:bodyPr>
            <a:normAutofit/>
          </a:bodyPr>
          <a:lstStyle/>
          <a:p>
            <a:pPr marL="85725" indent="0">
              <a:buNone/>
            </a:pPr>
            <a:r>
              <a:rPr lang="en-US"/>
              <a:t>For </a:t>
            </a:r>
            <a:r>
              <a:rPr lang="en-US" b="1" u="sng"/>
              <a:t>UDP</a:t>
            </a:r>
            <a:r>
              <a:rPr lang="en-US"/>
              <a:t> its not clear:</a:t>
            </a:r>
          </a:p>
          <a:p>
            <a:pPr marL="642938" lvl="1"/>
            <a:r>
              <a:rPr lang="en-US"/>
              <a:t>The offending packet has gone away!</a:t>
            </a:r>
          </a:p>
          <a:p>
            <a:pPr marL="642938" lvl="1"/>
            <a:r>
              <a:rPr lang="en-US"/>
              <a:t>Some IP implementations appear to ignore it *</a:t>
            </a:r>
          </a:p>
          <a:p>
            <a:pPr marL="642938" lvl="1"/>
            <a:r>
              <a:rPr lang="en-US"/>
              <a:t>The host should add an entry to the local IP forwarding table that records the MTU that should be used to send future packets to this destination</a:t>
            </a:r>
          </a:p>
          <a:p>
            <a:pPr marL="685800" lvl="2" indent="0">
              <a:buNone/>
            </a:pPr>
            <a:endParaRPr lang="en-US" sz="900"/>
          </a:p>
        </p:txBody>
      </p:sp>
      <p:sp>
        <p:nvSpPr>
          <p:cNvPr id="4" name="TextBox 3"/>
          <p:cNvSpPr txBox="1"/>
          <p:nvPr/>
        </p:nvSpPr>
        <p:spPr>
          <a:xfrm>
            <a:off x="3200401" y="4456123"/>
            <a:ext cx="1212191" cy="300082"/>
          </a:xfrm>
          <a:prstGeom prst="rect">
            <a:avLst/>
          </a:prstGeom>
          <a:noFill/>
        </p:spPr>
        <p:txBody>
          <a:bodyPr wrap="none" rtlCol="0">
            <a:spAutoFit/>
          </a:bodyPr>
          <a:lstStyle/>
          <a:p>
            <a:r>
              <a:rPr lang="en-US" sz="1350"/>
              <a:t>* This is bad!!!</a:t>
            </a:r>
          </a:p>
        </p:txBody>
      </p:sp>
    </p:spTree>
    <p:extLst>
      <p:ext uri="{BB962C8B-B14F-4D97-AF65-F5344CB8AC3E}">
        <p14:creationId xmlns:p14="http://schemas.microsoft.com/office/powerpoint/2010/main" val="374190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What does “Packet Too Big” mean anyway?</a:t>
            </a:r>
          </a:p>
        </p:txBody>
      </p:sp>
      <p:sp>
        <p:nvSpPr>
          <p:cNvPr id="3" name="Content Placeholder 2"/>
          <p:cNvSpPr>
            <a:spLocks noGrp="1"/>
          </p:cNvSpPr>
          <p:nvPr>
            <p:ph idx="1"/>
          </p:nvPr>
        </p:nvSpPr>
        <p:spPr/>
        <p:txBody>
          <a:bodyPr>
            <a:normAutofit/>
          </a:bodyPr>
          <a:lstStyle/>
          <a:p>
            <a:pPr marL="85725" indent="0">
              <a:buNone/>
            </a:pPr>
            <a:r>
              <a:rPr lang="en-US"/>
              <a:t>For </a:t>
            </a:r>
            <a:r>
              <a:rPr lang="en-US" b="1" u="sng"/>
              <a:t>QUIC</a:t>
            </a:r>
            <a:r>
              <a:rPr lang="en-US"/>
              <a:t>:</a:t>
            </a:r>
          </a:p>
          <a:p>
            <a:pPr marL="685800" lvl="2" indent="0">
              <a:buNone/>
            </a:pPr>
            <a:endParaRPr lang="en-US" sz="900"/>
          </a:p>
        </p:txBody>
      </p:sp>
      <p:pic>
        <p:nvPicPr>
          <p:cNvPr id="6" name="Picture 5">
            <a:extLst>
              <a:ext uri="{FF2B5EF4-FFF2-40B4-BE49-F238E27FC236}">
                <a16:creationId xmlns:a16="http://schemas.microsoft.com/office/drawing/2014/main" id="{08E09265-0F6C-5F4B-A530-55ABA579BD03}"/>
              </a:ext>
            </a:extLst>
          </p:cNvPr>
          <p:cNvPicPr>
            <a:picLocks noChangeAspect="1"/>
          </p:cNvPicPr>
          <p:nvPr/>
        </p:nvPicPr>
        <p:blipFill>
          <a:blip r:embed="rId2"/>
          <a:stretch>
            <a:fillRect/>
          </a:stretch>
        </p:blipFill>
        <p:spPr>
          <a:xfrm>
            <a:off x="1741334" y="2683878"/>
            <a:ext cx="6715705" cy="1910745"/>
          </a:xfrm>
          <a:prstGeom prst="rect">
            <a:avLst/>
          </a:prstGeom>
        </p:spPr>
      </p:pic>
      <p:pic>
        <p:nvPicPr>
          <p:cNvPr id="8" name="Picture 7">
            <a:extLst>
              <a:ext uri="{FF2B5EF4-FFF2-40B4-BE49-F238E27FC236}">
                <a16:creationId xmlns:a16="http://schemas.microsoft.com/office/drawing/2014/main" id="{273959C1-10B9-AE41-B3E2-B87D99CDCA75}"/>
              </a:ext>
            </a:extLst>
          </p:cNvPr>
          <p:cNvPicPr>
            <a:picLocks noChangeAspect="1"/>
          </p:cNvPicPr>
          <p:nvPr/>
        </p:nvPicPr>
        <p:blipFill>
          <a:blip r:embed="rId3"/>
          <a:stretch>
            <a:fillRect/>
          </a:stretch>
        </p:blipFill>
        <p:spPr>
          <a:xfrm>
            <a:off x="1741334" y="1725364"/>
            <a:ext cx="6869927" cy="433301"/>
          </a:xfrm>
          <a:prstGeom prst="rect">
            <a:avLst/>
          </a:prstGeom>
        </p:spPr>
      </p:pic>
      <p:pic>
        <p:nvPicPr>
          <p:cNvPr id="10" name="Picture 9">
            <a:extLst>
              <a:ext uri="{FF2B5EF4-FFF2-40B4-BE49-F238E27FC236}">
                <a16:creationId xmlns:a16="http://schemas.microsoft.com/office/drawing/2014/main" id="{3DB8AD3C-D704-3C41-BA33-833C0D1C1E06}"/>
              </a:ext>
            </a:extLst>
          </p:cNvPr>
          <p:cNvPicPr>
            <a:picLocks noChangeAspect="1"/>
          </p:cNvPicPr>
          <p:nvPr/>
        </p:nvPicPr>
        <p:blipFill>
          <a:blip r:embed="rId4"/>
          <a:stretch>
            <a:fillRect/>
          </a:stretch>
        </p:blipFill>
        <p:spPr>
          <a:xfrm>
            <a:off x="1804942" y="2041214"/>
            <a:ext cx="5114179" cy="760116"/>
          </a:xfrm>
          <a:prstGeom prst="rect">
            <a:avLst/>
          </a:prstGeom>
        </p:spPr>
      </p:pic>
      <p:sp>
        <p:nvSpPr>
          <p:cNvPr id="11" name="Rectangle 10">
            <a:extLst>
              <a:ext uri="{FF2B5EF4-FFF2-40B4-BE49-F238E27FC236}">
                <a16:creationId xmlns:a16="http://schemas.microsoft.com/office/drawing/2014/main" id="{42D35F56-73C8-8C4D-87D7-9309E2DDAF39}"/>
              </a:ext>
            </a:extLst>
          </p:cNvPr>
          <p:cNvSpPr/>
          <p:nvPr/>
        </p:nvSpPr>
        <p:spPr>
          <a:xfrm>
            <a:off x="1876503" y="4464814"/>
            <a:ext cx="8786195" cy="261610"/>
          </a:xfrm>
          <a:prstGeom prst="rect">
            <a:avLst/>
          </a:prstGeom>
        </p:spPr>
        <p:txBody>
          <a:bodyPr wrap="square">
            <a:spAutoFit/>
          </a:bodyPr>
          <a:lstStyle/>
          <a:p>
            <a:r>
              <a:rPr lang="en-AU" sz="1100"/>
              <a:t>https://</a:t>
            </a:r>
            <a:r>
              <a:rPr lang="en-AU" sz="1100" err="1"/>
              <a:t>huitema.wordpress.com</a:t>
            </a:r>
            <a:r>
              <a:rPr lang="en-AU" sz="1100"/>
              <a:t>/2018/03/03/having-fun-and-surprises-with-ipv6/</a:t>
            </a:r>
          </a:p>
        </p:txBody>
      </p:sp>
    </p:spTree>
    <p:extLst>
      <p:ext uri="{BB962C8B-B14F-4D97-AF65-F5344CB8AC3E}">
        <p14:creationId xmlns:p14="http://schemas.microsoft.com/office/powerpoint/2010/main" val="1876118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Problems</a:t>
            </a:r>
          </a:p>
        </p:txBody>
      </p:sp>
      <p:sp>
        <p:nvSpPr>
          <p:cNvPr id="3" name="Content Placeholder 2"/>
          <p:cNvSpPr>
            <a:spLocks noGrp="1"/>
          </p:cNvSpPr>
          <p:nvPr>
            <p:ph idx="1"/>
          </p:nvPr>
        </p:nvSpPr>
        <p:spPr/>
        <p:txBody>
          <a:bodyPr>
            <a:normAutofit/>
          </a:bodyPr>
          <a:lstStyle/>
          <a:p>
            <a:pPr marL="0" indent="0">
              <a:buNone/>
            </a:pPr>
            <a:r>
              <a:rPr lang="en-US" dirty="0"/>
              <a:t>ICMP is readily spoofed:</a:t>
            </a:r>
          </a:p>
          <a:p>
            <a:pPr lvl="1"/>
            <a:r>
              <a:rPr lang="en-US" dirty="0"/>
              <a:t>An attacker may send a fragment stream with a maximum fragment offset value causing a potential memory starvation issue on the destination</a:t>
            </a:r>
          </a:p>
          <a:p>
            <a:pPr lvl="1"/>
            <a:r>
              <a:rPr lang="en-US" dirty="0"/>
              <a:t>An attacker may send partially overlapping fragments</a:t>
            </a:r>
          </a:p>
          <a:p>
            <a:pPr lvl="1"/>
            <a:r>
              <a:rPr lang="en-US" dirty="0"/>
              <a:t>An attacker may spoof ICMP PTB messages with very low MTU values</a:t>
            </a:r>
          </a:p>
          <a:p>
            <a:pPr lvl="1"/>
            <a:r>
              <a:rPr lang="en-US" dirty="0"/>
              <a:t>An attacker may spoof a stream of ICMP PTB messages with random IPv6 source addresses</a:t>
            </a:r>
          </a:p>
          <a:p>
            <a:pPr lvl="1"/>
            <a:endParaRPr lang="en-US" dirty="0"/>
          </a:p>
          <a:p>
            <a:pPr lvl="1"/>
            <a:endParaRPr lang="en-US" dirty="0"/>
          </a:p>
        </p:txBody>
      </p:sp>
    </p:spTree>
    <p:extLst>
      <p:ext uri="{BB962C8B-B14F-4D97-AF65-F5344CB8AC3E}">
        <p14:creationId xmlns:p14="http://schemas.microsoft.com/office/powerpoint/2010/main" val="1427262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Problems</a:t>
            </a:r>
          </a:p>
        </p:txBody>
      </p:sp>
      <p:sp>
        <p:nvSpPr>
          <p:cNvPr id="3" name="Content Placeholder 2"/>
          <p:cNvSpPr>
            <a:spLocks noGrp="1"/>
          </p:cNvSpPr>
          <p:nvPr>
            <p:ph idx="1"/>
          </p:nvPr>
        </p:nvSpPr>
        <p:spPr/>
        <p:txBody>
          <a:bodyPr/>
          <a:lstStyle/>
          <a:p>
            <a:pPr marL="0" indent="0">
              <a:buNone/>
            </a:pPr>
            <a:r>
              <a:rPr lang="en-US"/>
              <a:t>ICMP is widely filtered</a:t>
            </a:r>
          </a:p>
          <a:p>
            <a:pPr lvl="1"/>
            <a:r>
              <a:rPr lang="en-US"/>
              <a:t>leading to black holes in TCP sessions</a:t>
            </a:r>
          </a:p>
          <a:p>
            <a:pPr lvl="2"/>
            <a:r>
              <a:rPr lang="en-US"/>
              <a:t>GET is a small HTTP packet</a:t>
            </a:r>
          </a:p>
          <a:p>
            <a:pPr lvl="2"/>
            <a:r>
              <a:rPr lang="en-US"/>
              <a:t>The response can be arbitrarily large, and if there is a path MTU mismatch the response can wedge</a:t>
            </a:r>
          </a:p>
          <a:p>
            <a:pPr lvl="1"/>
            <a:endParaRPr lang="en-US"/>
          </a:p>
        </p:txBody>
      </p:sp>
      <p:sp>
        <p:nvSpPr>
          <p:cNvPr id="4" name="Cube 3"/>
          <p:cNvSpPr/>
          <p:nvPr/>
        </p:nvSpPr>
        <p:spPr>
          <a:xfrm>
            <a:off x="2668451" y="3158708"/>
            <a:ext cx="247955" cy="239384"/>
          </a:xfrm>
          <a:prstGeom prst="cub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Right Arrow 4"/>
          <p:cNvSpPr/>
          <p:nvPr/>
        </p:nvSpPr>
        <p:spPr>
          <a:xfrm>
            <a:off x="2989385" y="3409217"/>
            <a:ext cx="3158637" cy="857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Cube 5"/>
          <p:cNvSpPr/>
          <p:nvPr/>
        </p:nvSpPr>
        <p:spPr>
          <a:xfrm>
            <a:off x="4719257" y="3685707"/>
            <a:ext cx="1428765" cy="239384"/>
          </a:xfrm>
          <a:prstGeom prst="cub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nvGrpSpPr>
          <p:cNvPr id="7" name="Group 258"/>
          <p:cNvGrpSpPr>
            <a:grpSpLocks/>
          </p:cNvGrpSpPr>
          <p:nvPr/>
        </p:nvGrpSpPr>
        <p:grpSpPr bwMode="auto">
          <a:xfrm>
            <a:off x="3932361" y="3925091"/>
            <a:ext cx="476250" cy="305990"/>
            <a:chOff x="3050" y="859"/>
            <a:chExt cx="400" cy="257"/>
          </a:xfrm>
        </p:grpSpPr>
        <p:sp>
          <p:nvSpPr>
            <p:cNvPr id="8" name="Oval 249"/>
            <p:cNvSpPr>
              <a:spLocks noChangeArrowheads="1"/>
            </p:cNvSpPr>
            <p:nvPr/>
          </p:nvSpPr>
          <p:spPr bwMode="auto">
            <a:xfrm>
              <a:off x="3051" y="933"/>
              <a:ext cx="397" cy="183"/>
            </a:xfrm>
            <a:prstGeom prst="ellipse">
              <a:avLst/>
            </a:prstGeom>
            <a:gradFill rotWithShape="0">
              <a:gsLst>
                <a:gs pos="0">
                  <a:srgbClr val="89A5FF">
                    <a:gamma/>
                    <a:shade val="46275"/>
                    <a:invGamma/>
                  </a:srgbClr>
                </a:gs>
                <a:gs pos="50000">
                  <a:srgbClr val="89A5FF"/>
                </a:gs>
                <a:gs pos="100000">
                  <a:srgbClr val="89A5FF">
                    <a:gamma/>
                    <a:shade val="46275"/>
                    <a:invGamma/>
                  </a:srgbClr>
                </a:gs>
              </a:gsLst>
              <a:lin ang="0" scaled="1"/>
            </a:gra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9" name="Rectangle 250"/>
            <p:cNvSpPr>
              <a:spLocks noChangeArrowheads="1"/>
            </p:cNvSpPr>
            <p:nvPr/>
          </p:nvSpPr>
          <p:spPr bwMode="auto">
            <a:xfrm>
              <a:off x="3051" y="956"/>
              <a:ext cx="398" cy="70"/>
            </a:xfrm>
            <a:prstGeom prst="rect">
              <a:avLst/>
            </a:prstGeom>
            <a:gradFill rotWithShape="0">
              <a:gsLst>
                <a:gs pos="0">
                  <a:srgbClr val="89A5FF">
                    <a:gamma/>
                    <a:shade val="46275"/>
                    <a:invGamma/>
                  </a:srgbClr>
                </a:gs>
                <a:gs pos="50000">
                  <a:srgbClr val="89A5FF"/>
                </a:gs>
                <a:gs pos="100000">
                  <a:srgbClr val="89A5FF">
                    <a:gamma/>
                    <a:shade val="4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10" name="Oval 251"/>
            <p:cNvSpPr>
              <a:spLocks noChangeArrowheads="1"/>
            </p:cNvSpPr>
            <p:nvPr/>
          </p:nvSpPr>
          <p:spPr bwMode="auto">
            <a:xfrm>
              <a:off x="3051" y="859"/>
              <a:ext cx="397" cy="183"/>
            </a:xfrm>
            <a:prstGeom prst="ellipse">
              <a:avLst/>
            </a:prstGeom>
            <a:solidFill>
              <a:srgbClr val="3366FF"/>
            </a:solidFill>
            <a:ln w="1270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11" name="Freeform 252"/>
            <p:cNvSpPr>
              <a:spLocks/>
            </p:cNvSpPr>
            <p:nvPr/>
          </p:nvSpPr>
          <p:spPr bwMode="auto">
            <a:xfrm>
              <a:off x="3065" y="900"/>
              <a:ext cx="159" cy="90"/>
            </a:xfrm>
            <a:custGeom>
              <a:avLst/>
              <a:gdLst>
                <a:gd name="T0" fmla="*/ 8 w 328"/>
                <a:gd name="T1" fmla="*/ 48 h 176"/>
                <a:gd name="T2" fmla="*/ 208 w 328"/>
                <a:gd name="T3" fmla="*/ 48 h 176"/>
                <a:gd name="T4" fmla="*/ 216 w 328"/>
                <a:gd name="T5" fmla="*/ 0 h 176"/>
                <a:gd name="T6" fmla="*/ 327 w 328"/>
                <a:gd name="T7" fmla="*/ 88 h 176"/>
                <a:gd name="T8" fmla="*/ 192 w 328"/>
                <a:gd name="T9" fmla="*/ 175 h 176"/>
                <a:gd name="T10" fmla="*/ 192 w 328"/>
                <a:gd name="T11" fmla="*/ 135 h 176"/>
                <a:gd name="T12" fmla="*/ 0 w 328"/>
                <a:gd name="T13" fmla="*/ 135 h 176"/>
                <a:gd name="T14" fmla="*/ 0 w 328"/>
                <a:gd name="T15" fmla="*/ 88 h 176"/>
                <a:gd name="T16" fmla="*/ 8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8" y="48"/>
                  </a:moveTo>
                  <a:lnTo>
                    <a:pt x="208" y="48"/>
                  </a:lnTo>
                  <a:lnTo>
                    <a:pt x="216" y="0"/>
                  </a:lnTo>
                  <a:lnTo>
                    <a:pt x="327" y="88"/>
                  </a:lnTo>
                  <a:lnTo>
                    <a:pt x="192" y="175"/>
                  </a:lnTo>
                  <a:lnTo>
                    <a:pt x="192" y="135"/>
                  </a:lnTo>
                  <a:lnTo>
                    <a:pt x="0" y="135"/>
                  </a:lnTo>
                  <a:lnTo>
                    <a:pt x="0" y="88"/>
                  </a:lnTo>
                  <a:lnTo>
                    <a:pt x="8" y="48"/>
                  </a:lnTo>
                </a:path>
              </a:pathLst>
            </a:custGeom>
            <a:solidFill>
              <a:srgbClr val="FFFFFF"/>
            </a:solidFill>
            <a:ln w="6350" cap="rnd" cmpd="sng">
              <a:solidFill>
                <a:schemeClr val="bg2"/>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1350"/>
            </a:p>
          </p:txBody>
        </p:sp>
        <p:sp>
          <p:nvSpPr>
            <p:cNvPr id="12" name="Freeform 253"/>
            <p:cNvSpPr>
              <a:spLocks/>
            </p:cNvSpPr>
            <p:nvPr/>
          </p:nvSpPr>
          <p:spPr bwMode="auto">
            <a:xfrm>
              <a:off x="3270" y="903"/>
              <a:ext cx="171" cy="90"/>
            </a:xfrm>
            <a:custGeom>
              <a:avLst/>
              <a:gdLst>
                <a:gd name="T0" fmla="*/ 312 w 328"/>
                <a:gd name="T1" fmla="*/ 48 h 176"/>
                <a:gd name="T2" fmla="*/ 120 w 328"/>
                <a:gd name="T3" fmla="*/ 48 h 176"/>
                <a:gd name="T4" fmla="*/ 112 w 328"/>
                <a:gd name="T5" fmla="*/ 0 h 176"/>
                <a:gd name="T6" fmla="*/ 0 w 328"/>
                <a:gd name="T7" fmla="*/ 88 h 176"/>
                <a:gd name="T8" fmla="*/ 136 w 328"/>
                <a:gd name="T9" fmla="*/ 175 h 176"/>
                <a:gd name="T10" fmla="*/ 128 w 328"/>
                <a:gd name="T11" fmla="*/ 127 h 176"/>
                <a:gd name="T12" fmla="*/ 327 w 328"/>
                <a:gd name="T13" fmla="*/ 127 h 176"/>
                <a:gd name="T14" fmla="*/ 312 w 328"/>
                <a:gd name="T15" fmla="*/ 40 h 176"/>
                <a:gd name="T16" fmla="*/ 312 w 328"/>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76">
                  <a:moveTo>
                    <a:pt x="312" y="48"/>
                  </a:moveTo>
                  <a:lnTo>
                    <a:pt x="120" y="48"/>
                  </a:lnTo>
                  <a:lnTo>
                    <a:pt x="112" y="0"/>
                  </a:lnTo>
                  <a:lnTo>
                    <a:pt x="0" y="88"/>
                  </a:lnTo>
                  <a:lnTo>
                    <a:pt x="136" y="175"/>
                  </a:lnTo>
                  <a:lnTo>
                    <a:pt x="128" y="127"/>
                  </a:lnTo>
                  <a:lnTo>
                    <a:pt x="327" y="127"/>
                  </a:lnTo>
                  <a:lnTo>
                    <a:pt x="312" y="40"/>
                  </a:lnTo>
                  <a:lnTo>
                    <a:pt x="312" y="48"/>
                  </a:lnTo>
                </a:path>
              </a:pathLst>
            </a:custGeom>
            <a:solidFill>
              <a:srgbClr val="FFFFFF"/>
            </a:solidFill>
            <a:ln w="6350" cap="rnd" cmpd="sng">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1350"/>
            </a:p>
          </p:txBody>
        </p:sp>
        <p:sp>
          <p:nvSpPr>
            <p:cNvPr id="13" name="Freeform 254"/>
            <p:cNvSpPr>
              <a:spLocks/>
            </p:cNvSpPr>
            <p:nvPr/>
          </p:nvSpPr>
          <p:spPr bwMode="auto">
            <a:xfrm>
              <a:off x="3191" y="961"/>
              <a:ext cx="121" cy="74"/>
            </a:xfrm>
            <a:custGeom>
              <a:avLst/>
              <a:gdLst>
                <a:gd name="T0" fmla="*/ 80 w 233"/>
                <a:gd name="T1" fmla="*/ 0 h 145"/>
                <a:gd name="T2" fmla="*/ 80 w 233"/>
                <a:gd name="T3" fmla="*/ 72 h 145"/>
                <a:gd name="T4" fmla="*/ 0 w 233"/>
                <a:gd name="T5" fmla="*/ 72 h 145"/>
                <a:gd name="T6" fmla="*/ 112 w 233"/>
                <a:gd name="T7" fmla="*/ 144 h 145"/>
                <a:gd name="T8" fmla="*/ 232 w 233"/>
                <a:gd name="T9" fmla="*/ 72 h 145"/>
                <a:gd name="T10" fmla="*/ 152 w 233"/>
                <a:gd name="T11" fmla="*/ 72 h 145"/>
                <a:gd name="T12" fmla="*/ 152 w 233"/>
                <a:gd name="T13" fmla="*/ 0 h 145"/>
                <a:gd name="T14" fmla="*/ 120 w 233"/>
                <a:gd name="T15" fmla="*/ 0 h 145"/>
                <a:gd name="T16" fmla="*/ 80 w 23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5">
                  <a:moveTo>
                    <a:pt x="80" y="0"/>
                  </a:moveTo>
                  <a:lnTo>
                    <a:pt x="80" y="72"/>
                  </a:lnTo>
                  <a:lnTo>
                    <a:pt x="0" y="72"/>
                  </a:lnTo>
                  <a:lnTo>
                    <a:pt x="112" y="144"/>
                  </a:lnTo>
                  <a:lnTo>
                    <a:pt x="232" y="72"/>
                  </a:lnTo>
                  <a:lnTo>
                    <a:pt x="152" y="72"/>
                  </a:lnTo>
                  <a:lnTo>
                    <a:pt x="152" y="0"/>
                  </a:lnTo>
                  <a:lnTo>
                    <a:pt x="120" y="0"/>
                  </a:lnTo>
                  <a:lnTo>
                    <a:pt x="80" y="0"/>
                  </a:lnTo>
                </a:path>
              </a:pathLst>
            </a:custGeom>
            <a:solidFill>
              <a:srgbClr val="FFFFFF"/>
            </a:solidFill>
            <a:ln w="6350" cap="rnd" cmpd="sng">
              <a:solidFill>
                <a:schemeClr val="bg2"/>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1350"/>
            </a:p>
          </p:txBody>
        </p:sp>
        <p:sp>
          <p:nvSpPr>
            <p:cNvPr id="14" name="Freeform 255"/>
            <p:cNvSpPr>
              <a:spLocks/>
            </p:cNvSpPr>
            <p:nvPr/>
          </p:nvSpPr>
          <p:spPr bwMode="auto">
            <a:xfrm>
              <a:off x="3191" y="862"/>
              <a:ext cx="121" cy="78"/>
            </a:xfrm>
            <a:custGeom>
              <a:avLst/>
              <a:gdLst>
                <a:gd name="T0" fmla="*/ 152 w 233"/>
                <a:gd name="T1" fmla="*/ 152 h 153"/>
                <a:gd name="T2" fmla="*/ 152 w 233"/>
                <a:gd name="T3" fmla="*/ 72 h 153"/>
                <a:gd name="T4" fmla="*/ 232 w 233"/>
                <a:gd name="T5" fmla="*/ 72 h 153"/>
                <a:gd name="T6" fmla="*/ 112 w 233"/>
                <a:gd name="T7" fmla="*/ 0 h 153"/>
                <a:gd name="T8" fmla="*/ 0 w 233"/>
                <a:gd name="T9" fmla="*/ 72 h 153"/>
                <a:gd name="T10" fmla="*/ 72 w 233"/>
                <a:gd name="T11" fmla="*/ 72 h 153"/>
                <a:gd name="T12" fmla="*/ 72 w 233"/>
                <a:gd name="T13" fmla="*/ 152 h 153"/>
                <a:gd name="T14" fmla="*/ 112 w 233"/>
                <a:gd name="T15" fmla="*/ 152 h 153"/>
                <a:gd name="T16" fmla="*/ 152 w 233"/>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53">
                  <a:moveTo>
                    <a:pt x="152" y="152"/>
                  </a:moveTo>
                  <a:lnTo>
                    <a:pt x="152" y="72"/>
                  </a:lnTo>
                  <a:lnTo>
                    <a:pt x="232" y="72"/>
                  </a:lnTo>
                  <a:lnTo>
                    <a:pt x="112" y="0"/>
                  </a:lnTo>
                  <a:lnTo>
                    <a:pt x="0" y="72"/>
                  </a:lnTo>
                  <a:lnTo>
                    <a:pt x="72" y="72"/>
                  </a:lnTo>
                  <a:lnTo>
                    <a:pt x="72" y="152"/>
                  </a:lnTo>
                  <a:lnTo>
                    <a:pt x="112" y="152"/>
                  </a:lnTo>
                  <a:lnTo>
                    <a:pt x="152" y="152"/>
                  </a:lnTo>
                </a:path>
              </a:pathLst>
            </a:custGeom>
            <a:solidFill>
              <a:srgbClr val="FFFFFF"/>
            </a:solidFill>
            <a:ln w="6350" cap="rnd" cmpd="sng">
              <a:solidFill>
                <a:schemeClr val="bg2"/>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1350"/>
            </a:p>
          </p:txBody>
        </p:sp>
        <p:sp>
          <p:nvSpPr>
            <p:cNvPr id="15" name="Line 256"/>
            <p:cNvSpPr>
              <a:spLocks noChangeShapeType="1"/>
            </p:cNvSpPr>
            <p:nvPr/>
          </p:nvSpPr>
          <p:spPr bwMode="auto">
            <a:xfrm>
              <a:off x="3050" y="948"/>
              <a:ext cx="0" cy="71"/>
            </a:xfrm>
            <a:prstGeom prst="line">
              <a:avLst/>
            </a:prstGeom>
            <a:noFill/>
            <a:ln w="9525">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16" name="Line 257"/>
            <p:cNvSpPr>
              <a:spLocks noChangeShapeType="1"/>
            </p:cNvSpPr>
            <p:nvPr/>
          </p:nvSpPr>
          <p:spPr bwMode="auto">
            <a:xfrm>
              <a:off x="3450" y="951"/>
              <a:ext cx="0" cy="71"/>
            </a:xfrm>
            <a:prstGeom prst="line">
              <a:avLst/>
            </a:prstGeom>
            <a:noFill/>
            <a:ln w="9525">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350"/>
            </a:p>
          </p:txBody>
        </p:sp>
      </p:grpSp>
      <p:sp>
        <p:nvSpPr>
          <p:cNvPr id="17" name="Cube 16"/>
          <p:cNvSpPr/>
          <p:nvPr/>
        </p:nvSpPr>
        <p:spPr>
          <a:xfrm>
            <a:off x="4719257" y="4231081"/>
            <a:ext cx="247955" cy="239384"/>
          </a:xfrm>
          <a:prstGeom prst="cub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Curved Right Arrow 17"/>
          <p:cNvSpPr/>
          <p:nvPr/>
        </p:nvSpPr>
        <p:spPr>
          <a:xfrm>
            <a:off x="4445794" y="3805399"/>
            <a:ext cx="205337" cy="606142"/>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19" name="Freeform 18"/>
          <p:cNvSpPr/>
          <p:nvPr/>
        </p:nvSpPr>
        <p:spPr>
          <a:xfrm>
            <a:off x="5831055" y="4122139"/>
            <a:ext cx="342900" cy="375872"/>
          </a:xfrm>
          <a:custGeom>
            <a:avLst/>
            <a:gdLst>
              <a:gd name="connsiteX0" fmla="*/ 0 w 457200"/>
              <a:gd name="connsiteY0" fmla="*/ 0 h 501162"/>
              <a:gd name="connsiteX1" fmla="*/ 457200 w 457200"/>
              <a:gd name="connsiteY1" fmla="*/ 501162 h 501162"/>
            </a:gdLst>
            <a:ahLst/>
            <a:cxnLst>
              <a:cxn ang="0">
                <a:pos x="connsiteX0" y="connsiteY0"/>
              </a:cxn>
              <a:cxn ang="0">
                <a:pos x="connsiteX1" y="connsiteY1"/>
              </a:cxn>
            </a:cxnLst>
            <a:rect l="l" t="t" r="r" b="b"/>
            <a:pathLst>
              <a:path w="457200" h="501162">
                <a:moveTo>
                  <a:pt x="0" y="0"/>
                </a:moveTo>
                <a:lnTo>
                  <a:pt x="457200" y="501162"/>
                </a:lnTo>
              </a:path>
            </a:pathLst>
          </a:cu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0" name="Freeform 19"/>
          <p:cNvSpPr/>
          <p:nvPr/>
        </p:nvSpPr>
        <p:spPr>
          <a:xfrm>
            <a:off x="5860729" y="4108470"/>
            <a:ext cx="283553" cy="422030"/>
          </a:xfrm>
          <a:custGeom>
            <a:avLst/>
            <a:gdLst>
              <a:gd name="connsiteX0" fmla="*/ 378070 w 378070"/>
              <a:gd name="connsiteY0" fmla="*/ 0 h 562707"/>
              <a:gd name="connsiteX1" fmla="*/ 140677 w 378070"/>
              <a:gd name="connsiteY1" fmla="*/ 342900 h 562707"/>
              <a:gd name="connsiteX2" fmla="*/ 0 w 378070"/>
              <a:gd name="connsiteY2" fmla="*/ 562707 h 562707"/>
            </a:gdLst>
            <a:ahLst/>
            <a:cxnLst>
              <a:cxn ang="0">
                <a:pos x="connsiteX0" y="connsiteY0"/>
              </a:cxn>
              <a:cxn ang="0">
                <a:pos x="connsiteX1" y="connsiteY1"/>
              </a:cxn>
              <a:cxn ang="0">
                <a:pos x="connsiteX2" y="connsiteY2"/>
              </a:cxn>
            </a:cxnLst>
            <a:rect l="l" t="t" r="r" b="b"/>
            <a:pathLst>
              <a:path w="378070" h="562707">
                <a:moveTo>
                  <a:pt x="378070" y="0"/>
                </a:moveTo>
                <a:cubicBezTo>
                  <a:pt x="290879" y="124558"/>
                  <a:pt x="203689" y="249116"/>
                  <a:pt x="140677" y="342900"/>
                </a:cubicBezTo>
                <a:cubicBezTo>
                  <a:pt x="77665" y="436685"/>
                  <a:pt x="0" y="562707"/>
                  <a:pt x="0" y="562707"/>
                </a:cubicBezTo>
              </a:path>
            </a:pathLst>
          </a:cu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1" name="Left Arrow 20"/>
          <p:cNvSpPr/>
          <p:nvPr/>
        </p:nvSpPr>
        <p:spPr>
          <a:xfrm>
            <a:off x="4651131" y="3973906"/>
            <a:ext cx="1496891" cy="4762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2" name="Right Arrow 21"/>
          <p:cNvSpPr/>
          <p:nvPr/>
        </p:nvSpPr>
        <p:spPr>
          <a:xfrm>
            <a:off x="5084481" y="4290427"/>
            <a:ext cx="653785" cy="8840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3" name="TextBox 22"/>
          <p:cNvSpPr txBox="1"/>
          <p:nvPr/>
        </p:nvSpPr>
        <p:spPr>
          <a:xfrm>
            <a:off x="2469959" y="3409217"/>
            <a:ext cx="436979" cy="300082"/>
          </a:xfrm>
          <a:prstGeom prst="rect">
            <a:avLst/>
          </a:prstGeom>
          <a:noFill/>
        </p:spPr>
        <p:txBody>
          <a:bodyPr wrap="none" rtlCol="0">
            <a:spAutoFit/>
          </a:bodyPr>
          <a:lstStyle/>
          <a:p>
            <a:r>
              <a:rPr lang="en-US" sz="1350"/>
              <a:t>Get</a:t>
            </a:r>
          </a:p>
        </p:txBody>
      </p:sp>
      <p:sp>
        <p:nvSpPr>
          <p:cNvPr id="24" name="TextBox 23"/>
          <p:cNvSpPr txBox="1"/>
          <p:nvPr/>
        </p:nvSpPr>
        <p:spPr>
          <a:xfrm>
            <a:off x="5146569" y="3442187"/>
            <a:ext cx="858120" cy="300082"/>
          </a:xfrm>
          <a:prstGeom prst="rect">
            <a:avLst/>
          </a:prstGeom>
          <a:noFill/>
        </p:spPr>
        <p:txBody>
          <a:bodyPr wrap="none" rtlCol="0">
            <a:spAutoFit/>
          </a:bodyPr>
          <a:lstStyle/>
          <a:p>
            <a:r>
              <a:rPr lang="en-US" sz="1350"/>
              <a:t>Response</a:t>
            </a:r>
          </a:p>
        </p:txBody>
      </p:sp>
    </p:spTree>
    <p:extLst>
      <p:ext uri="{BB962C8B-B14F-4D97-AF65-F5344CB8AC3E}">
        <p14:creationId xmlns:p14="http://schemas.microsoft.com/office/powerpoint/2010/main" val="579001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Problems</a:t>
            </a:r>
          </a:p>
        </p:txBody>
      </p:sp>
      <p:sp>
        <p:nvSpPr>
          <p:cNvPr id="3" name="Content Placeholder 2"/>
          <p:cNvSpPr>
            <a:spLocks noGrp="1"/>
          </p:cNvSpPr>
          <p:nvPr>
            <p:ph idx="1"/>
          </p:nvPr>
        </p:nvSpPr>
        <p:spPr/>
        <p:txBody>
          <a:bodyPr/>
          <a:lstStyle/>
          <a:p>
            <a:pPr marL="0" indent="0">
              <a:buNone/>
            </a:pPr>
            <a:r>
              <a:rPr lang="en-US" dirty="0"/>
              <a:t>ICMP is widely filtered</a:t>
            </a:r>
          </a:p>
          <a:p>
            <a:pPr lvl="1"/>
            <a:r>
              <a:rPr lang="en-US" dirty="0"/>
              <a:t>Leading to ambiguity in UDP</a:t>
            </a:r>
          </a:p>
          <a:p>
            <a:pPr lvl="2"/>
            <a:r>
              <a:rPr lang="en-US" dirty="0"/>
              <a:t>Is UDP packet loss due to congestion or MTU mismatch?</a:t>
            </a:r>
          </a:p>
          <a:p>
            <a:pPr lvl="2"/>
            <a:r>
              <a:rPr lang="en-US" dirty="0"/>
              <a:t>Should I give up, resend or revert to TCP?</a:t>
            </a:r>
          </a:p>
        </p:txBody>
      </p:sp>
    </p:spTree>
    <p:extLst>
      <p:ext uri="{BB962C8B-B14F-4D97-AF65-F5344CB8AC3E}">
        <p14:creationId xmlns:p14="http://schemas.microsoft.com/office/powerpoint/2010/main" val="1751757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a:t>
            </a:r>
          </a:p>
        </p:txBody>
      </p:sp>
      <p:sp>
        <p:nvSpPr>
          <p:cNvPr id="3" name="Content Placeholder 2"/>
          <p:cNvSpPr>
            <a:spLocks noGrp="1"/>
          </p:cNvSpPr>
          <p:nvPr>
            <p:ph idx="1"/>
          </p:nvPr>
        </p:nvSpPr>
        <p:spPr/>
        <p:txBody>
          <a:bodyPr/>
          <a:lstStyle/>
          <a:p>
            <a:pPr marL="0" indent="0">
              <a:buNone/>
            </a:pPr>
            <a:r>
              <a:rPr lang="en-US" dirty="0"/>
              <a:t>Backward </a:t>
            </a:r>
            <a:r>
              <a:rPr lang="en-US" dirty="0" err="1"/>
              <a:t>signalling</a:t>
            </a:r>
            <a:r>
              <a:rPr lang="en-US" dirty="0"/>
              <a:t> is unreliable</a:t>
            </a:r>
          </a:p>
          <a:p>
            <a:pPr lvl="1"/>
            <a:r>
              <a:rPr lang="en-US" dirty="0"/>
              <a:t>In no other part of the IP protocol is it assumed that the source address of an IP packet is reliably reachable by anything other than the addressed destination</a:t>
            </a:r>
          </a:p>
          <a:p>
            <a:pPr lvl="1"/>
            <a:r>
              <a:rPr lang="en-US" dirty="0"/>
              <a:t>Source addresses are not necessarily “real”</a:t>
            </a:r>
          </a:p>
          <a:p>
            <a:pPr lvl="2"/>
            <a:r>
              <a:rPr lang="en-US" dirty="0"/>
              <a:t>MPLS</a:t>
            </a:r>
          </a:p>
          <a:p>
            <a:pPr lvl="2"/>
            <a:r>
              <a:rPr lang="en-US" dirty="0"/>
              <a:t>IP tunnels</a:t>
            </a:r>
          </a:p>
          <a:p>
            <a:pPr lvl="2"/>
            <a:r>
              <a:rPr lang="en-US" dirty="0"/>
              <a:t>SDN</a:t>
            </a:r>
          </a:p>
          <a:p>
            <a:pPr lvl="1"/>
            <a:endParaRPr lang="en-US" dirty="0"/>
          </a:p>
        </p:txBody>
      </p:sp>
    </p:spTree>
    <p:extLst>
      <p:ext uri="{BB962C8B-B14F-4D97-AF65-F5344CB8AC3E}">
        <p14:creationId xmlns:p14="http://schemas.microsoft.com/office/powerpoint/2010/main" val="1979857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80A0B-C570-B34E-AF10-57D24CD4B3FA}"/>
              </a:ext>
            </a:extLst>
          </p:cNvPr>
          <p:cNvSpPr>
            <a:spLocks noGrp="1"/>
          </p:cNvSpPr>
          <p:nvPr>
            <p:ph type="title"/>
          </p:nvPr>
        </p:nvSpPr>
        <p:spPr/>
        <p:txBody>
          <a:bodyPr/>
          <a:lstStyle/>
          <a:p>
            <a:r>
              <a:rPr lang="en-AU" dirty="0"/>
              <a:t>Fragmentation</a:t>
            </a:r>
          </a:p>
        </p:txBody>
      </p:sp>
      <p:sp>
        <p:nvSpPr>
          <p:cNvPr id="3" name="Content Placeholder 2">
            <a:extLst>
              <a:ext uri="{FF2B5EF4-FFF2-40B4-BE49-F238E27FC236}">
                <a16:creationId xmlns:a16="http://schemas.microsoft.com/office/drawing/2014/main" id="{3D0E6BCB-46FD-5A42-8E98-5B36F96062AA}"/>
              </a:ext>
            </a:extLst>
          </p:cNvPr>
          <p:cNvSpPr>
            <a:spLocks noGrp="1"/>
          </p:cNvSpPr>
          <p:nvPr>
            <p:ph idx="1"/>
          </p:nvPr>
        </p:nvSpPr>
        <p:spPr/>
        <p:txBody>
          <a:bodyPr/>
          <a:lstStyle/>
          <a:p>
            <a:r>
              <a:rPr lang="en-AU" dirty="0"/>
              <a:t>IP is one of the few protocols that allowed packets to be fragmented by the network</a:t>
            </a:r>
          </a:p>
          <a:p>
            <a:r>
              <a:rPr lang="en-AU" dirty="0"/>
              <a:t>This has been both a fundamental strength and a major weakness for IP</a:t>
            </a:r>
          </a:p>
          <a:p>
            <a:r>
              <a:rPr lang="en-AU" dirty="0"/>
              <a:t>Lets look at fragmentation in a bit more detail</a:t>
            </a:r>
          </a:p>
        </p:txBody>
      </p:sp>
    </p:spTree>
    <p:extLst>
      <p:ext uri="{BB962C8B-B14F-4D97-AF65-F5344CB8AC3E}">
        <p14:creationId xmlns:p14="http://schemas.microsoft.com/office/powerpoint/2010/main" val="1815410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IPv6 Fragmentation: Adding an Extension Header</a:t>
            </a:r>
          </a:p>
        </p:txBody>
      </p:sp>
      <p:sp>
        <p:nvSpPr>
          <p:cNvPr id="3" name="Content Placeholder 2"/>
          <p:cNvSpPr>
            <a:spLocks noGrp="1"/>
          </p:cNvSpPr>
          <p:nvPr>
            <p:ph idx="1"/>
          </p:nvPr>
        </p:nvSpPr>
        <p:spPr/>
        <p:txBody>
          <a:bodyPr>
            <a:normAutofit/>
          </a:bodyPr>
          <a:lstStyle/>
          <a:p>
            <a:pPr marL="0" indent="0">
              <a:buNone/>
            </a:pPr>
            <a:r>
              <a:rPr lang="en-US"/>
              <a:t>Extension Headers are a problem</a:t>
            </a:r>
          </a:p>
          <a:p>
            <a:pPr lvl="1"/>
            <a:r>
              <a:rPr lang="en-US"/>
              <a:t>A number of implementations of network level packet processing equipment appears to be intolerant of IPv6 packets with Extension headers </a:t>
            </a:r>
            <a:r>
              <a:rPr lang="mr-IN"/>
              <a:t>–</a:t>
            </a:r>
            <a:r>
              <a:rPr lang="en-US"/>
              <a:t> so they drop them!</a:t>
            </a:r>
          </a:p>
          <a:p>
            <a:pPr lvl="1"/>
            <a:r>
              <a:rPr lang="en-US"/>
              <a:t>IPv6 Fragmentation Control is an Extension Header </a:t>
            </a:r>
          </a:p>
          <a:p>
            <a:pPr lvl="1"/>
            <a:r>
              <a:rPr lang="en-US"/>
              <a:t>Today’s network has a significant level of drop of IPv6 packets with fragmentation extension headers</a:t>
            </a:r>
          </a:p>
        </p:txBody>
      </p:sp>
    </p:spTree>
    <p:extLst>
      <p:ext uri="{BB962C8B-B14F-4D97-AF65-F5344CB8AC3E}">
        <p14:creationId xmlns:p14="http://schemas.microsoft.com/office/powerpoint/2010/main" val="716054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8EE2A-2851-CA4D-BA00-B739C9A04E74}"/>
              </a:ext>
            </a:extLst>
          </p:cNvPr>
          <p:cNvSpPr>
            <a:spLocks noGrp="1"/>
          </p:cNvSpPr>
          <p:nvPr>
            <p:ph type="title"/>
          </p:nvPr>
        </p:nvSpPr>
        <p:spPr/>
        <p:txBody>
          <a:bodyPr>
            <a:normAutofit/>
          </a:bodyPr>
          <a:lstStyle/>
          <a:p>
            <a:r>
              <a:rPr lang="en-AU" dirty="0"/>
              <a:t>Now to Measurements…</a:t>
            </a:r>
          </a:p>
        </p:txBody>
      </p:sp>
    </p:spTree>
    <p:extLst>
      <p:ext uri="{BB962C8B-B14F-4D97-AF65-F5344CB8AC3E}">
        <p14:creationId xmlns:p14="http://schemas.microsoft.com/office/powerpoint/2010/main" val="4043651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CC7F5-A001-B249-B9A9-AF469E427E10}"/>
              </a:ext>
            </a:extLst>
          </p:cNvPr>
          <p:cNvSpPr>
            <a:spLocks noGrp="1"/>
          </p:cNvSpPr>
          <p:nvPr>
            <p:ph type="title"/>
          </p:nvPr>
        </p:nvSpPr>
        <p:spPr/>
        <p:txBody>
          <a:bodyPr/>
          <a:lstStyle/>
          <a:p>
            <a:r>
              <a:rPr lang="en-AU"/>
              <a:t>How serious is this problem?</a:t>
            </a:r>
          </a:p>
        </p:txBody>
      </p:sp>
      <p:sp>
        <p:nvSpPr>
          <p:cNvPr id="3" name="Content Placeholder 2">
            <a:extLst>
              <a:ext uri="{FF2B5EF4-FFF2-40B4-BE49-F238E27FC236}">
                <a16:creationId xmlns:a16="http://schemas.microsoft.com/office/drawing/2014/main" id="{E53F1FBF-A921-1D44-99CD-B0ECC8DDF376}"/>
              </a:ext>
            </a:extLst>
          </p:cNvPr>
          <p:cNvSpPr>
            <a:spLocks noGrp="1"/>
          </p:cNvSpPr>
          <p:nvPr>
            <p:ph idx="1"/>
          </p:nvPr>
        </p:nvSpPr>
        <p:spPr/>
        <p:txBody>
          <a:bodyPr/>
          <a:lstStyle/>
          <a:p>
            <a:r>
              <a:rPr lang="en-AU" dirty="0"/>
              <a:t>How bad is fragmentation loss in IPv6?</a:t>
            </a:r>
          </a:p>
          <a:p>
            <a:r>
              <a:rPr lang="en-AU" dirty="0"/>
              <a:t>How bad is Extension Header loss in IPv6?</a:t>
            </a:r>
          </a:p>
        </p:txBody>
      </p:sp>
    </p:spTree>
    <p:extLst>
      <p:ext uri="{BB962C8B-B14F-4D97-AF65-F5344CB8AC3E}">
        <p14:creationId xmlns:p14="http://schemas.microsoft.com/office/powerpoint/2010/main" val="2319058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FA878-A9EB-F544-A48D-704C458950BB}"/>
              </a:ext>
            </a:extLst>
          </p:cNvPr>
          <p:cNvSpPr>
            <a:spLocks noGrp="1"/>
          </p:cNvSpPr>
          <p:nvPr>
            <p:ph type="title"/>
          </p:nvPr>
        </p:nvSpPr>
        <p:spPr/>
        <p:txBody>
          <a:bodyPr/>
          <a:lstStyle/>
          <a:p>
            <a:r>
              <a:rPr lang="en-AU"/>
              <a:t>Initial Tests: 2014 (RFC 7872)</a:t>
            </a:r>
          </a:p>
        </p:txBody>
      </p:sp>
      <p:sp>
        <p:nvSpPr>
          <p:cNvPr id="3" name="Content Placeholder 2">
            <a:extLst>
              <a:ext uri="{FF2B5EF4-FFF2-40B4-BE49-F238E27FC236}">
                <a16:creationId xmlns:a16="http://schemas.microsoft.com/office/drawing/2014/main" id="{0DF06678-9422-FE4F-907E-BE4EB5C76C0A}"/>
              </a:ext>
            </a:extLst>
          </p:cNvPr>
          <p:cNvSpPr>
            <a:spLocks noGrp="1"/>
          </p:cNvSpPr>
          <p:nvPr>
            <p:ph idx="1"/>
          </p:nvPr>
        </p:nvSpPr>
        <p:spPr/>
        <p:txBody>
          <a:bodyPr/>
          <a:lstStyle/>
          <a:p>
            <a:r>
              <a:rPr lang="en-AU"/>
              <a:t>August 2014 and June 2015</a:t>
            </a:r>
          </a:p>
          <a:p>
            <a:r>
              <a:rPr lang="en-AU"/>
              <a:t>Sent fragmented IPv6 packets towards “well known” IPv6 servers (Alexa 1M and World IPv6 Launch</a:t>
            </a:r>
          </a:p>
          <a:p>
            <a:r>
              <a:rPr lang="en-AU"/>
              <a:t>Drop Rate:</a:t>
            </a:r>
          </a:p>
        </p:txBody>
      </p:sp>
      <p:pic>
        <p:nvPicPr>
          <p:cNvPr id="5" name="Picture 4">
            <a:extLst>
              <a:ext uri="{FF2B5EF4-FFF2-40B4-BE49-F238E27FC236}">
                <a16:creationId xmlns:a16="http://schemas.microsoft.com/office/drawing/2014/main" id="{1839594C-3E69-DE48-870E-751B2FA215FE}"/>
              </a:ext>
            </a:extLst>
          </p:cNvPr>
          <p:cNvPicPr>
            <a:picLocks noChangeAspect="1"/>
          </p:cNvPicPr>
          <p:nvPr/>
        </p:nvPicPr>
        <p:blipFill>
          <a:blip r:embed="rId2"/>
          <a:stretch>
            <a:fillRect/>
          </a:stretch>
        </p:blipFill>
        <p:spPr>
          <a:xfrm>
            <a:off x="2433099" y="2711028"/>
            <a:ext cx="5249019" cy="2432472"/>
          </a:xfrm>
          <a:prstGeom prst="rect">
            <a:avLst/>
          </a:prstGeom>
        </p:spPr>
      </p:pic>
      <p:sp>
        <p:nvSpPr>
          <p:cNvPr id="6" name="Down Arrow 5">
            <a:extLst>
              <a:ext uri="{FF2B5EF4-FFF2-40B4-BE49-F238E27FC236}">
                <a16:creationId xmlns:a16="http://schemas.microsoft.com/office/drawing/2014/main" id="{80A032A7-3139-AD4A-A301-C768B754FE3E}"/>
              </a:ext>
            </a:extLst>
          </p:cNvPr>
          <p:cNvSpPr/>
          <p:nvPr/>
        </p:nvSpPr>
        <p:spPr>
          <a:xfrm>
            <a:off x="6170212" y="2536099"/>
            <a:ext cx="818984" cy="34985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18207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7322D-A1A4-E84B-A656-D184E870FE37}"/>
              </a:ext>
            </a:extLst>
          </p:cNvPr>
          <p:cNvSpPr>
            <a:spLocks noGrp="1"/>
          </p:cNvSpPr>
          <p:nvPr>
            <p:ph type="title"/>
          </p:nvPr>
        </p:nvSpPr>
        <p:spPr/>
        <p:txBody>
          <a:bodyPr/>
          <a:lstStyle/>
          <a:p>
            <a:r>
              <a:rPr lang="en-AU"/>
              <a:t>APNIC Test – August 2017</a:t>
            </a:r>
          </a:p>
        </p:txBody>
      </p:sp>
      <p:sp>
        <p:nvSpPr>
          <p:cNvPr id="3" name="Content Placeholder 2">
            <a:extLst>
              <a:ext uri="{FF2B5EF4-FFF2-40B4-BE49-F238E27FC236}">
                <a16:creationId xmlns:a16="http://schemas.microsoft.com/office/drawing/2014/main" id="{C86717BF-3521-2F41-999B-7C8B04149632}"/>
              </a:ext>
            </a:extLst>
          </p:cNvPr>
          <p:cNvSpPr>
            <a:spLocks noGrp="1"/>
          </p:cNvSpPr>
          <p:nvPr>
            <p:ph idx="1"/>
          </p:nvPr>
        </p:nvSpPr>
        <p:spPr/>
        <p:txBody>
          <a:bodyPr/>
          <a:lstStyle/>
          <a:p>
            <a:r>
              <a:rPr lang="en-AU"/>
              <a:t>Use APNIC IPv6 measurement platform to test the drop rate of IPv6 packets flowing in the opposite direction (server to client)</a:t>
            </a:r>
          </a:p>
        </p:txBody>
      </p:sp>
      <p:pic>
        <p:nvPicPr>
          <p:cNvPr id="4" name="Picture 3">
            <a:extLst>
              <a:ext uri="{FF2B5EF4-FFF2-40B4-BE49-F238E27FC236}">
                <a16:creationId xmlns:a16="http://schemas.microsoft.com/office/drawing/2014/main" id="{85400D1E-1CBB-8440-B00F-77987F5417C4}"/>
              </a:ext>
            </a:extLst>
          </p:cNvPr>
          <p:cNvPicPr>
            <a:picLocks noChangeAspect="1"/>
          </p:cNvPicPr>
          <p:nvPr/>
        </p:nvPicPr>
        <p:blipFill>
          <a:blip r:embed="rId2"/>
          <a:stretch>
            <a:fillRect/>
          </a:stretch>
        </p:blipFill>
        <p:spPr>
          <a:xfrm>
            <a:off x="2259385" y="2571750"/>
            <a:ext cx="3225800" cy="825500"/>
          </a:xfrm>
          <a:prstGeom prst="rect">
            <a:avLst/>
          </a:prstGeom>
        </p:spPr>
      </p:pic>
      <p:sp>
        <p:nvSpPr>
          <p:cNvPr id="5" name="Down Arrow 4">
            <a:extLst>
              <a:ext uri="{FF2B5EF4-FFF2-40B4-BE49-F238E27FC236}">
                <a16:creationId xmlns:a16="http://schemas.microsoft.com/office/drawing/2014/main" id="{38E04077-CC08-4C47-8C09-5C9A44B07B04}"/>
              </a:ext>
            </a:extLst>
          </p:cNvPr>
          <p:cNvSpPr/>
          <p:nvPr/>
        </p:nvSpPr>
        <p:spPr>
          <a:xfrm flipV="1">
            <a:off x="4898003" y="3397250"/>
            <a:ext cx="818984" cy="34628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92E64281-0476-9743-B0AB-73B1572AC8A1}"/>
              </a:ext>
            </a:extLst>
          </p:cNvPr>
          <p:cNvSpPr txBox="1"/>
          <p:nvPr/>
        </p:nvSpPr>
        <p:spPr>
          <a:xfrm>
            <a:off x="5485185" y="3880460"/>
            <a:ext cx="3348713" cy="954107"/>
          </a:xfrm>
          <a:prstGeom prst="rect">
            <a:avLst/>
          </a:prstGeom>
          <a:noFill/>
        </p:spPr>
        <p:txBody>
          <a:bodyPr wrap="square" rtlCol="0">
            <a:spAutoFit/>
          </a:bodyPr>
          <a:lstStyle/>
          <a:p>
            <a:r>
              <a:rPr lang="en-AU" sz="1400">
                <a:latin typeface="AhnbergHand" pitchFamily="2" charset="0"/>
              </a:rPr>
              <a:t>That’s </a:t>
            </a:r>
            <a:r>
              <a:rPr lang="en-AU" sz="1400">
                <a:solidFill>
                  <a:srgbClr val="FF0000"/>
                </a:solidFill>
                <a:latin typeface="AhnbergHand" pitchFamily="2" charset="0"/>
              </a:rPr>
              <a:t>21%</a:t>
            </a:r>
          </a:p>
          <a:p>
            <a:r>
              <a:rPr lang="en-AU" sz="1400">
                <a:latin typeface="AhnbergHand" pitchFamily="2" charset="0"/>
              </a:rPr>
              <a:t>This is an improvement over the RFC7872 measurement, but its still a really bad number!</a:t>
            </a:r>
          </a:p>
        </p:txBody>
      </p:sp>
    </p:spTree>
    <p:extLst>
      <p:ext uri="{BB962C8B-B14F-4D97-AF65-F5344CB8AC3E}">
        <p14:creationId xmlns:p14="http://schemas.microsoft.com/office/powerpoint/2010/main" val="19037506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AFD60-6760-084A-9E5E-C142EE98603A}"/>
              </a:ext>
            </a:extLst>
          </p:cNvPr>
          <p:cNvSpPr>
            <a:spLocks noGrp="1"/>
          </p:cNvSpPr>
          <p:nvPr>
            <p:ph type="title"/>
          </p:nvPr>
        </p:nvSpPr>
        <p:spPr/>
        <p:txBody>
          <a:bodyPr/>
          <a:lstStyle/>
          <a:p>
            <a:r>
              <a:rPr lang="en-AU"/>
              <a:t>APNIC Test - 2021</a:t>
            </a:r>
          </a:p>
        </p:txBody>
      </p:sp>
      <p:sp>
        <p:nvSpPr>
          <p:cNvPr id="3" name="Content Placeholder 2">
            <a:extLst>
              <a:ext uri="{FF2B5EF4-FFF2-40B4-BE49-F238E27FC236}">
                <a16:creationId xmlns:a16="http://schemas.microsoft.com/office/drawing/2014/main" id="{69A7B4AE-DE31-2244-A6A7-8DC3AFBCD490}"/>
              </a:ext>
            </a:extLst>
          </p:cNvPr>
          <p:cNvSpPr>
            <a:spLocks noGrp="1"/>
          </p:cNvSpPr>
          <p:nvPr>
            <p:ph idx="1"/>
          </p:nvPr>
        </p:nvSpPr>
        <p:spPr/>
        <p:txBody>
          <a:bodyPr/>
          <a:lstStyle/>
          <a:p>
            <a:pPr marL="0" indent="0">
              <a:buNone/>
            </a:pPr>
            <a:r>
              <a:rPr lang="en-AU"/>
              <a:t>Re-work of the 2017 measurement experiment</a:t>
            </a:r>
          </a:p>
          <a:p>
            <a:pPr lvl="1"/>
            <a:r>
              <a:rPr lang="en-AU"/>
              <a:t>Same server-to-client TCP session fragmentation mechanism</a:t>
            </a:r>
          </a:p>
          <a:p>
            <a:pPr lvl="1"/>
            <a:r>
              <a:rPr lang="en-AU"/>
              <a:t>Uses a middlebox to fragment outgoing packets  - drop is detected by a hung TCP session that fails to ACK the sequence number in the fragmented packet</a:t>
            </a:r>
          </a:p>
          <a:p>
            <a:pPr lvl="1"/>
            <a:r>
              <a:rPr lang="en-AU"/>
              <a:t>This time we randomly vary the initial fragmented packet size between 1,200 and 1,416 bytes</a:t>
            </a:r>
          </a:p>
          <a:p>
            <a:pPr lvl="1"/>
            <a:r>
              <a:rPr lang="en-AU"/>
              <a:t>Performed as an ongoing measurement</a:t>
            </a:r>
          </a:p>
        </p:txBody>
      </p:sp>
    </p:spTree>
    <p:extLst>
      <p:ext uri="{BB962C8B-B14F-4D97-AF65-F5344CB8AC3E}">
        <p14:creationId xmlns:p14="http://schemas.microsoft.com/office/powerpoint/2010/main" val="2603545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D8324-5CA0-DA4C-9005-125E2B96983C}"/>
              </a:ext>
            </a:extLst>
          </p:cNvPr>
          <p:cNvSpPr>
            <a:spLocks noGrp="1"/>
          </p:cNvSpPr>
          <p:nvPr>
            <p:ph type="title"/>
          </p:nvPr>
        </p:nvSpPr>
        <p:spPr/>
        <p:txBody>
          <a:bodyPr/>
          <a:lstStyle/>
          <a:p>
            <a:r>
              <a:rPr lang="en-AU"/>
              <a:t>2021 Fragmentation Drop Rate</a:t>
            </a:r>
          </a:p>
        </p:txBody>
      </p:sp>
      <p:sp>
        <p:nvSpPr>
          <p:cNvPr id="7" name="TextBox 6">
            <a:extLst>
              <a:ext uri="{FF2B5EF4-FFF2-40B4-BE49-F238E27FC236}">
                <a16:creationId xmlns:a16="http://schemas.microsoft.com/office/drawing/2014/main" id="{3BCE4ADF-849F-AC48-B9CF-9144B20AF71C}"/>
              </a:ext>
            </a:extLst>
          </p:cNvPr>
          <p:cNvSpPr txBox="1"/>
          <p:nvPr/>
        </p:nvSpPr>
        <p:spPr>
          <a:xfrm>
            <a:off x="7291346" y="1733384"/>
            <a:ext cx="1622066" cy="2192908"/>
          </a:xfrm>
          <a:prstGeom prst="rect">
            <a:avLst/>
          </a:prstGeom>
          <a:noFill/>
        </p:spPr>
        <p:txBody>
          <a:bodyPr wrap="square" rtlCol="0">
            <a:spAutoFit/>
          </a:bodyPr>
          <a:lstStyle/>
          <a:p>
            <a:r>
              <a:rPr lang="en-AU" sz="1050" dirty="0">
                <a:latin typeface="AhnbergHand" pitchFamily="2" charset="0"/>
              </a:rPr>
              <a:t>This is a significant improvement over 2017 data </a:t>
            </a:r>
          </a:p>
          <a:p>
            <a:endParaRPr lang="en-AU" sz="1050" dirty="0">
              <a:latin typeface="AhnbergHand" pitchFamily="2" charset="0"/>
            </a:endParaRPr>
          </a:p>
          <a:p>
            <a:r>
              <a:rPr lang="en-AU" sz="1050" dirty="0">
                <a:latin typeface="AhnbergHand" pitchFamily="2" charset="0"/>
              </a:rPr>
              <a:t>Since 2017 there are 10x the number of IPv6 users and the fragmentation drop rate has halved – we appear to be getting better at handling IPv6 fragments!</a:t>
            </a:r>
          </a:p>
        </p:txBody>
      </p:sp>
      <p:pic>
        <p:nvPicPr>
          <p:cNvPr id="4" name="Picture 3">
            <a:extLst>
              <a:ext uri="{FF2B5EF4-FFF2-40B4-BE49-F238E27FC236}">
                <a16:creationId xmlns:a16="http://schemas.microsoft.com/office/drawing/2014/main" id="{59FE4894-B81B-C54A-B03B-E7ED1B3C5241}"/>
              </a:ext>
            </a:extLst>
          </p:cNvPr>
          <p:cNvPicPr>
            <a:picLocks noChangeAspect="1"/>
          </p:cNvPicPr>
          <p:nvPr/>
        </p:nvPicPr>
        <p:blipFill>
          <a:blip r:embed="rId2"/>
          <a:stretch>
            <a:fillRect/>
          </a:stretch>
        </p:blipFill>
        <p:spPr>
          <a:xfrm>
            <a:off x="644056" y="1367721"/>
            <a:ext cx="6329238" cy="2924233"/>
          </a:xfrm>
          <a:prstGeom prst="rect">
            <a:avLst/>
          </a:prstGeom>
        </p:spPr>
      </p:pic>
      <p:sp>
        <p:nvSpPr>
          <p:cNvPr id="9" name="Freeform 8">
            <a:extLst>
              <a:ext uri="{FF2B5EF4-FFF2-40B4-BE49-F238E27FC236}">
                <a16:creationId xmlns:a16="http://schemas.microsoft.com/office/drawing/2014/main" id="{1ED58F51-A71D-3243-B123-D9B38822F741}"/>
              </a:ext>
            </a:extLst>
          </p:cNvPr>
          <p:cNvSpPr/>
          <p:nvPr/>
        </p:nvSpPr>
        <p:spPr>
          <a:xfrm>
            <a:off x="6323930" y="2037587"/>
            <a:ext cx="899666" cy="976201"/>
          </a:xfrm>
          <a:custGeom>
            <a:avLst/>
            <a:gdLst>
              <a:gd name="connsiteX0" fmla="*/ 418776 w 899666"/>
              <a:gd name="connsiteY0" fmla="*/ 840785 h 976201"/>
              <a:gd name="connsiteX1" fmla="*/ 887903 w 899666"/>
              <a:gd name="connsiteY1" fmla="*/ 602246 h 976201"/>
              <a:gd name="connsiteX2" fmla="*/ 705023 w 899666"/>
              <a:gd name="connsiteY2" fmla="*/ 125168 h 976201"/>
              <a:gd name="connsiteX3" fmla="*/ 132529 w 899666"/>
              <a:gd name="connsiteY3" fmla="*/ 53606 h 976201"/>
              <a:gd name="connsiteX4" fmla="*/ 13260 w 899666"/>
              <a:gd name="connsiteY4" fmla="*/ 824883 h 976201"/>
              <a:gd name="connsiteX5" fmla="*/ 355166 w 899666"/>
              <a:gd name="connsiteY5" fmla="*/ 975957 h 97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9666" h="976201">
                <a:moveTo>
                  <a:pt x="418776" y="840785"/>
                </a:moveTo>
                <a:cubicBezTo>
                  <a:pt x="629485" y="781150"/>
                  <a:pt x="840195" y="721515"/>
                  <a:pt x="887903" y="602246"/>
                </a:cubicBezTo>
                <a:cubicBezTo>
                  <a:pt x="935611" y="482977"/>
                  <a:pt x="830919" y="216608"/>
                  <a:pt x="705023" y="125168"/>
                </a:cubicBezTo>
                <a:cubicBezTo>
                  <a:pt x="579127" y="33728"/>
                  <a:pt x="247823" y="-63013"/>
                  <a:pt x="132529" y="53606"/>
                </a:cubicBezTo>
                <a:cubicBezTo>
                  <a:pt x="17235" y="170225"/>
                  <a:pt x="-23846" y="671158"/>
                  <a:pt x="13260" y="824883"/>
                </a:cubicBezTo>
                <a:cubicBezTo>
                  <a:pt x="50366" y="978608"/>
                  <a:pt x="202766" y="977282"/>
                  <a:pt x="355166" y="975957"/>
                </a:cubicBez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 name="Freeform 9">
            <a:extLst>
              <a:ext uri="{FF2B5EF4-FFF2-40B4-BE49-F238E27FC236}">
                <a16:creationId xmlns:a16="http://schemas.microsoft.com/office/drawing/2014/main" id="{49E7D5E0-8D58-0542-9933-98B74053976D}"/>
              </a:ext>
            </a:extLst>
          </p:cNvPr>
          <p:cNvSpPr/>
          <p:nvPr/>
        </p:nvSpPr>
        <p:spPr>
          <a:xfrm>
            <a:off x="4667409" y="1844703"/>
            <a:ext cx="1622073" cy="508883"/>
          </a:xfrm>
          <a:custGeom>
            <a:avLst/>
            <a:gdLst>
              <a:gd name="connsiteX0" fmla="*/ 71568 w 1622073"/>
              <a:gd name="connsiteY0" fmla="*/ 0 h 508883"/>
              <a:gd name="connsiteX1" fmla="*/ 174935 w 1622073"/>
              <a:gd name="connsiteY1" fmla="*/ 143123 h 508883"/>
              <a:gd name="connsiteX2" fmla="*/ 7 w 1622073"/>
              <a:gd name="connsiteY2" fmla="*/ 174928 h 508883"/>
              <a:gd name="connsiteX3" fmla="*/ 182887 w 1622073"/>
              <a:gd name="connsiteY3" fmla="*/ 135172 h 508883"/>
              <a:gd name="connsiteX4" fmla="*/ 683819 w 1622073"/>
              <a:gd name="connsiteY4" fmla="*/ 214685 h 508883"/>
              <a:gd name="connsiteX5" fmla="*/ 1622073 w 1622073"/>
              <a:gd name="connsiteY5" fmla="*/ 508883 h 5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2073" h="508883">
                <a:moveTo>
                  <a:pt x="71568" y="0"/>
                </a:moveTo>
                <a:cubicBezTo>
                  <a:pt x="129215" y="56984"/>
                  <a:pt x="186862" y="113968"/>
                  <a:pt x="174935" y="143123"/>
                </a:cubicBezTo>
                <a:cubicBezTo>
                  <a:pt x="163008" y="172278"/>
                  <a:pt x="-1318" y="176253"/>
                  <a:pt x="7" y="174928"/>
                </a:cubicBezTo>
                <a:cubicBezTo>
                  <a:pt x="1332" y="173603"/>
                  <a:pt x="68918" y="128546"/>
                  <a:pt x="182887" y="135172"/>
                </a:cubicBezTo>
                <a:cubicBezTo>
                  <a:pt x="296856" y="141798"/>
                  <a:pt x="443955" y="152400"/>
                  <a:pt x="683819" y="214685"/>
                </a:cubicBezTo>
                <a:cubicBezTo>
                  <a:pt x="923683" y="276970"/>
                  <a:pt x="1272878" y="392926"/>
                  <a:pt x="1622073" y="508883"/>
                </a:cubicBez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61359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3A7B5-1C04-A74A-92A1-A30A95DDA18D}"/>
              </a:ext>
            </a:extLst>
          </p:cNvPr>
          <p:cNvSpPr>
            <a:spLocks noGrp="1"/>
          </p:cNvSpPr>
          <p:nvPr>
            <p:ph type="title"/>
          </p:nvPr>
        </p:nvSpPr>
        <p:spPr/>
        <p:txBody>
          <a:bodyPr/>
          <a:lstStyle/>
          <a:p>
            <a:r>
              <a:rPr lang="en-AU"/>
              <a:t>2021 Fragmentation Drop Rate</a:t>
            </a:r>
          </a:p>
        </p:txBody>
      </p:sp>
      <p:sp>
        <p:nvSpPr>
          <p:cNvPr id="6" name="TextBox 5">
            <a:extLst>
              <a:ext uri="{FF2B5EF4-FFF2-40B4-BE49-F238E27FC236}">
                <a16:creationId xmlns:a16="http://schemas.microsoft.com/office/drawing/2014/main" id="{3C62B228-0597-0F4D-918E-AEB368744115}"/>
              </a:ext>
            </a:extLst>
          </p:cNvPr>
          <p:cNvSpPr txBox="1"/>
          <p:nvPr/>
        </p:nvSpPr>
        <p:spPr>
          <a:xfrm>
            <a:off x="3434582" y="4814410"/>
            <a:ext cx="5564344" cy="246221"/>
          </a:xfrm>
          <a:prstGeom prst="rect">
            <a:avLst/>
          </a:prstGeom>
          <a:noFill/>
        </p:spPr>
        <p:txBody>
          <a:bodyPr wrap="none" rtlCol="0">
            <a:spAutoFit/>
          </a:bodyPr>
          <a:lstStyle/>
          <a:p>
            <a:r>
              <a:rPr lang="en-AU" sz="1000">
                <a:latin typeface="AhnbergHand" pitchFamily="2" charset="0"/>
              </a:rPr>
              <a:t>More recent IPv6 deployments appear to be a lot better than more mature ones</a:t>
            </a:r>
          </a:p>
        </p:txBody>
      </p:sp>
      <p:pic>
        <p:nvPicPr>
          <p:cNvPr id="4" name="Picture 3">
            <a:extLst>
              <a:ext uri="{FF2B5EF4-FFF2-40B4-BE49-F238E27FC236}">
                <a16:creationId xmlns:a16="http://schemas.microsoft.com/office/drawing/2014/main" id="{11F4ED85-F147-A949-9364-9FCDF0DE83F3}"/>
              </a:ext>
            </a:extLst>
          </p:cNvPr>
          <p:cNvPicPr>
            <a:picLocks noChangeAspect="1"/>
          </p:cNvPicPr>
          <p:nvPr/>
        </p:nvPicPr>
        <p:blipFill>
          <a:blip r:embed="rId2"/>
          <a:stretch>
            <a:fillRect/>
          </a:stretch>
        </p:blipFill>
        <p:spPr>
          <a:xfrm>
            <a:off x="807057" y="1324678"/>
            <a:ext cx="7700839" cy="3380577"/>
          </a:xfrm>
          <a:prstGeom prst="rect">
            <a:avLst/>
          </a:prstGeom>
        </p:spPr>
      </p:pic>
    </p:spTree>
    <p:extLst>
      <p:ext uri="{BB962C8B-B14F-4D97-AF65-F5344CB8AC3E}">
        <p14:creationId xmlns:p14="http://schemas.microsoft.com/office/powerpoint/2010/main" val="38290160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DD7D6F-B816-E247-B57D-4E18AE8F8C11}"/>
              </a:ext>
            </a:extLst>
          </p:cNvPr>
          <p:cNvPicPr>
            <a:picLocks noChangeAspect="1"/>
          </p:cNvPicPr>
          <p:nvPr/>
        </p:nvPicPr>
        <p:blipFill>
          <a:blip r:embed="rId2"/>
          <a:stretch>
            <a:fillRect/>
          </a:stretch>
        </p:blipFill>
        <p:spPr>
          <a:xfrm>
            <a:off x="229929" y="1302485"/>
            <a:ext cx="6305282" cy="3338546"/>
          </a:xfrm>
          <a:prstGeom prst="rect">
            <a:avLst/>
          </a:prstGeom>
        </p:spPr>
      </p:pic>
      <p:sp>
        <p:nvSpPr>
          <p:cNvPr id="2" name="Title 1">
            <a:extLst>
              <a:ext uri="{FF2B5EF4-FFF2-40B4-BE49-F238E27FC236}">
                <a16:creationId xmlns:a16="http://schemas.microsoft.com/office/drawing/2014/main" id="{2B36A174-28A4-0A43-8B36-0921822570D1}"/>
              </a:ext>
            </a:extLst>
          </p:cNvPr>
          <p:cNvSpPr>
            <a:spLocks noGrp="1"/>
          </p:cNvSpPr>
          <p:nvPr>
            <p:ph type="title"/>
          </p:nvPr>
        </p:nvSpPr>
        <p:spPr/>
        <p:txBody>
          <a:bodyPr/>
          <a:lstStyle/>
          <a:p>
            <a:r>
              <a:rPr lang="en-AU"/>
              <a:t>Drop Rate by Size</a:t>
            </a:r>
          </a:p>
        </p:txBody>
      </p:sp>
      <p:sp>
        <p:nvSpPr>
          <p:cNvPr id="6" name="TextBox 5">
            <a:extLst>
              <a:ext uri="{FF2B5EF4-FFF2-40B4-BE49-F238E27FC236}">
                <a16:creationId xmlns:a16="http://schemas.microsoft.com/office/drawing/2014/main" id="{59202B1E-3BB7-2A4E-AFC1-951E33038EB3}"/>
              </a:ext>
            </a:extLst>
          </p:cNvPr>
          <p:cNvSpPr txBox="1"/>
          <p:nvPr/>
        </p:nvSpPr>
        <p:spPr>
          <a:xfrm>
            <a:off x="6432606" y="2716424"/>
            <a:ext cx="2600078" cy="1384995"/>
          </a:xfrm>
          <a:prstGeom prst="rect">
            <a:avLst/>
          </a:prstGeom>
          <a:noFill/>
        </p:spPr>
        <p:txBody>
          <a:bodyPr wrap="square" rtlCol="0">
            <a:spAutoFit/>
          </a:bodyPr>
          <a:lstStyle/>
          <a:p>
            <a:r>
              <a:rPr lang="en-AU" sz="1200" dirty="0">
                <a:latin typeface="AhnbergHand" pitchFamily="2" charset="0"/>
              </a:rPr>
              <a:t>This is unexpected. At a total IPv6 packet size of 1408 bytes we did not expect to see higher packet drop rates for this packet size, as there is still an IP encapsulation budget of 92 bytes</a:t>
            </a:r>
          </a:p>
        </p:txBody>
      </p:sp>
      <p:sp>
        <p:nvSpPr>
          <p:cNvPr id="7" name="Freeform 6">
            <a:extLst>
              <a:ext uri="{FF2B5EF4-FFF2-40B4-BE49-F238E27FC236}">
                <a16:creationId xmlns:a16="http://schemas.microsoft.com/office/drawing/2014/main" id="{60BC3733-935C-CF43-BED6-B3CC3E4CA39C}"/>
              </a:ext>
            </a:extLst>
          </p:cNvPr>
          <p:cNvSpPr/>
          <p:nvPr/>
        </p:nvSpPr>
        <p:spPr>
          <a:xfrm>
            <a:off x="6310021" y="2077531"/>
            <a:ext cx="695077" cy="599683"/>
          </a:xfrm>
          <a:custGeom>
            <a:avLst/>
            <a:gdLst>
              <a:gd name="connsiteX0" fmla="*/ 663272 w 686468"/>
              <a:gd name="connsiteY0" fmla="*/ 1073479 h 1106218"/>
              <a:gd name="connsiteX1" fmla="*/ 679175 w 686468"/>
              <a:gd name="connsiteY1" fmla="*/ 1009869 h 1106218"/>
              <a:gd name="connsiteX2" fmla="*/ 559905 w 686468"/>
              <a:gd name="connsiteY2" fmla="*/ 262446 h 1106218"/>
              <a:gd name="connsiteX3" fmla="*/ 321366 w 686468"/>
              <a:gd name="connsiteY3" fmla="*/ 53 h 1106218"/>
              <a:gd name="connsiteX4" fmla="*/ 27168 w 686468"/>
              <a:gd name="connsiteY4" fmla="*/ 278349 h 1106218"/>
              <a:gd name="connsiteX5" fmla="*/ 11265 w 686468"/>
              <a:gd name="connsiteY5" fmla="*/ 174982 h 1106218"/>
              <a:gd name="connsiteX6" fmla="*/ 11265 w 686468"/>
              <a:gd name="connsiteY6" fmla="*/ 302203 h 1106218"/>
              <a:gd name="connsiteX7" fmla="*/ 130535 w 686468"/>
              <a:gd name="connsiteY7" fmla="*/ 262446 h 110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468" h="1106218">
                <a:moveTo>
                  <a:pt x="663272" y="1073479"/>
                </a:moveTo>
                <a:cubicBezTo>
                  <a:pt x="679837" y="1109260"/>
                  <a:pt x="696403" y="1145041"/>
                  <a:pt x="679175" y="1009869"/>
                </a:cubicBezTo>
                <a:cubicBezTo>
                  <a:pt x="661947" y="874697"/>
                  <a:pt x="619540" y="430749"/>
                  <a:pt x="559905" y="262446"/>
                </a:cubicBezTo>
                <a:cubicBezTo>
                  <a:pt x="500270" y="94143"/>
                  <a:pt x="410155" y="-2597"/>
                  <a:pt x="321366" y="53"/>
                </a:cubicBezTo>
                <a:cubicBezTo>
                  <a:pt x="232577" y="2703"/>
                  <a:pt x="78851" y="249194"/>
                  <a:pt x="27168" y="278349"/>
                </a:cubicBezTo>
                <a:cubicBezTo>
                  <a:pt x="-24515" y="307504"/>
                  <a:pt x="13915" y="171006"/>
                  <a:pt x="11265" y="174982"/>
                </a:cubicBezTo>
                <a:cubicBezTo>
                  <a:pt x="8615" y="178958"/>
                  <a:pt x="-8613" y="287626"/>
                  <a:pt x="11265" y="302203"/>
                </a:cubicBezTo>
                <a:cubicBezTo>
                  <a:pt x="31143" y="316780"/>
                  <a:pt x="80839" y="289613"/>
                  <a:pt x="130535" y="262446"/>
                </a:cubicBez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 name="Freeform 9">
            <a:extLst>
              <a:ext uri="{FF2B5EF4-FFF2-40B4-BE49-F238E27FC236}">
                <a16:creationId xmlns:a16="http://schemas.microsoft.com/office/drawing/2014/main" id="{1103D2B7-F5F2-D446-8589-AD546D959814}"/>
              </a:ext>
            </a:extLst>
          </p:cNvPr>
          <p:cNvSpPr/>
          <p:nvPr/>
        </p:nvSpPr>
        <p:spPr>
          <a:xfrm>
            <a:off x="4663681" y="2316788"/>
            <a:ext cx="1957771" cy="360426"/>
          </a:xfrm>
          <a:custGeom>
            <a:avLst/>
            <a:gdLst>
              <a:gd name="connsiteX0" fmla="*/ 246315 w 1957771"/>
              <a:gd name="connsiteY0" fmla="*/ 111318 h 360426"/>
              <a:gd name="connsiteX1" fmla="*/ 15727 w 1957771"/>
              <a:gd name="connsiteY1" fmla="*/ 166978 h 360426"/>
              <a:gd name="connsiteX2" fmla="*/ 635929 w 1957771"/>
              <a:gd name="connsiteY2" fmla="*/ 357809 h 360426"/>
              <a:gd name="connsiteX3" fmla="*/ 1828625 w 1957771"/>
              <a:gd name="connsiteY3" fmla="*/ 262393 h 360426"/>
              <a:gd name="connsiteX4" fmla="*/ 1884284 w 1957771"/>
              <a:gd name="connsiteY4" fmla="*/ 47708 h 360426"/>
              <a:gd name="connsiteX5" fmla="*/ 1462865 w 1957771"/>
              <a:gd name="connsiteY5" fmla="*/ 0 h 360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771" h="360426">
                <a:moveTo>
                  <a:pt x="246315" y="111318"/>
                </a:moveTo>
                <a:cubicBezTo>
                  <a:pt x="98553" y="118607"/>
                  <a:pt x="-49209" y="125896"/>
                  <a:pt x="15727" y="166978"/>
                </a:cubicBezTo>
                <a:cubicBezTo>
                  <a:pt x="80663" y="208060"/>
                  <a:pt x="333779" y="341907"/>
                  <a:pt x="635929" y="357809"/>
                </a:cubicBezTo>
                <a:cubicBezTo>
                  <a:pt x="938079" y="373711"/>
                  <a:pt x="1620566" y="314077"/>
                  <a:pt x="1828625" y="262393"/>
                </a:cubicBezTo>
                <a:cubicBezTo>
                  <a:pt x="2036684" y="210710"/>
                  <a:pt x="1945244" y="91440"/>
                  <a:pt x="1884284" y="47708"/>
                </a:cubicBezTo>
                <a:cubicBezTo>
                  <a:pt x="1823324" y="3976"/>
                  <a:pt x="1643094" y="1988"/>
                  <a:pt x="1462865" y="0"/>
                </a:cubicBezTo>
              </a:path>
            </a:pathLst>
          </a:cu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906231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7693E-F703-6A4F-9144-310B8AB724C5}"/>
              </a:ext>
            </a:extLst>
          </p:cNvPr>
          <p:cNvSpPr>
            <a:spLocks noGrp="1"/>
          </p:cNvSpPr>
          <p:nvPr>
            <p:ph type="title"/>
          </p:nvPr>
        </p:nvSpPr>
        <p:spPr/>
        <p:txBody>
          <a:bodyPr/>
          <a:lstStyle/>
          <a:p>
            <a:r>
              <a:rPr lang="en-AU"/>
              <a:t>Drop Size Profile by Region</a:t>
            </a:r>
          </a:p>
        </p:txBody>
      </p:sp>
      <p:sp>
        <p:nvSpPr>
          <p:cNvPr id="6" name="TextBox 5">
            <a:extLst>
              <a:ext uri="{FF2B5EF4-FFF2-40B4-BE49-F238E27FC236}">
                <a16:creationId xmlns:a16="http://schemas.microsoft.com/office/drawing/2014/main" id="{8B0E216B-3200-784A-96E6-186DB67509AE}"/>
              </a:ext>
            </a:extLst>
          </p:cNvPr>
          <p:cNvSpPr txBox="1"/>
          <p:nvPr/>
        </p:nvSpPr>
        <p:spPr>
          <a:xfrm>
            <a:off x="755374" y="1489141"/>
            <a:ext cx="1046761" cy="369332"/>
          </a:xfrm>
          <a:prstGeom prst="rect">
            <a:avLst/>
          </a:prstGeom>
          <a:noFill/>
        </p:spPr>
        <p:txBody>
          <a:bodyPr wrap="none" rtlCol="0">
            <a:spAutoFit/>
          </a:bodyPr>
          <a:lstStyle/>
          <a:p>
            <a:r>
              <a:rPr lang="en-AU" dirty="0"/>
              <a:t>Americas</a:t>
            </a:r>
          </a:p>
        </p:txBody>
      </p:sp>
      <p:sp>
        <p:nvSpPr>
          <p:cNvPr id="15" name="TextBox 14">
            <a:extLst>
              <a:ext uri="{FF2B5EF4-FFF2-40B4-BE49-F238E27FC236}">
                <a16:creationId xmlns:a16="http://schemas.microsoft.com/office/drawing/2014/main" id="{B2468F8A-F2B5-6346-8652-E007A71063FA}"/>
              </a:ext>
            </a:extLst>
          </p:cNvPr>
          <p:cNvSpPr txBox="1"/>
          <p:nvPr/>
        </p:nvSpPr>
        <p:spPr>
          <a:xfrm>
            <a:off x="4310932" y="2202418"/>
            <a:ext cx="854208" cy="369332"/>
          </a:xfrm>
          <a:prstGeom prst="rect">
            <a:avLst/>
          </a:prstGeom>
          <a:noFill/>
        </p:spPr>
        <p:txBody>
          <a:bodyPr wrap="none" rtlCol="0">
            <a:spAutoFit/>
          </a:bodyPr>
          <a:lstStyle/>
          <a:p>
            <a:r>
              <a:rPr lang="en-AU"/>
              <a:t>Europe</a:t>
            </a:r>
          </a:p>
        </p:txBody>
      </p:sp>
      <p:sp>
        <p:nvSpPr>
          <p:cNvPr id="18" name="TextBox 17">
            <a:extLst>
              <a:ext uri="{FF2B5EF4-FFF2-40B4-BE49-F238E27FC236}">
                <a16:creationId xmlns:a16="http://schemas.microsoft.com/office/drawing/2014/main" id="{206FF4DA-A6ED-324B-9CF0-9DE075ED541D}"/>
              </a:ext>
            </a:extLst>
          </p:cNvPr>
          <p:cNvSpPr txBox="1"/>
          <p:nvPr/>
        </p:nvSpPr>
        <p:spPr>
          <a:xfrm>
            <a:off x="7500730" y="2978166"/>
            <a:ext cx="570990" cy="369332"/>
          </a:xfrm>
          <a:prstGeom prst="rect">
            <a:avLst/>
          </a:prstGeom>
          <a:noFill/>
        </p:spPr>
        <p:txBody>
          <a:bodyPr wrap="none" rtlCol="0">
            <a:spAutoFit/>
          </a:bodyPr>
          <a:lstStyle/>
          <a:p>
            <a:r>
              <a:rPr lang="en-AU"/>
              <a:t>Asia</a:t>
            </a:r>
          </a:p>
        </p:txBody>
      </p:sp>
      <p:pic>
        <p:nvPicPr>
          <p:cNvPr id="4" name="Picture 3">
            <a:extLst>
              <a:ext uri="{FF2B5EF4-FFF2-40B4-BE49-F238E27FC236}">
                <a16:creationId xmlns:a16="http://schemas.microsoft.com/office/drawing/2014/main" id="{DC9148DB-0901-404A-B283-751EDCF18304}"/>
              </a:ext>
            </a:extLst>
          </p:cNvPr>
          <p:cNvPicPr>
            <a:picLocks noChangeAspect="1"/>
          </p:cNvPicPr>
          <p:nvPr/>
        </p:nvPicPr>
        <p:blipFill>
          <a:blip r:embed="rId2"/>
          <a:stretch>
            <a:fillRect/>
          </a:stretch>
        </p:blipFill>
        <p:spPr>
          <a:xfrm>
            <a:off x="309256" y="1858473"/>
            <a:ext cx="2738456" cy="1494939"/>
          </a:xfrm>
          <a:prstGeom prst="rect">
            <a:avLst/>
          </a:prstGeom>
        </p:spPr>
      </p:pic>
      <p:pic>
        <p:nvPicPr>
          <p:cNvPr id="7" name="Picture 6">
            <a:extLst>
              <a:ext uri="{FF2B5EF4-FFF2-40B4-BE49-F238E27FC236}">
                <a16:creationId xmlns:a16="http://schemas.microsoft.com/office/drawing/2014/main" id="{DD05A7E8-50C3-9242-B202-BFD83368CEBF}"/>
              </a:ext>
            </a:extLst>
          </p:cNvPr>
          <p:cNvPicPr>
            <a:picLocks noChangeAspect="1"/>
          </p:cNvPicPr>
          <p:nvPr/>
        </p:nvPicPr>
        <p:blipFill>
          <a:blip r:embed="rId3"/>
          <a:stretch>
            <a:fillRect/>
          </a:stretch>
        </p:blipFill>
        <p:spPr>
          <a:xfrm>
            <a:off x="3182556" y="2687084"/>
            <a:ext cx="2982414" cy="1575270"/>
          </a:xfrm>
          <a:prstGeom prst="rect">
            <a:avLst/>
          </a:prstGeom>
        </p:spPr>
      </p:pic>
      <p:pic>
        <p:nvPicPr>
          <p:cNvPr id="9" name="Picture 8">
            <a:extLst>
              <a:ext uri="{FF2B5EF4-FFF2-40B4-BE49-F238E27FC236}">
                <a16:creationId xmlns:a16="http://schemas.microsoft.com/office/drawing/2014/main" id="{1E2AE27C-E9AA-664B-85F9-98E2E491D9AE}"/>
              </a:ext>
            </a:extLst>
          </p:cNvPr>
          <p:cNvPicPr>
            <a:picLocks noChangeAspect="1"/>
          </p:cNvPicPr>
          <p:nvPr/>
        </p:nvPicPr>
        <p:blipFill>
          <a:blip r:embed="rId4"/>
          <a:stretch>
            <a:fillRect/>
          </a:stretch>
        </p:blipFill>
        <p:spPr>
          <a:xfrm>
            <a:off x="6240478" y="3287459"/>
            <a:ext cx="2822213" cy="1575270"/>
          </a:xfrm>
          <a:prstGeom prst="rect">
            <a:avLst/>
          </a:prstGeom>
        </p:spPr>
      </p:pic>
    </p:spTree>
    <p:extLst>
      <p:ext uri="{BB962C8B-B14F-4D97-AF65-F5344CB8AC3E}">
        <p14:creationId xmlns:p14="http://schemas.microsoft.com/office/powerpoint/2010/main" val="737691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Before Packets</a:t>
            </a:r>
            <a:r>
              <a:rPr lang="is-IS"/>
              <a:t>…</a:t>
            </a:r>
            <a:endParaRPr lang="en-AU" dirty="0"/>
          </a:p>
        </p:txBody>
      </p:sp>
      <p:sp>
        <p:nvSpPr>
          <p:cNvPr id="3" name="Content Placeholder 2"/>
          <p:cNvSpPr>
            <a:spLocks noGrp="1"/>
          </p:cNvSpPr>
          <p:nvPr>
            <p:ph idx="1"/>
          </p:nvPr>
        </p:nvSpPr>
        <p:spPr>
          <a:xfrm>
            <a:off x="0" y="1128590"/>
            <a:ext cx="5487393" cy="3394472"/>
          </a:xfrm>
        </p:spPr>
        <p:txBody>
          <a:bodyPr>
            <a:normAutofit fontScale="92500" lnSpcReduction="10000"/>
          </a:bodyPr>
          <a:lstStyle/>
          <a:p>
            <a:pPr marL="0" indent="0">
              <a:buNone/>
            </a:pPr>
            <a:r>
              <a:rPr lang="en-AU" dirty="0"/>
              <a:t>Digitised telephone networks switched </a:t>
            </a:r>
            <a:r>
              <a:rPr lang="en-AU" sz="3300" b="1" dirty="0"/>
              <a:t>time</a:t>
            </a:r>
          </a:p>
          <a:p>
            <a:pPr lvl="1"/>
            <a:r>
              <a:rPr lang="en-AU" dirty="0"/>
              <a:t>Each active network transaction was a 56K constant bit rate data stream</a:t>
            </a:r>
          </a:p>
          <a:p>
            <a:pPr lvl="1"/>
            <a:r>
              <a:rPr lang="en-AU" dirty="0"/>
              <a:t>Each stream was divided into 8,000 7 bit samples per second</a:t>
            </a:r>
          </a:p>
          <a:p>
            <a:pPr lvl="1"/>
            <a:r>
              <a:rPr lang="en-AU" dirty="0"/>
              <a:t>Each 7 bit sample was aggregated with other samples and packed into frames</a:t>
            </a:r>
          </a:p>
          <a:p>
            <a:pPr lvl="1"/>
            <a:r>
              <a:rPr lang="en-AU" dirty="0"/>
              <a:t>Each frame was switched at 8K frames per second</a:t>
            </a:r>
          </a:p>
          <a:p>
            <a:pPr marL="342900" lvl="1" indent="0">
              <a:buNone/>
            </a:pPr>
            <a:r>
              <a:rPr lang="en-AU" dirty="0"/>
              <a:t> </a:t>
            </a:r>
          </a:p>
        </p:txBody>
      </p:sp>
      <p:pic>
        <p:nvPicPr>
          <p:cNvPr id="62" name="Picture 61">
            <a:extLst>
              <a:ext uri="{FF2B5EF4-FFF2-40B4-BE49-F238E27FC236}">
                <a16:creationId xmlns:a16="http://schemas.microsoft.com/office/drawing/2014/main" id="{441655C0-879F-AE48-9C66-C345EBDA0DBB}"/>
              </a:ext>
            </a:extLst>
          </p:cNvPr>
          <p:cNvPicPr>
            <a:picLocks noChangeAspect="1"/>
          </p:cNvPicPr>
          <p:nvPr/>
        </p:nvPicPr>
        <p:blipFill>
          <a:blip r:embed="rId2"/>
          <a:stretch>
            <a:fillRect/>
          </a:stretch>
        </p:blipFill>
        <p:spPr>
          <a:xfrm>
            <a:off x="4779543" y="2003728"/>
            <a:ext cx="4148003" cy="1453653"/>
          </a:xfrm>
          <a:prstGeom prst="rect">
            <a:avLst/>
          </a:prstGeom>
        </p:spPr>
      </p:pic>
    </p:spTree>
    <p:extLst>
      <p:ext uri="{BB962C8B-B14F-4D97-AF65-F5344CB8AC3E}">
        <p14:creationId xmlns:p14="http://schemas.microsoft.com/office/powerpoint/2010/main" val="37983051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8B366-4B3E-824B-8092-7F018D076D60}"/>
              </a:ext>
            </a:extLst>
          </p:cNvPr>
          <p:cNvSpPr>
            <a:spLocks noGrp="1"/>
          </p:cNvSpPr>
          <p:nvPr>
            <p:ph type="title"/>
          </p:nvPr>
        </p:nvSpPr>
        <p:spPr/>
        <p:txBody>
          <a:bodyPr/>
          <a:lstStyle/>
          <a:p>
            <a:r>
              <a:rPr lang="en-AU"/>
              <a:t>Why?</a:t>
            </a:r>
          </a:p>
        </p:txBody>
      </p:sp>
      <p:sp>
        <p:nvSpPr>
          <p:cNvPr id="3" name="Content Placeholder 2">
            <a:extLst>
              <a:ext uri="{FF2B5EF4-FFF2-40B4-BE49-F238E27FC236}">
                <a16:creationId xmlns:a16="http://schemas.microsoft.com/office/drawing/2014/main" id="{637CA911-9439-CA43-83B2-8B6C79009EC6}"/>
              </a:ext>
            </a:extLst>
          </p:cNvPr>
          <p:cNvSpPr>
            <a:spLocks noGrp="1"/>
          </p:cNvSpPr>
          <p:nvPr>
            <p:ph idx="1"/>
          </p:nvPr>
        </p:nvSpPr>
        <p:spPr/>
        <p:txBody>
          <a:bodyPr/>
          <a:lstStyle/>
          <a:p>
            <a:r>
              <a:rPr lang="en-AU"/>
              <a:t>Drop patterns vary across service providers, so there are probably contributary factors from network equipment and configurations</a:t>
            </a:r>
          </a:p>
          <a:p>
            <a:endParaRPr lang="en-AU"/>
          </a:p>
        </p:txBody>
      </p:sp>
      <p:sp>
        <p:nvSpPr>
          <p:cNvPr id="8" name="Rectangle 7">
            <a:extLst>
              <a:ext uri="{FF2B5EF4-FFF2-40B4-BE49-F238E27FC236}">
                <a16:creationId xmlns:a16="http://schemas.microsoft.com/office/drawing/2014/main" id="{B5304962-B98D-634D-BD80-CD7FC5E47DBE}"/>
              </a:ext>
            </a:extLst>
          </p:cNvPr>
          <p:cNvSpPr/>
          <p:nvPr/>
        </p:nvSpPr>
        <p:spPr>
          <a:xfrm>
            <a:off x="8301666" y="3546282"/>
            <a:ext cx="612250" cy="1048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DB18FE04-CF44-FD4B-BB97-2745CD3C8C60}"/>
              </a:ext>
            </a:extLst>
          </p:cNvPr>
          <p:cNvSpPr txBox="1"/>
          <p:nvPr/>
        </p:nvSpPr>
        <p:spPr>
          <a:xfrm>
            <a:off x="8149346" y="3632000"/>
            <a:ext cx="1302025" cy="307777"/>
          </a:xfrm>
          <a:prstGeom prst="rect">
            <a:avLst/>
          </a:prstGeom>
          <a:noFill/>
        </p:spPr>
        <p:txBody>
          <a:bodyPr wrap="square" rtlCol="0">
            <a:spAutoFit/>
          </a:bodyPr>
          <a:lstStyle/>
          <a:p>
            <a:r>
              <a:rPr lang="en-AU" sz="1400" dirty="0"/>
              <a:t>2% Drop</a:t>
            </a:r>
          </a:p>
        </p:txBody>
      </p:sp>
      <p:sp>
        <p:nvSpPr>
          <p:cNvPr id="11" name="TextBox 10">
            <a:extLst>
              <a:ext uri="{FF2B5EF4-FFF2-40B4-BE49-F238E27FC236}">
                <a16:creationId xmlns:a16="http://schemas.microsoft.com/office/drawing/2014/main" id="{1A6ADE07-4B15-AB41-A56B-43441A51DDD3}"/>
              </a:ext>
            </a:extLst>
          </p:cNvPr>
          <p:cNvSpPr txBox="1"/>
          <p:nvPr/>
        </p:nvSpPr>
        <p:spPr>
          <a:xfrm>
            <a:off x="3740847" y="2897387"/>
            <a:ext cx="1302025" cy="307777"/>
          </a:xfrm>
          <a:prstGeom prst="rect">
            <a:avLst/>
          </a:prstGeom>
          <a:noFill/>
        </p:spPr>
        <p:txBody>
          <a:bodyPr wrap="square" rtlCol="0">
            <a:spAutoFit/>
          </a:bodyPr>
          <a:lstStyle/>
          <a:p>
            <a:r>
              <a:rPr lang="en-AU" sz="1400" dirty="0"/>
              <a:t>80% Drop</a:t>
            </a:r>
          </a:p>
        </p:txBody>
      </p:sp>
      <p:pic>
        <p:nvPicPr>
          <p:cNvPr id="6" name="Picture 5">
            <a:extLst>
              <a:ext uri="{FF2B5EF4-FFF2-40B4-BE49-F238E27FC236}">
                <a16:creationId xmlns:a16="http://schemas.microsoft.com/office/drawing/2014/main" id="{566770D3-93F1-9342-BF34-E16E4C5F3899}"/>
              </a:ext>
            </a:extLst>
          </p:cNvPr>
          <p:cNvPicPr>
            <a:picLocks noChangeAspect="1"/>
          </p:cNvPicPr>
          <p:nvPr/>
        </p:nvPicPr>
        <p:blipFill>
          <a:blip r:embed="rId2"/>
          <a:stretch>
            <a:fillRect/>
          </a:stretch>
        </p:blipFill>
        <p:spPr>
          <a:xfrm>
            <a:off x="242216" y="2743555"/>
            <a:ext cx="3498631" cy="1987990"/>
          </a:xfrm>
          <a:prstGeom prst="rect">
            <a:avLst/>
          </a:prstGeom>
        </p:spPr>
      </p:pic>
      <p:pic>
        <p:nvPicPr>
          <p:cNvPr id="12" name="Picture 11">
            <a:extLst>
              <a:ext uri="{FF2B5EF4-FFF2-40B4-BE49-F238E27FC236}">
                <a16:creationId xmlns:a16="http://schemas.microsoft.com/office/drawing/2014/main" id="{C617FD05-FAAF-604B-8A1B-24BE2B856645}"/>
              </a:ext>
            </a:extLst>
          </p:cNvPr>
          <p:cNvPicPr>
            <a:picLocks noChangeAspect="1"/>
          </p:cNvPicPr>
          <p:nvPr/>
        </p:nvPicPr>
        <p:blipFill>
          <a:blip r:embed="rId3"/>
          <a:stretch>
            <a:fillRect/>
          </a:stretch>
        </p:blipFill>
        <p:spPr>
          <a:xfrm>
            <a:off x="4651893" y="2517225"/>
            <a:ext cx="3497453" cy="2255717"/>
          </a:xfrm>
          <a:prstGeom prst="rect">
            <a:avLst/>
          </a:prstGeom>
        </p:spPr>
      </p:pic>
    </p:spTree>
    <p:extLst>
      <p:ext uri="{BB962C8B-B14F-4D97-AF65-F5344CB8AC3E}">
        <p14:creationId xmlns:p14="http://schemas.microsoft.com/office/powerpoint/2010/main" val="29337295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5D937-5440-8B40-988A-156A50D7D4DC}"/>
              </a:ext>
            </a:extLst>
          </p:cNvPr>
          <p:cNvSpPr>
            <a:spLocks noGrp="1"/>
          </p:cNvSpPr>
          <p:nvPr>
            <p:ph type="title"/>
          </p:nvPr>
        </p:nvSpPr>
        <p:spPr/>
        <p:txBody>
          <a:bodyPr/>
          <a:lstStyle/>
          <a:p>
            <a:r>
              <a:rPr lang="en-AU"/>
              <a:t>Why?</a:t>
            </a:r>
          </a:p>
        </p:txBody>
      </p:sp>
      <p:sp>
        <p:nvSpPr>
          <p:cNvPr id="3" name="Content Placeholder 2">
            <a:extLst>
              <a:ext uri="{FF2B5EF4-FFF2-40B4-BE49-F238E27FC236}">
                <a16:creationId xmlns:a16="http://schemas.microsoft.com/office/drawing/2014/main" id="{CE142DFE-6FE4-7F44-9C8E-3696C9D3C0B9}"/>
              </a:ext>
            </a:extLst>
          </p:cNvPr>
          <p:cNvSpPr>
            <a:spLocks noGrp="1"/>
          </p:cNvSpPr>
          <p:nvPr>
            <p:ph idx="1"/>
          </p:nvPr>
        </p:nvSpPr>
        <p:spPr/>
        <p:txBody>
          <a:bodyPr/>
          <a:lstStyle/>
          <a:p>
            <a:pPr marL="0" indent="0">
              <a:buNone/>
            </a:pPr>
            <a:r>
              <a:rPr lang="en-AU"/>
              <a:t>Other potential factors that could contribute:</a:t>
            </a:r>
          </a:p>
          <a:p>
            <a:r>
              <a:rPr lang="en-AU"/>
              <a:t>Local security policies</a:t>
            </a:r>
          </a:p>
          <a:p>
            <a:r>
              <a:rPr lang="en-AU"/>
              <a:t>IPv6 EH may trigger “slow path” processing in network equipment that could lead to higher drop rates</a:t>
            </a:r>
          </a:p>
          <a:p>
            <a:r>
              <a:rPr lang="en-AU"/>
              <a:t>IPv6 Path MTU woes!</a:t>
            </a:r>
          </a:p>
          <a:p>
            <a:endParaRPr lang="en-AU"/>
          </a:p>
        </p:txBody>
      </p:sp>
    </p:spTree>
    <p:extLst>
      <p:ext uri="{BB962C8B-B14F-4D97-AF65-F5344CB8AC3E}">
        <p14:creationId xmlns:p14="http://schemas.microsoft.com/office/powerpoint/2010/main" val="12846615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45D8-0EE9-EB46-80CD-A641A7AAC2C2}"/>
              </a:ext>
            </a:extLst>
          </p:cNvPr>
          <p:cNvSpPr>
            <a:spLocks noGrp="1"/>
          </p:cNvSpPr>
          <p:nvPr>
            <p:ph type="title"/>
          </p:nvPr>
        </p:nvSpPr>
        <p:spPr/>
        <p:txBody>
          <a:bodyPr/>
          <a:lstStyle/>
          <a:p>
            <a:r>
              <a:rPr lang="en-AU"/>
              <a:t>”Atomic” Fragments</a:t>
            </a:r>
          </a:p>
        </p:txBody>
      </p:sp>
      <p:sp>
        <p:nvSpPr>
          <p:cNvPr id="3" name="Content Placeholder 2">
            <a:extLst>
              <a:ext uri="{FF2B5EF4-FFF2-40B4-BE49-F238E27FC236}">
                <a16:creationId xmlns:a16="http://schemas.microsoft.com/office/drawing/2014/main" id="{E438AFEA-1A20-DC43-AA62-B06AA1FB6D0B}"/>
              </a:ext>
            </a:extLst>
          </p:cNvPr>
          <p:cNvSpPr>
            <a:spLocks noGrp="1"/>
          </p:cNvSpPr>
          <p:nvPr>
            <p:ph idx="1"/>
          </p:nvPr>
        </p:nvSpPr>
        <p:spPr/>
        <p:txBody>
          <a:bodyPr/>
          <a:lstStyle/>
          <a:p>
            <a:r>
              <a:rPr lang="en-AU" dirty="0"/>
              <a:t>It’s possible to add a “null” Fragmentation Extension header to a IPv6 packets</a:t>
            </a:r>
          </a:p>
        </p:txBody>
      </p:sp>
      <p:pic>
        <p:nvPicPr>
          <p:cNvPr id="5" name="Picture 4">
            <a:extLst>
              <a:ext uri="{FF2B5EF4-FFF2-40B4-BE49-F238E27FC236}">
                <a16:creationId xmlns:a16="http://schemas.microsoft.com/office/drawing/2014/main" id="{0A4B6DBC-19E8-E842-868D-D38D84A0085B}"/>
              </a:ext>
            </a:extLst>
          </p:cNvPr>
          <p:cNvPicPr>
            <a:picLocks noChangeAspect="1"/>
          </p:cNvPicPr>
          <p:nvPr/>
        </p:nvPicPr>
        <p:blipFill>
          <a:blip r:embed="rId2"/>
          <a:stretch>
            <a:fillRect/>
          </a:stretch>
        </p:blipFill>
        <p:spPr>
          <a:xfrm>
            <a:off x="922351" y="2247842"/>
            <a:ext cx="5184250" cy="2689679"/>
          </a:xfrm>
          <a:prstGeom prst="rect">
            <a:avLst/>
          </a:prstGeom>
        </p:spPr>
      </p:pic>
      <p:sp>
        <p:nvSpPr>
          <p:cNvPr id="6" name="TextBox 5">
            <a:extLst>
              <a:ext uri="{FF2B5EF4-FFF2-40B4-BE49-F238E27FC236}">
                <a16:creationId xmlns:a16="http://schemas.microsoft.com/office/drawing/2014/main" id="{01AB808A-6DD0-554E-80BB-18306423AA4B}"/>
              </a:ext>
            </a:extLst>
          </p:cNvPr>
          <p:cNvSpPr txBox="1"/>
          <p:nvPr/>
        </p:nvSpPr>
        <p:spPr>
          <a:xfrm>
            <a:off x="7124367" y="3994036"/>
            <a:ext cx="1661822" cy="646331"/>
          </a:xfrm>
          <a:prstGeom prst="rect">
            <a:avLst/>
          </a:prstGeom>
          <a:noFill/>
        </p:spPr>
        <p:txBody>
          <a:bodyPr wrap="square" rtlCol="0">
            <a:spAutoFit/>
          </a:bodyPr>
          <a:lstStyle/>
          <a:p>
            <a:r>
              <a:rPr lang="en-AU" dirty="0"/>
              <a:t>Atomic Frag Drop rate is 2%</a:t>
            </a:r>
          </a:p>
        </p:txBody>
      </p:sp>
      <p:sp>
        <p:nvSpPr>
          <p:cNvPr id="7" name="Freeform 6">
            <a:extLst>
              <a:ext uri="{FF2B5EF4-FFF2-40B4-BE49-F238E27FC236}">
                <a16:creationId xmlns:a16="http://schemas.microsoft.com/office/drawing/2014/main" id="{B8ABC406-6033-E44A-8C53-6EA163100D6A}"/>
              </a:ext>
            </a:extLst>
          </p:cNvPr>
          <p:cNvSpPr/>
          <p:nvPr/>
        </p:nvSpPr>
        <p:spPr>
          <a:xfrm>
            <a:off x="6491202" y="4317202"/>
            <a:ext cx="590470" cy="230588"/>
          </a:xfrm>
          <a:custGeom>
            <a:avLst/>
            <a:gdLst>
              <a:gd name="connsiteX0" fmla="*/ 590470 w 590470"/>
              <a:gd name="connsiteY0" fmla="*/ 7951 h 230588"/>
              <a:gd name="connsiteX1" fmla="*/ 328077 w 590470"/>
              <a:gd name="connsiteY1" fmla="*/ 47708 h 230588"/>
              <a:gd name="connsiteX2" fmla="*/ 33879 w 590470"/>
              <a:gd name="connsiteY2" fmla="*/ 119270 h 230588"/>
              <a:gd name="connsiteX3" fmla="*/ 153148 w 590470"/>
              <a:gd name="connsiteY3" fmla="*/ 0 h 230588"/>
              <a:gd name="connsiteX4" fmla="*/ 2074 w 590470"/>
              <a:gd name="connsiteY4" fmla="*/ 119270 h 230588"/>
              <a:gd name="connsiteX5" fmla="*/ 288321 w 590470"/>
              <a:gd name="connsiteY5" fmla="*/ 230588 h 23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470" h="230588">
                <a:moveTo>
                  <a:pt x="590470" y="7951"/>
                </a:moveTo>
                <a:cubicBezTo>
                  <a:pt x="505656" y="18553"/>
                  <a:pt x="420842" y="29155"/>
                  <a:pt x="328077" y="47708"/>
                </a:cubicBezTo>
                <a:cubicBezTo>
                  <a:pt x="235312" y="66261"/>
                  <a:pt x="63034" y="127221"/>
                  <a:pt x="33879" y="119270"/>
                </a:cubicBezTo>
                <a:cubicBezTo>
                  <a:pt x="4724" y="111319"/>
                  <a:pt x="158449" y="0"/>
                  <a:pt x="153148" y="0"/>
                </a:cubicBezTo>
                <a:cubicBezTo>
                  <a:pt x="147847" y="0"/>
                  <a:pt x="-20455" y="80839"/>
                  <a:pt x="2074" y="119270"/>
                </a:cubicBezTo>
                <a:cubicBezTo>
                  <a:pt x="24603" y="157701"/>
                  <a:pt x="156462" y="194144"/>
                  <a:pt x="288321" y="230588"/>
                </a:cubicBezTo>
              </a:path>
            </a:pathLst>
          </a:cu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505828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883FE-BA7A-5445-9A59-28E91631EE9E}"/>
              </a:ext>
            </a:extLst>
          </p:cNvPr>
          <p:cNvSpPr>
            <a:spLocks noGrp="1"/>
          </p:cNvSpPr>
          <p:nvPr>
            <p:ph type="title"/>
          </p:nvPr>
        </p:nvSpPr>
        <p:spPr/>
        <p:txBody>
          <a:bodyPr>
            <a:normAutofit fontScale="90000"/>
          </a:bodyPr>
          <a:lstStyle/>
          <a:p>
            <a:r>
              <a:rPr lang="en-AU" dirty="0"/>
              <a:t>The Atomic Frag Drop rate varies by region and by provider</a:t>
            </a:r>
          </a:p>
        </p:txBody>
      </p:sp>
      <p:sp>
        <p:nvSpPr>
          <p:cNvPr id="3" name="Content Placeholder 2">
            <a:extLst>
              <a:ext uri="{FF2B5EF4-FFF2-40B4-BE49-F238E27FC236}">
                <a16:creationId xmlns:a16="http://schemas.microsoft.com/office/drawing/2014/main" id="{98C9F615-616F-2044-906F-98550BF0436B}"/>
              </a:ext>
            </a:extLst>
          </p:cNvPr>
          <p:cNvSpPr>
            <a:spLocks noGrp="1"/>
          </p:cNvSpPr>
          <p:nvPr>
            <p:ph idx="1"/>
          </p:nvPr>
        </p:nvSpPr>
        <p:spPr/>
        <p:txBody>
          <a:bodyPr>
            <a:normAutofit lnSpcReduction="10000"/>
          </a:bodyPr>
          <a:lstStyle/>
          <a:p>
            <a:r>
              <a:rPr lang="en-AU" dirty="0"/>
              <a:t>Europe – 8%</a:t>
            </a:r>
          </a:p>
          <a:p>
            <a:r>
              <a:rPr lang="en-AU" dirty="0"/>
              <a:t>Americas - 0.5%</a:t>
            </a:r>
          </a:p>
          <a:p>
            <a:r>
              <a:rPr lang="en-AU" dirty="0"/>
              <a:t>Asia – 1%</a:t>
            </a:r>
          </a:p>
          <a:p>
            <a:endParaRPr lang="en-AU" dirty="0"/>
          </a:p>
          <a:p>
            <a:r>
              <a:rPr lang="en-AU" dirty="0"/>
              <a:t>AS3320 (DTAG, Germany) – 22%</a:t>
            </a:r>
          </a:p>
          <a:p>
            <a:r>
              <a:rPr lang="en-AU" dirty="0"/>
              <a:t>AS7922 (Comcast, US) – 0.3%</a:t>
            </a:r>
          </a:p>
          <a:p>
            <a:r>
              <a:rPr lang="en-AU" dirty="0"/>
              <a:t>AS55836 (Reliance Jio, India) - 0.3%</a:t>
            </a:r>
          </a:p>
          <a:p>
            <a:r>
              <a:rPr lang="en-AU" dirty="0"/>
              <a:t>AS54113 (Fastly) - 95%</a:t>
            </a:r>
          </a:p>
        </p:txBody>
      </p:sp>
    </p:spTree>
    <p:extLst>
      <p:ext uri="{BB962C8B-B14F-4D97-AF65-F5344CB8AC3E}">
        <p14:creationId xmlns:p14="http://schemas.microsoft.com/office/powerpoint/2010/main" val="39659559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9F6F-05EE-B84B-BB40-9DEDD393B4E9}"/>
              </a:ext>
            </a:extLst>
          </p:cNvPr>
          <p:cNvSpPr>
            <a:spLocks noGrp="1"/>
          </p:cNvSpPr>
          <p:nvPr>
            <p:ph type="title"/>
          </p:nvPr>
        </p:nvSpPr>
        <p:spPr/>
        <p:txBody>
          <a:bodyPr/>
          <a:lstStyle/>
          <a:p>
            <a:r>
              <a:rPr lang="en-AU" dirty="0"/>
              <a:t>Why?</a:t>
            </a:r>
          </a:p>
        </p:txBody>
      </p:sp>
      <p:sp>
        <p:nvSpPr>
          <p:cNvPr id="3" name="Content Placeholder 2">
            <a:extLst>
              <a:ext uri="{FF2B5EF4-FFF2-40B4-BE49-F238E27FC236}">
                <a16:creationId xmlns:a16="http://schemas.microsoft.com/office/drawing/2014/main" id="{63F9E2D4-784D-AD40-8D7E-1B64E4337360}"/>
              </a:ext>
            </a:extLst>
          </p:cNvPr>
          <p:cNvSpPr>
            <a:spLocks noGrp="1"/>
          </p:cNvSpPr>
          <p:nvPr>
            <p:ph idx="1"/>
          </p:nvPr>
        </p:nvSpPr>
        <p:spPr/>
        <p:txBody>
          <a:bodyPr>
            <a:normAutofit lnSpcReduction="10000"/>
          </a:bodyPr>
          <a:lstStyle/>
          <a:p>
            <a:pPr marL="0" indent="0">
              <a:buNone/>
            </a:pPr>
            <a:r>
              <a:rPr lang="en-AU" dirty="0"/>
              <a:t>Some possible explanations…</a:t>
            </a:r>
          </a:p>
          <a:p>
            <a:pPr lvl="1"/>
            <a:r>
              <a:rPr lang="en-AU" dirty="0"/>
              <a:t>Different dual stack transition architectures appear to have different behaviours with fragmentation and extension header handling</a:t>
            </a:r>
          </a:p>
          <a:p>
            <a:pPr lvl="1"/>
            <a:r>
              <a:rPr lang="en-AU" dirty="0"/>
              <a:t>Different use of LAG / ECMP approaches are variably tolerant of trailing frags with no  transport header</a:t>
            </a:r>
          </a:p>
          <a:p>
            <a:pPr lvl="2"/>
            <a:r>
              <a:rPr lang="en-AU" dirty="0"/>
              <a:t>The IPv6 Flow Label was meant to address this, but…</a:t>
            </a:r>
          </a:p>
          <a:p>
            <a:pPr lvl="1"/>
            <a:r>
              <a:rPr lang="en-AU" dirty="0"/>
              <a:t>Differing security stances with respect to fragment forwarding</a:t>
            </a:r>
          </a:p>
          <a:p>
            <a:pPr lvl="1"/>
            <a:r>
              <a:rPr lang="en-AU" dirty="0"/>
              <a:t>Different vendor equipment handles IPv6 packets differently</a:t>
            </a:r>
          </a:p>
          <a:p>
            <a:pPr lvl="2"/>
            <a:r>
              <a:rPr lang="en-AU" dirty="0"/>
              <a:t>And ISPs don’t appear to care about a uniform handling setup across ISPs!</a:t>
            </a:r>
          </a:p>
          <a:p>
            <a:pPr lvl="2"/>
            <a:r>
              <a:rPr lang="en-AU" dirty="0"/>
              <a:t>Because Dual Stack and fallback to IPv4 fixes everything – right?</a:t>
            </a:r>
          </a:p>
        </p:txBody>
      </p:sp>
    </p:spTree>
    <p:extLst>
      <p:ext uri="{BB962C8B-B14F-4D97-AF65-F5344CB8AC3E}">
        <p14:creationId xmlns:p14="http://schemas.microsoft.com/office/powerpoint/2010/main" val="36619764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45EFF-E391-924B-90DC-AF0600625196}"/>
              </a:ext>
            </a:extLst>
          </p:cNvPr>
          <p:cNvSpPr>
            <a:spLocks noGrp="1"/>
          </p:cNvSpPr>
          <p:nvPr>
            <p:ph type="title"/>
          </p:nvPr>
        </p:nvSpPr>
        <p:spPr/>
        <p:txBody>
          <a:bodyPr/>
          <a:lstStyle/>
          <a:p>
            <a:r>
              <a:rPr lang="en-AU" dirty="0"/>
              <a:t>Summary</a:t>
            </a:r>
          </a:p>
        </p:txBody>
      </p:sp>
      <p:sp>
        <p:nvSpPr>
          <p:cNvPr id="3" name="Content Placeholder 2">
            <a:extLst>
              <a:ext uri="{FF2B5EF4-FFF2-40B4-BE49-F238E27FC236}">
                <a16:creationId xmlns:a16="http://schemas.microsoft.com/office/drawing/2014/main" id="{F4E3F5E1-1CF6-BE4B-84BC-B2FC6CA6B70A}"/>
              </a:ext>
            </a:extLst>
          </p:cNvPr>
          <p:cNvSpPr>
            <a:spLocks noGrp="1"/>
          </p:cNvSpPr>
          <p:nvPr>
            <p:ph idx="1"/>
          </p:nvPr>
        </p:nvSpPr>
        <p:spPr/>
        <p:txBody>
          <a:bodyPr>
            <a:normAutofit fontScale="92500" lnSpcReduction="10000"/>
          </a:bodyPr>
          <a:lstStyle/>
          <a:p>
            <a:r>
              <a:rPr lang="en-AU" dirty="0"/>
              <a:t>The IPv6 network is improving it’s handling of fragmented packets</a:t>
            </a:r>
          </a:p>
          <a:p>
            <a:r>
              <a:rPr lang="en-AU" dirty="0"/>
              <a:t>In 5 years its gone from </a:t>
            </a:r>
            <a:r>
              <a:rPr lang="en-AU" b="1" i="1" dirty="0"/>
              <a:t>unusably bad </a:t>
            </a:r>
            <a:r>
              <a:rPr lang="en-AU" dirty="0"/>
              <a:t>to </a:t>
            </a:r>
            <a:r>
              <a:rPr lang="en-AU" b="1" i="1" dirty="0"/>
              <a:t>tolerably</a:t>
            </a:r>
            <a:r>
              <a:rPr lang="en-AU" b="1" dirty="0"/>
              <a:t> </a:t>
            </a:r>
            <a:r>
              <a:rPr lang="en-AU" b="1" i="1" dirty="0"/>
              <a:t>poor in average, but terrible in some places</a:t>
            </a:r>
          </a:p>
          <a:p>
            <a:r>
              <a:rPr lang="en-AU" dirty="0"/>
              <a:t>Recent IPv6 deployments appear to show more robust handling of IPv6 packets</a:t>
            </a:r>
          </a:p>
          <a:p>
            <a:pPr lvl="1"/>
            <a:r>
              <a:rPr lang="en-AU" dirty="0"/>
              <a:t>Older IPv6 infrastructure appears to be less tolerant of both fragments and extension headers</a:t>
            </a:r>
          </a:p>
          <a:p>
            <a:r>
              <a:rPr lang="en-AU" dirty="0"/>
              <a:t>Smaller frags appear to be more robust than larger ones (if you are going to fragment a packet, prefer smaller fragment sizes, not larger ones)</a:t>
            </a:r>
          </a:p>
          <a:p>
            <a:endParaRPr lang="en-AU" dirty="0"/>
          </a:p>
        </p:txBody>
      </p:sp>
    </p:spTree>
    <p:extLst>
      <p:ext uri="{BB962C8B-B14F-4D97-AF65-F5344CB8AC3E}">
        <p14:creationId xmlns:p14="http://schemas.microsoft.com/office/powerpoint/2010/main" val="17158082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AE5F629-AA0C-3F47-8F6D-AB36320CC482}"/>
              </a:ext>
            </a:extLst>
          </p:cNvPr>
          <p:cNvPicPr>
            <a:picLocks noChangeAspect="1"/>
          </p:cNvPicPr>
          <p:nvPr/>
        </p:nvPicPr>
        <p:blipFill>
          <a:blip r:embed="rId2"/>
          <a:stretch>
            <a:fillRect/>
          </a:stretch>
        </p:blipFill>
        <p:spPr>
          <a:xfrm>
            <a:off x="2527522" y="1084037"/>
            <a:ext cx="6616478" cy="2996234"/>
          </a:xfrm>
          <a:prstGeom prst="rect">
            <a:avLst/>
          </a:prstGeom>
        </p:spPr>
      </p:pic>
      <p:sp>
        <p:nvSpPr>
          <p:cNvPr id="2" name="Title 1">
            <a:extLst>
              <a:ext uri="{FF2B5EF4-FFF2-40B4-BE49-F238E27FC236}">
                <a16:creationId xmlns:a16="http://schemas.microsoft.com/office/drawing/2014/main" id="{E922E5C4-8B6C-BC4E-B300-D52FA0F7BE55}"/>
              </a:ext>
            </a:extLst>
          </p:cNvPr>
          <p:cNvSpPr>
            <a:spLocks noGrp="1"/>
          </p:cNvSpPr>
          <p:nvPr>
            <p:ph type="title"/>
          </p:nvPr>
        </p:nvSpPr>
        <p:spPr/>
        <p:txBody>
          <a:bodyPr/>
          <a:lstStyle/>
          <a:p>
            <a:pPr algn="l"/>
            <a:r>
              <a:rPr lang="en-AU"/>
              <a:t>Daily Report</a:t>
            </a:r>
          </a:p>
        </p:txBody>
      </p:sp>
      <p:sp>
        <p:nvSpPr>
          <p:cNvPr id="3" name="Content Placeholder 2">
            <a:extLst>
              <a:ext uri="{FF2B5EF4-FFF2-40B4-BE49-F238E27FC236}">
                <a16:creationId xmlns:a16="http://schemas.microsoft.com/office/drawing/2014/main" id="{DA3F5D61-B58E-A44C-8AD5-D4A5C8BF1205}"/>
              </a:ext>
            </a:extLst>
          </p:cNvPr>
          <p:cNvSpPr>
            <a:spLocks noGrp="1"/>
          </p:cNvSpPr>
          <p:nvPr>
            <p:ph idx="1"/>
          </p:nvPr>
        </p:nvSpPr>
        <p:spPr>
          <a:xfrm>
            <a:off x="71262" y="2067339"/>
            <a:ext cx="8229600" cy="1867326"/>
          </a:xfrm>
        </p:spPr>
        <p:txBody>
          <a:bodyPr>
            <a:normAutofit/>
          </a:bodyPr>
          <a:lstStyle/>
          <a:p>
            <a:pPr marL="0" indent="0">
              <a:buNone/>
            </a:pPr>
            <a:r>
              <a:rPr lang="en-AU" sz="2000"/>
              <a:t>https://</a:t>
            </a:r>
            <a:r>
              <a:rPr lang="en-AU" sz="2000" err="1"/>
              <a:t>stats.labs.apnic.net</a:t>
            </a:r>
            <a:r>
              <a:rPr lang="en-AU" sz="2000"/>
              <a:t>/v6frag</a:t>
            </a:r>
          </a:p>
        </p:txBody>
      </p:sp>
      <p:pic>
        <p:nvPicPr>
          <p:cNvPr id="5" name="Picture 4">
            <a:extLst>
              <a:ext uri="{FF2B5EF4-FFF2-40B4-BE49-F238E27FC236}">
                <a16:creationId xmlns:a16="http://schemas.microsoft.com/office/drawing/2014/main" id="{E88F2390-FC73-3C4F-8638-2B2EB581326C}"/>
              </a:ext>
            </a:extLst>
          </p:cNvPr>
          <p:cNvPicPr>
            <a:picLocks noChangeAspect="1"/>
          </p:cNvPicPr>
          <p:nvPr/>
        </p:nvPicPr>
        <p:blipFill>
          <a:blip r:embed="rId3"/>
          <a:stretch>
            <a:fillRect/>
          </a:stretch>
        </p:blipFill>
        <p:spPr>
          <a:xfrm>
            <a:off x="8058347" y="4206323"/>
            <a:ext cx="857250" cy="857250"/>
          </a:xfrm>
          <a:prstGeom prst="rect">
            <a:avLst/>
          </a:prstGeom>
        </p:spPr>
      </p:pic>
    </p:spTree>
    <p:extLst>
      <p:ext uri="{BB962C8B-B14F-4D97-AF65-F5344CB8AC3E}">
        <p14:creationId xmlns:p14="http://schemas.microsoft.com/office/powerpoint/2010/main" val="5667116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095687">
            <a:off x="1186855" y="1585716"/>
            <a:ext cx="4339390" cy="857250"/>
          </a:xfrm>
        </p:spPr>
        <p:txBody>
          <a:bodyPr>
            <a:normAutofit/>
          </a:bodyPr>
          <a:lstStyle/>
          <a:p>
            <a:r>
              <a:rPr lang="en-US" sz="4950" b="1">
                <a:latin typeface="Vadim's Writing"/>
                <a:cs typeface="Vadim's Writing"/>
              </a:rPr>
              <a:t>That’s it!</a:t>
            </a:r>
          </a:p>
        </p:txBody>
      </p:sp>
      <p:pic>
        <p:nvPicPr>
          <p:cNvPr id="3" name="Picture 2">
            <a:extLst>
              <a:ext uri="{FF2B5EF4-FFF2-40B4-BE49-F238E27FC236}">
                <a16:creationId xmlns:a16="http://schemas.microsoft.com/office/drawing/2014/main" id="{17EED6F5-2017-814F-95CD-6A1E5DE10791}"/>
              </a:ext>
            </a:extLst>
          </p:cNvPr>
          <p:cNvPicPr>
            <a:picLocks noChangeAspect="1"/>
          </p:cNvPicPr>
          <p:nvPr/>
        </p:nvPicPr>
        <p:blipFill>
          <a:blip r:embed="rId2"/>
          <a:stretch>
            <a:fillRect/>
          </a:stretch>
        </p:blipFill>
        <p:spPr>
          <a:xfrm>
            <a:off x="7796445" y="3872286"/>
            <a:ext cx="1180245" cy="1159896"/>
          </a:xfrm>
          <a:prstGeom prst="rect">
            <a:avLst/>
          </a:prstGeom>
        </p:spPr>
      </p:pic>
    </p:spTree>
    <p:extLst>
      <p:ext uri="{BB962C8B-B14F-4D97-AF65-F5344CB8AC3E}">
        <p14:creationId xmlns:p14="http://schemas.microsoft.com/office/powerpoint/2010/main" val="861849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Packets are Different</a:t>
            </a:r>
          </a:p>
        </p:txBody>
      </p:sp>
      <p:sp>
        <p:nvSpPr>
          <p:cNvPr id="3" name="Content Placeholder 2"/>
          <p:cNvSpPr>
            <a:spLocks noGrp="1"/>
          </p:cNvSpPr>
          <p:nvPr>
            <p:ph idx="1"/>
          </p:nvPr>
        </p:nvSpPr>
        <p:spPr/>
        <p:txBody>
          <a:bodyPr>
            <a:normAutofit/>
          </a:bodyPr>
          <a:lstStyle/>
          <a:p>
            <a:r>
              <a:rPr lang="en-US" dirty="0"/>
              <a:t>Computers do not require constant bit rate virtual circuits</a:t>
            </a:r>
          </a:p>
          <a:p>
            <a:r>
              <a:rPr lang="en-US" dirty="0"/>
              <a:t>They can </a:t>
            </a:r>
            <a:r>
              <a:rPr lang="en-AU" dirty="0"/>
              <a:t>optimise</a:t>
            </a:r>
            <a:r>
              <a:rPr lang="en-US" dirty="0"/>
              <a:t> their data rates to make efficient use of the network</a:t>
            </a:r>
          </a:p>
          <a:p>
            <a:r>
              <a:rPr lang="en-US" dirty="0"/>
              <a:t>They can vary the packet size to match the requirements of the application and the network</a:t>
            </a:r>
          </a:p>
          <a:p>
            <a:r>
              <a:rPr lang="en-US" dirty="0"/>
              <a:t>They do not rely on a network state – each packet contains information in the header to allow it to be passed to the destination</a:t>
            </a:r>
          </a:p>
        </p:txBody>
      </p:sp>
    </p:spTree>
    <p:extLst>
      <p:ext uri="{BB962C8B-B14F-4D97-AF65-F5344CB8AC3E}">
        <p14:creationId xmlns:p14="http://schemas.microsoft.com/office/powerpoint/2010/main" val="231931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Packet Networks are Different</a:t>
            </a:r>
          </a:p>
        </p:txBody>
      </p:sp>
      <p:sp>
        <p:nvSpPr>
          <p:cNvPr id="3" name="Content Placeholder 2"/>
          <p:cNvSpPr>
            <a:spLocks noGrp="1"/>
          </p:cNvSpPr>
          <p:nvPr>
            <p:ph idx="1"/>
          </p:nvPr>
        </p:nvSpPr>
        <p:spPr/>
        <p:txBody>
          <a:bodyPr/>
          <a:lstStyle/>
          <a:p>
            <a:pPr marL="0" indent="0">
              <a:buNone/>
            </a:pPr>
            <a:r>
              <a:rPr lang="en-US" dirty="0"/>
              <a:t>The range of packet sizes supported in a network represents a set of engineering trade-offs</a:t>
            </a:r>
          </a:p>
          <a:p>
            <a:pPr lvl="1"/>
            <a:r>
              <a:rPr lang="en-US" dirty="0"/>
              <a:t>Bit error rate of the underlying media</a:t>
            </a:r>
          </a:p>
          <a:p>
            <a:pPr lvl="1"/>
            <a:r>
              <a:rPr lang="en-US" dirty="0"/>
              <a:t>Desired carriage efficiency</a:t>
            </a:r>
          </a:p>
          <a:p>
            <a:pPr lvl="1"/>
            <a:r>
              <a:rPr lang="en-US" dirty="0"/>
              <a:t>Transmission speed vs packet switching speed</a:t>
            </a:r>
          </a:p>
        </p:txBody>
      </p:sp>
      <p:sp>
        <p:nvSpPr>
          <p:cNvPr id="4" name="Cube 3"/>
          <p:cNvSpPr/>
          <p:nvPr/>
        </p:nvSpPr>
        <p:spPr>
          <a:xfrm>
            <a:off x="2100532" y="4179952"/>
            <a:ext cx="711680" cy="239384"/>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Cube 4"/>
          <p:cNvSpPr/>
          <p:nvPr/>
        </p:nvSpPr>
        <p:spPr>
          <a:xfrm>
            <a:off x="2843320" y="4179953"/>
            <a:ext cx="155276" cy="207034"/>
          </a:xfrm>
          <a:prstGeom prst="cub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Cube 5"/>
          <p:cNvSpPr/>
          <p:nvPr/>
        </p:nvSpPr>
        <p:spPr>
          <a:xfrm>
            <a:off x="3023560" y="4179953"/>
            <a:ext cx="155276" cy="207034"/>
          </a:xfrm>
          <a:prstGeom prst="cub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Cube 6"/>
          <p:cNvSpPr/>
          <p:nvPr/>
        </p:nvSpPr>
        <p:spPr>
          <a:xfrm>
            <a:off x="3223585" y="4179953"/>
            <a:ext cx="155276" cy="207034"/>
          </a:xfrm>
          <a:prstGeom prst="cub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Cube 7"/>
          <p:cNvSpPr/>
          <p:nvPr/>
        </p:nvSpPr>
        <p:spPr>
          <a:xfrm>
            <a:off x="3468419" y="4179952"/>
            <a:ext cx="451436" cy="239384"/>
          </a:xfrm>
          <a:prstGeom prst="cube">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Cube 8"/>
          <p:cNvSpPr/>
          <p:nvPr/>
        </p:nvSpPr>
        <p:spPr>
          <a:xfrm>
            <a:off x="4009414" y="4179952"/>
            <a:ext cx="451436" cy="239384"/>
          </a:xfrm>
          <a:prstGeom prst="cube">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Cube 9"/>
          <p:cNvSpPr/>
          <p:nvPr/>
        </p:nvSpPr>
        <p:spPr>
          <a:xfrm>
            <a:off x="4524559" y="4179953"/>
            <a:ext cx="155276" cy="207034"/>
          </a:xfrm>
          <a:prstGeom prst="cub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Right Arrow 10"/>
          <p:cNvSpPr/>
          <p:nvPr/>
        </p:nvSpPr>
        <p:spPr>
          <a:xfrm>
            <a:off x="2606919" y="4594622"/>
            <a:ext cx="2215662" cy="938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769987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Media Packet Sizes</a:t>
            </a:r>
          </a:p>
        </p:txBody>
      </p:sp>
      <p:sp>
        <p:nvSpPr>
          <p:cNvPr id="3" name="Content Placeholder 2"/>
          <p:cNvSpPr>
            <a:spLocks noGrp="1"/>
          </p:cNvSpPr>
          <p:nvPr>
            <p:ph idx="1"/>
          </p:nvPr>
        </p:nvSpPr>
        <p:spPr/>
        <p:txBody>
          <a:bodyPr>
            <a:normAutofit/>
          </a:bodyPr>
          <a:lstStyle/>
          <a:p>
            <a:r>
              <a:rPr lang="en-US"/>
              <a:t>Ethernet 64 – 1,500 octets</a:t>
            </a:r>
          </a:p>
          <a:p>
            <a:pPr lvl="1"/>
            <a:r>
              <a:rPr lang="en-US"/>
              <a:t>These numbers were derived from the original CSMA-CD design</a:t>
            </a:r>
          </a:p>
          <a:p>
            <a:r>
              <a:rPr lang="en-US"/>
              <a:t>FDDI  4,532 octets</a:t>
            </a:r>
          </a:p>
          <a:p>
            <a:r>
              <a:rPr lang="en-US"/>
              <a:t>Frame Relay 46 – 4,470 octets</a:t>
            </a:r>
          </a:p>
          <a:p>
            <a:r>
              <a:rPr lang="en-US"/>
              <a:t>ATM 53 octets</a:t>
            </a:r>
          </a:p>
          <a:p>
            <a:endParaRPr lang="en-US"/>
          </a:p>
          <a:p>
            <a:pPr marL="0" indent="0">
              <a:buNone/>
            </a:pPr>
            <a:r>
              <a:rPr lang="en-US" sz="2100"/>
              <a:t>BER, Framing, FEC (or not), Jitter, HOL blocking, </a:t>
            </a:r>
            <a:r>
              <a:rPr lang="en-US" sz="2100" err="1"/>
              <a:t>etc</a:t>
            </a:r>
            <a:r>
              <a:rPr lang="en-US" sz="2100"/>
              <a:t> all play a role in the design tradeoffs for media packet sizes</a:t>
            </a:r>
          </a:p>
        </p:txBody>
      </p:sp>
    </p:spTree>
    <p:extLst>
      <p:ext uri="{BB962C8B-B14F-4D97-AF65-F5344CB8AC3E}">
        <p14:creationId xmlns:p14="http://schemas.microsoft.com/office/powerpoint/2010/main" val="1429103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Aside: The IEEE </a:t>
            </a:r>
            <a:r>
              <a:rPr lang="en-US" err="1"/>
              <a:t>Jumbogram</a:t>
            </a:r>
            <a:r>
              <a:rPr lang="en-US"/>
              <a:t> Fiasco</a:t>
            </a:r>
          </a:p>
        </p:txBody>
      </p:sp>
      <p:sp>
        <p:nvSpPr>
          <p:cNvPr id="3" name="Content Placeholder 2"/>
          <p:cNvSpPr>
            <a:spLocks noGrp="1"/>
          </p:cNvSpPr>
          <p:nvPr>
            <p:ph idx="1"/>
          </p:nvPr>
        </p:nvSpPr>
        <p:spPr/>
        <p:txBody>
          <a:bodyPr>
            <a:normAutofit fontScale="92500" lnSpcReduction="10000"/>
          </a:bodyPr>
          <a:lstStyle/>
          <a:p>
            <a:r>
              <a:rPr lang="en-US" dirty="0"/>
              <a:t>1500 octets was fine for 10Mbps</a:t>
            </a:r>
          </a:p>
          <a:p>
            <a:pPr lvl="1"/>
            <a:r>
              <a:rPr lang="en-US" dirty="0"/>
              <a:t>800 packets per second</a:t>
            </a:r>
          </a:p>
          <a:p>
            <a:r>
              <a:rPr lang="en-US" dirty="0"/>
              <a:t>But at 100Gbps?</a:t>
            </a:r>
          </a:p>
          <a:p>
            <a:pPr lvl="1"/>
            <a:r>
              <a:rPr lang="en-US" dirty="0"/>
              <a:t>8,000,000 packets per second</a:t>
            </a:r>
          </a:p>
          <a:p>
            <a:endParaRPr lang="en-US" dirty="0"/>
          </a:p>
          <a:p>
            <a:r>
              <a:rPr lang="en-US" dirty="0"/>
              <a:t>So why not allow for larger packets?</a:t>
            </a:r>
          </a:p>
          <a:p>
            <a:r>
              <a:rPr lang="en-US" dirty="0"/>
              <a:t>Yes, but what size?</a:t>
            </a:r>
          </a:p>
          <a:p>
            <a:pPr lvl="1"/>
            <a:r>
              <a:rPr lang="en-US" dirty="0"/>
              <a:t>IEEE found themselves incapable of standardizing which size to pick</a:t>
            </a:r>
          </a:p>
          <a:p>
            <a:pPr lvl="1"/>
            <a:r>
              <a:rPr lang="en-US" dirty="0"/>
              <a:t>So they ended up picking none!</a:t>
            </a:r>
          </a:p>
        </p:txBody>
      </p:sp>
    </p:spTree>
    <p:extLst>
      <p:ext uri="{BB962C8B-B14F-4D97-AF65-F5344CB8AC3E}">
        <p14:creationId xmlns:p14="http://schemas.microsoft.com/office/powerpoint/2010/main" val="41439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Packet Protocol Design</a:t>
            </a:r>
          </a:p>
        </p:txBody>
      </p:sp>
      <p:sp>
        <p:nvSpPr>
          <p:cNvPr id="3" name="Content Placeholder 2"/>
          <p:cNvSpPr>
            <a:spLocks noGrp="1"/>
          </p:cNvSpPr>
          <p:nvPr>
            <p:ph idx="1"/>
          </p:nvPr>
        </p:nvSpPr>
        <p:spPr/>
        <p:txBody>
          <a:bodyPr>
            <a:normAutofit/>
          </a:bodyPr>
          <a:lstStyle/>
          <a:p>
            <a:pPr marL="0" indent="0">
              <a:buNone/>
            </a:pPr>
            <a:r>
              <a:rPr lang="en-US" b="1" dirty="0"/>
              <a:t>EITHER</a:t>
            </a:r>
            <a:r>
              <a:rPr lang="en-US" dirty="0"/>
              <a:t> use a fixed packet size approach</a:t>
            </a:r>
          </a:p>
          <a:p>
            <a:pPr lvl="1"/>
            <a:r>
              <a:rPr lang="en-US" dirty="0"/>
              <a:t>Tends to be a lower number (see ATM)</a:t>
            </a:r>
          </a:p>
          <a:p>
            <a:pPr lvl="1"/>
            <a:r>
              <a:rPr lang="en-US" dirty="0"/>
              <a:t>Decreases carriage efficiency and increases packet switching loads</a:t>
            </a:r>
          </a:p>
          <a:p>
            <a:pPr marL="0" indent="0">
              <a:buNone/>
            </a:pPr>
            <a:r>
              <a:rPr lang="en-US" b="1" dirty="0"/>
              <a:t>OR</a:t>
            </a:r>
            <a:r>
              <a:rPr lang="en-US" dirty="0"/>
              <a:t> use a variable size approach</a:t>
            </a:r>
          </a:p>
          <a:p>
            <a:pPr lvl="1"/>
            <a:r>
              <a:rPr lang="en-US" dirty="0" err="1"/>
              <a:t>Maximises</a:t>
            </a:r>
            <a:r>
              <a:rPr lang="en-US" dirty="0"/>
              <a:t> applicability</a:t>
            </a:r>
          </a:p>
          <a:p>
            <a:pPr lvl="1"/>
            <a:r>
              <a:rPr lang="en-US" dirty="0" err="1"/>
              <a:t>Maximises</a:t>
            </a:r>
            <a:r>
              <a:rPr lang="en-US" dirty="0"/>
              <a:t> carriage efficiency</a:t>
            </a:r>
          </a:p>
          <a:p>
            <a:pPr lvl="1"/>
            <a:r>
              <a:rPr lang="en-US" dirty="0"/>
              <a:t>But the protocol needs to cope with packet size mismatch as a packet traverses multiple networks</a:t>
            </a:r>
          </a:p>
        </p:txBody>
      </p:sp>
    </p:spTree>
    <p:extLst>
      <p:ext uri="{BB962C8B-B14F-4D97-AF65-F5344CB8AC3E}">
        <p14:creationId xmlns:p14="http://schemas.microsoft.com/office/powerpoint/2010/main" val="680582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3590</TotalTime>
  <Words>1999</Words>
  <Application>Microsoft Macintosh PowerPoint</Application>
  <PresentationFormat>On-screen Show (16:9)</PresentationFormat>
  <Paragraphs>222</Paragraphs>
  <Slides>47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AhnbergHand</vt:lpstr>
      <vt:lpstr>Arial</vt:lpstr>
      <vt:lpstr>Calibri</vt:lpstr>
      <vt:lpstr>Powderfinger-Type</vt:lpstr>
      <vt:lpstr>Vadim's Writing</vt:lpstr>
      <vt:lpstr>Office Theme</vt:lpstr>
      <vt:lpstr>IPv6 and Fragmentation</vt:lpstr>
      <vt:lpstr>I have just a few minutes</vt:lpstr>
      <vt:lpstr>Fragmentation</vt:lpstr>
      <vt:lpstr>Before Packets…</vt:lpstr>
      <vt:lpstr>Packets are Different</vt:lpstr>
      <vt:lpstr>Packet Networks are Different</vt:lpstr>
      <vt:lpstr>Media Packet Sizes</vt:lpstr>
      <vt:lpstr>Aside: The IEEE Jumbogram Fiasco</vt:lpstr>
      <vt:lpstr>Packet Protocol Design</vt:lpstr>
      <vt:lpstr>IPv4 Packet Design</vt:lpstr>
      <vt:lpstr>IPv4 Fragmentation Control</vt:lpstr>
      <vt:lpstr>IPv4 Fragmentation</vt:lpstr>
      <vt:lpstr>IPv4 and “Don’t Fragment”</vt:lpstr>
      <vt:lpstr>Trouble at the Packet Mill</vt:lpstr>
      <vt:lpstr>The thinking at the time…</vt:lpstr>
      <vt:lpstr>IPv6 Packet Design</vt:lpstr>
      <vt:lpstr>IPv6 Packet Design</vt:lpstr>
      <vt:lpstr>IPv6 Source Fragmentation</vt:lpstr>
      <vt:lpstr>What changed? What’s the same?</vt:lpstr>
      <vt:lpstr>What does “Packet Too Big” mean anyway?</vt:lpstr>
      <vt:lpstr>What does “Packet Too Big” mean anyway?</vt:lpstr>
      <vt:lpstr>It’s a Layering Problem</vt:lpstr>
      <vt:lpstr>What does “Packet Too Big” mean anyway?</vt:lpstr>
      <vt:lpstr>What does “Packet Too Big” mean anyway?</vt:lpstr>
      <vt:lpstr>What does “Packet Too Big” mean anyway?</vt:lpstr>
      <vt:lpstr>Problems</vt:lpstr>
      <vt:lpstr>Problems</vt:lpstr>
      <vt:lpstr>Problems</vt:lpstr>
      <vt:lpstr>Problems</vt:lpstr>
      <vt:lpstr>IPv6 Fragmentation: Adding an Extension Header</vt:lpstr>
      <vt:lpstr>Now to Measurements…</vt:lpstr>
      <vt:lpstr>How serious is this problem?</vt:lpstr>
      <vt:lpstr>Initial Tests: 2014 (RFC 7872)</vt:lpstr>
      <vt:lpstr>APNIC Test – August 2017</vt:lpstr>
      <vt:lpstr>APNIC Test - 2021</vt:lpstr>
      <vt:lpstr>2021 Fragmentation Drop Rate</vt:lpstr>
      <vt:lpstr>2021 Fragmentation Drop Rate</vt:lpstr>
      <vt:lpstr>Drop Rate by Size</vt:lpstr>
      <vt:lpstr>Drop Size Profile by Region</vt:lpstr>
      <vt:lpstr>Why?</vt:lpstr>
      <vt:lpstr>Why?</vt:lpstr>
      <vt:lpstr>”Atomic” Fragments</vt:lpstr>
      <vt:lpstr>The Atomic Frag Drop rate varies by region and by provider</vt:lpstr>
      <vt:lpstr>Why?</vt:lpstr>
      <vt:lpstr>Summary</vt:lpstr>
      <vt:lpstr>Daily Report</vt:lpstr>
      <vt:lpstr>That’s it!</vt:lpstr>
    </vt:vector>
  </TitlesOfParts>
  <Company>APNIC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Since last we met…</dc:title>
  <dc:creator>Geoff Huston</dc:creator>
  <cp:lastModifiedBy>Geoff Huston</cp:lastModifiedBy>
  <cp:revision>109</cp:revision>
  <cp:lastPrinted>2017-01-22T19:56:58Z</cp:lastPrinted>
  <dcterms:created xsi:type="dcterms:W3CDTF">2015-10-28T19:23:57Z</dcterms:created>
  <dcterms:modified xsi:type="dcterms:W3CDTF">2021-09-13T22:30:24Z</dcterms:modified>
</cp:coreProperties>
</file>