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67" r:id="rId3"/>
    <p:sldId id="257" r:id="rId4"/>
    <p:sldId id="259" r:id="rId5"/>
    <p:sldId id="281" r:id="rId6"/>
    <p:sldId id="258" r:id="rId7"/>
    <p:sldId id="264" r:id="rId8"/>
    <p:sldId id="282" r:id="rId9"/>
    <p:sldId id="268" r:id="rId10"/>
    <p:sldId id="260" r:id="rId11"/>
    <p:sldId id="261" r:id="rId12"/>
    <p:sldId id="265" r:id="rId13"/>
    <p:sldId id="283" r:id="rId14"/>
    <p:sldId id="262" r:id="rId15"/>
    <p:sldId id="263" r:id="rId16"/>
    <p:sldId id="266" r:id="rId17"/>
    <p:sldId id="269" r:id="rId18"/>
    <p:sldId id="270" r:id="rId19"/>
    <p:sldId id="279" r:id="rId20"/>
    <p:sldId id="280" r:id="rId21"/>
    <p:sldId id="272" r:id="rId22"/>
    <p:sldId id="284" r:id="rId23"/>
    <p:sldId id="285" r:id="rId24"/>
    <p:sldId id="286" r:id="rId25"/>
    <p:sldId id="273"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C9D1-2FE8-046A-DEAA-FB066316CF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483B8541-3CD8-88CC-B462-917660022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E95AE951-C84B-F9D1-CB4F-07DFB3E978BC}"/>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8D8AF62F-7291-5BDF-E75E-2A63B2A7A7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A46F56-6302-8581-BA2D-5449B252E7C9}"/>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259496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44A4-E8D9-0E5D-4508-B8F78676D53F}"/>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119E969-7FDA-1A8D-1ABA-95818A1C51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0AC458-638F-A16B-1CAB-56AB044208EB}"/>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192A8988-64A5-9089-504D-DA9F1B0690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E98B4D6-8C3E-2541-9056-F2021F7A8FF5}"/>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91318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AD3B9-6C45-BBC8-2B96-3017D7D881B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9E804DD6-351E-7870-0008-E4037D2C11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EF610CD-B3ED-F3FA-674A-F52725C2B6B8}"/>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88A2BA6A-BE63-0833-B3ED-0014EA6203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75C7257-ABE8-56A0-8D00-7AC83FCF26A6}"/>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4592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3970-C2C6-AC17-CBEC-447523D45088}"/>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75D36FD6-935C-2660-1A72-F225D416B75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FB4C9A1-420E-3AA5-8444-785B005FC8D0}"/>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1D38369B-09AF-B6D6-8325-6CDC2C2DB2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C8FBD8-1943-7A89-881B-E7775BB42ED7}"/>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804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CC38-1C83-EA9B-A6A9-2121B4E856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65263E8C-2FC3-1214-EEB3-50417E558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B7FA675-C6C3-2E96-D5E4-839ADDC04049}"/>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24C537CE-A713-9F50-CD6F-91914943B4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08BB11-2265-F0B2-EF78-289378550366}"/>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116935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4652-CD50-6F9A-14C9-E0594B6D38C0}"/>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97C6077F-5640-FE02-B9AA-C3633F2A58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6DCA9ED5-A65F-5655-B920-6DD6146F4F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3F86559-F7F3-5FA7-72BC-850586B3E6F5}"/>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6" name="Footer Placeholder 5">
            <a:extLst>
              <a:ext uri="{FF2B5EF4-FFF2-40B4-BE49-F238E27FC236}">
                <a16:creationId xmlns:a16="http://schemas.microsoft.com/office/drawing/2014/main" id="{7CCAF745-C505-75FE-658E-69E68E985D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F075B2-A33A-4CF0-D1DE-165AEC8F74FF}"/>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399837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026A-24EA-5E0D-A5CB-F10D8F2BA1BB}"/>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40086F42-8016-712C-BBD7-37595D452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A3B7EE-BC4A-9886-A97B-2357DB7F138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98355FE4-94DE-BCE0-58C4-6B45FF6E7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F27F7B-C90C-1751-FCB9-55AB5AFAF4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5F083554-F8C4-D160-3FF1-1CE77469A7A0}"/>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8" name="Footer Placeholder 7">
            <a:extLst>
              <a:ext uri="{FF2B5EF4-FFF2-40B4-BE49-F238E27FC236}">
                <a16:creationId xmlns:a16="http://schemas.microsoft.com/office/drawing/2014/main" id="{6463CDA8-A7D9-4A5A-F660-DCA0C1D6DAD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BF5FC68-328C-8C1C-A66F-F7EF9B4941E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56961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B8C2-6305-4E22-161A-E2D161728557}"/>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54AD3E3-74C5-FF79-F350-6095B62C6F5C}"/>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4" name="Footer Placeholder 3">
            <a:extLst>
              <a:ext uri="{FF2B5EF4-FFF2-40B4-BE49-F238E27FC236}">
                <a16:creationId xmlns:a16="http://schemas.microsoft.com/office/drawing/2014/main" id="{524AEF56-C774-64A7-C628-50D70518987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AA26D40-3CAF-29EA-84C8-085C678E1959}"/>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898852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A491C-1AF5-DD33-ED0A-99D2B206BFF4}"/>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3" name="Footer Placeholder 2">
            <a:extLst>
              <a:ext uri="{FF2B5EF4-FFF2-40B4-BE49-F238E27FC236}">
                <a16:creationId xmlns:a16="http://schemas.microsoft.com/office/drawing/2014/main" id="{F6798C6F-15B1-14B9-E711-624B683FAC4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42A1945-D135-7422-E7CB-ACCFF95B9DF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53206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AD64-7F6B-0E4B-D366-941DA3F965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411DE88-0383-7713-77F4-0DDE4377A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8F9D3A5-0E4E-3420-3070-D785A3EED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6F5B57-3B5A-A011-5FF4-9066B9B877A0}"/>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6" name="Footer Placeholder 5">
            <a:extLst>
              <a:ext uri="{FF2B5EF4-FFF2-40B4-BE49-F238E27FC236}">
                <a16:creationId xmlns:a16="http://schemas.microsoft.com/office/drawing/2014/main" id="{E2E6DE61-0EBB-1362-486D-4F3D0F1E27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08B1B1D-E4FA-04F7-4BE3-9217C91B7A00}"/>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284595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7742-555F-02E5-70B0-96A314B626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61879496-FC98-8C61-3702-ABC5AE8ED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60C1750-6351-8EFA-65BB-B0CD931DC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38F533-2BC3-7D98-F114-195819500E27}"/>
              </a:ext>
            </a:extLst>
          </p:cNvPr>
          <p:cNvSpPr>
            <a:spLocks noGrp="1"/>
          </p:cNvSpPr>
          <p:nvPr>
            <p:ph type="dt" sz="half" idx="10"/>
          </p:nvPr>
        </p:nvSpPr>
        <p:spPr/>
        <p:txBody>
          <a:bodyPr/>
          <a:lstStyle/>
          <a:p>
            <a:fld id="{FFFC2063-F5DB-C546-BA23-A3A7DCFD1A2B}" type="datetimeFigureOut">
              <a:rPr lang="en-AU" smtClean="0"/>
              <a:t>25/7/2022</a:t>
            </a:fld>
            <a:endParaRPr lang="en-AU"/>
          </a:p>
        </p:txBody>
      </p:sp>
      <p:sp>
        <p:nvSpPr>
          <p:cNvPr id="6" name="Footer Placeholder 5">
            <a:extLst>
              <a:ext uri="{FF2B5EF4-FFF2-40B4-BE49-F238E27FC236}">
                <a16:creationId xmlns:a16="http://schemas.microsoft.com/office/drawing/2014/main" id="{BAF976F4-5E51-2DE1-5C17-D138E692A4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3AE5E1-68E3-1839-236E-EE6DC69AF04A}"/>
              </a:ext>
            </a:extLst>
          </p:cNvPr>
          <p:cNvSpPr>
            <a:spLocks noGrp="1"/>
          </p:cNvSpPr>
          <p:nvPr>
            <p:ph type="sldNum" sz="quarter" idx="12"/>
          </p:nvPr>
        </p:nvSpPr>
        <p:spPr/>
        <p:txBody>
          <a:bodyPr/>
          <a:lstStyle/>
          <a:p>
            <a:fld id="{F0735BE8-902D-224B-868F-3941EFF00F40}" type="slidenum">
              <a:rPr lang="en-AU" smtClean="0"/>
              <a:t>‹#›</a:t>
            </a:fld>
            <a:endParaRPr lang="en-AU"/>
          </a:p>
        </p:txBody>
      </p:sp>
    </p:spTree>
    <p:extLst>
      <p:ext uri="{BB962C8B-B14F-4D97-AF65-F5344CB8AC3E}">
        <p14:creationId xmlns:p14="http://schemas.microsoft.com/office/powerpoint/2010/main" val="10291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A83B6-9A09-98A4-FF21-70076CFF2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D360B2E4-DF78-9E53-C943-174AD0334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A65849A-06AD-C9B3-01F5-3443824A5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C2063-F5DB-C546-BA23-A3A7DCFD1A2B}" type="datetimeFigureOut">
              <a:rPr lang="en-AU" smtClean="0"/>
              <a:t>25/7/2022</a:t>
            </a:fld>
            <a:endParaRPr lang="en-AU"/>
          </a:p>
        </p:txBody>
      </p:sp>
      <p:sp>
        <p:nvSpPr>
          <p:cNvPr id="5" name="Footer Placeholder 4">
            <a:extLst>
              <a:ext uri="{FF2B5EF4-FFF2-40B4-BE49-F238E27FC236}">
                <a16:creationId xmlns:a16="http://schemas.microsoft.com/office/drawing/2014/main" id="{D54C0083-BCF8-29C9-E067-A8EF747D9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1A20F4D-C955-378C-21B0-54E57B0C3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35BE8-902D-224B-868F-3941EFF00F40}" type="slidenum">
              <a:rPr lang="en-AU" smtClean="0"/>
              <a:t>‹#›</a:t>
            </a:fld>
            <a:endParaRPr lang="en-AU"/>
          </a:p>
        </p:txBody>
      </p:sp>
    </p:spTree>
    <p:extLst>
      <p:ext uri="{BB962C8B-B14F-4D97-AF65-F5344CB8AC3E}">
        <p14:creationId xmlns:p14="http://schemas.microsoft.com/office/powerpoint/2010/main" val="424871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F863-4F34-8711-B0D0-FEF0E79378FD}"/>
              </a:ext>
            </a:extLst>
          </p:cNvPr>
          <p:cNvSpPr>
            <a:spLocks noGrp="1"/>
          </p:cNvSpPr>
          <p:nvPr>
            <p:ph type="ctrTitle"/>
          </p:nvPr>
        </p:nvSpPr>
        <p:spPr/>
        <p:txBody>
          <a:bodyPr/>
          <a:lstStyle/>
          <a:p>
            <a:r>
              <a:rPr lang="en-AU" dirty="0"/>
              <a:t>The resolvers we use</a:t>
            </a:r>
          </a:p>
        </p:txBody>
      </p:sp>
      <p:sp>
        <p:nvSpPr>
          <p:cNvPr id="3" name="Subtitle 2">
            <a:extLst>
              <a:ext uri="{FF2B5EF4-FFF2-40B4-BE49-F238E27FC236}">
                <a16:creationId xmlns:a16="http://schemas.microsoft.com/office/drawing/2014/main" id="{6EF64139-D909-094E-9B05-81EE0274A283}"/>
              </a:ext>
            </a:extLst>
          </p:cNvPr>
          <p:cNvSpPr>
            <a:spLocks noGrp="1"/>
          </p:cNvSpPr>
          <p:nvPr>
            <p:ph type="subTitle" idx="1"/>
          </p:nvPr>
        </p:nvSpPr>
        <p:spPr/>
        <p:txBody>
          <a:bodyPr>
            <a:normAutofit lnSpcReduction="10000"/>
          </a:bodyPr>
          <a:lstStyle/>
          <a:p>
            <a:r>
              <a:rPr lang="en-AU" dirty="0"/>
              <a:t>Geoff Huston</a:t>
            </a:r>
          </a:p>
          <a:p>
            <a:r>
              <a:rPr lang="en-AU" dirty="0"/>
              <a:t>João Damas</a:t>
            </a:r>
          </a:p>
          <a:p>
            <a:endParaRPr lang="en-AU" dirty="0"/>
          </a:p>
          <a:p>
            <a:r>
              <a:rPr lang="en-AU"/>
              <a:t>APNIC Labs</a:t>
            </a:r>
            <a:endParaRPr lang="en-AU" dirty="0"/>
          </a:p>
          <a:p>
            <a:endParaRPr lang="en-AU" dirty="0"/>
          </a:p>
        </p:txBody>
      </p:sp>
    </p:spTree>
    <p:extLst>
      <p:ext uri="{BB962C8B-B14F-4D97-AF65-F5344CB8AC3E}">
        <p14:creationId xmlns:p14="http://schemas.microsoft.com/office/powerpoint/2010/main" val="280658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6D70-852C-2D87-4B84-90AEEB2F17CB}"/>
              </a:ext>
            </a:extLst>
          </p:cNvPr>
          <p:cNvSpPr>
            <a:spLocks noGrp="1"/>
          </p:cNvSpPr>
          <p:nvPr>
            <p:ph type="title"/>
          </p:nvPr>
        </p:nvSpPr>
        <p:spPr/>
        <p:txBody>
          <a:bodyPr/>
          <a:lstStyle/>
          <a:p>
            <a:r>
              <a:rPr lang="en-AU" dirty="0"/>
              <a:t>What are we measuring here?</a:t>
            </a:r>
          </a:p>
        </p:txBody>
      </p:sp>
      <p:sp>
        <p:nvSpPr>
          <p:cNvPr id="3" name="Content Placeholder 2">
            <a:extLst>
              <a:ext uri="{FF2B5EF4-FFF2-40B4-BE49-F238E27FC236}">
                <a16:creationId xmlns:a16="http://schemas.microsoft.com/office/drawing/2014/main" id="{CC352846-FB52-EA3B-82FC-90E0B56028DE}"/>
              </a:ext>
            </a:extLst>
          </p:cNvPr>
          <p:cNvSpPr>
            <a:spLocks noGrp="1"/>
          </p:cNvSpPr>
          <p:nvPr>
            <p:ph idx="1"/>
          </p:nvPr>
        </p:nvSpPr>
        <p:spPr/>
        <p:txBody>
          <a:bodyPr/>
          <a:lstStyle/>
          <a:p>
            <a:r>
              <a:rPr lang="en-AU" dirty="0"/>
              <a:t>Seems that this experiment is not clear about what is being measured</a:t>
            </a:r>
          </a:p>
          <a:p>
            <a:r>
              <a:rPr lang="en-AU" dirty="0"/>
              <a:t>So we thought that maybe we really wanted to know </a:t>
            </a:r>
            <a:r>
              <a:rPr lang="en-AU" b="1" i="1" dirty="0"/>
              <a:t>all</a:t>
            </a:r>
            <a:r>
              <a:rPr lang="en-AU" dirty="0"/>
              <a:t> the resolvers who </a:t>
            </a:r>
            <a:r>
              <a:rPr lang="en-AU" b="1" i="1" dirty="0"/>
              <a:t>might</a:t>
            </a:r>
            <a:r>
              <a:rPr lang="en-AU" dirty="0"/>
              <a:t> see your query</a:t>
            </a:r>
          </a:p>
          <a:p>
            <a:r>
              <a:rPr lang="en-AU" dirty="0"/>
              <a:t>But to flush out all of these resolvers we need to adjust this experiment</a:t>
            </a:r>
          </a:p>
        </p:txBody>
      </p:sp>
    </p:spTree>
    <p:extLst>
      <p:ext uri="{BB962C8B-B14F-4D97-AF65-F5344CB8AC3E}">
        <p14:creationId xmlns:p14="http://schemas.microsoft.com/office/powerpoint/2010/main" val="210576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2802-5388-39CE-8986-9F3C4EC2C8AC}"/>
              </a:ext>
            </a:extLst>
          </p:cNvPr>
          <p:cNvSpPr>
            <a:spLocks noGrp="1"/>
          </p:cNvSpPr>
          <p:nvPr>
            <p:ph type="title"/>
          </p:nvPr>
        </p:nvSpPr>
        <p:spPr/>
        <p:txBody>
          <a:bodyPr/>
          <a:lstStyle/>
          <a:p>
            <a:r>
              <a:rPr lang="en-AU" dirty="0"/>
              <a:t>Second Thoughts</a:t>
            </a:r>
          </a:p>
        </p:txBody>
      </p:sp>
      <p:sp>
        <p:nvSpPr>
          <p:cNvPr id="3" name="Content Placeholder 2">
            <a:extLst>
              <a:ext uri="{FF2B5EF4-FFF2-40B4-BE49-F238E27FC236}">
                <a16:creationId xmlns:a16="http://schemas.microsoft.com/office/drawing/2014/main" id="{7227D297-4E18-3590-ACAD-4EFB3A5E12BE}"/>
              </a:ext>
            </a:extLst>
          </p:cNvPr>
          <p:cNvSpPr>
            <a:spLocks noGrp="1"/>
          </p:cNvSpPr>
          <p:nvPr>
            <p:ph idx="1"/>
          </p:nvPr>
        </p:nvSpPr>
        <p:spPr/>
        <p:txBody>
          <a:bodyPr/>
          <a:lstStyle/>
          <a:p>
            <a:r>
              <a:rPr lang="en-AU" dirty="0"/>
              <a:t>Get the authoritative server to return SERVFAIL all the time</a:t>
            </a:r>
          </a:p>
          <a:p>
            <a:r>
              <a:rPr lang="en-AU" dirty="0"/>
              <a:t>This way the stub resolver is likely to cycle through all the locally configured recursive resolvers to find a non-SERVFAIL DNS response</a:t>
            </a:r>
          </a:p>
          <a:p>
            <a:endParaRPr lang="en-AU" dirty="0"/>
          </a:p>
          <a:p>
            <a:endParaRPr lang="en-AU" dirty="0"/>
          </a:p>
        </p:txBody>
      </p:sp>
    </p:spTree>
    <p:extLst>
      <p:ext uri="{BB962C8B-B14F-4D97-AF65-F5344CB8AC3E}">
        <p14:creationId xmlns:p14="http://schemas.microsoft.com/office/powerpoint/2010/main" val="371604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All Resolvers seen</a:t>
            </a:r>
          </a:p>
          <a:p>
            <a:pPr marL="0" indent="0">
              <a:buNone/>
            </a:pPr>
            <a:r>
              <a:rPr lang="en-AU" dirty="0"/>
              <a:t>from SERVFAIL</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72%</a:t>
            </a:r>
          </a:p>
          <a:p>
            <a:r>
              <a:rPr lang="en-AU" dirty="0"/>
              <a:t>Google             – 26%</a:t>
            </a:r>
          </a:p>
          <a:p>
            <a:r>
              <a:rPr lang="en-AU" dirty="0"/>
              <a:t>Same CC          –   9%</a:t>
            </a:r>
          </a:p>
          <a:p>
            <a:r>
              <a:rPr lang="en-AU" dirty="0"/>
              <a:t>Cloudflare       –   6% </a:t>
            </a:r>
          </a:p>
        </p:txBody>
      </p:sp>
      <p:pic>
        <p:nvPicPr>
          <p:cNvPr id="7" name="Picture 6">
            <a:extLst>
              <a:ext uri="{FF2B5EF4-FFF2-40B4-BE49-F238E27FC236}">
                <a16:creationId xmlns:a16="http://schemas.microsoft.com/office/drawing/2014/main" id="{E60A1B6E-6777-DFC1-2D94-DFE0E75BA9A4}"/>
              </a:ext>
            </a:extLst>
          </p:cNvPr>
          <p:cNvPicPr>
            <a:picLocks noChangeAspect="1"/>
          </p:cNvPicPr>
          <p:nvPr/>
        </p:nvPicPr>
        <p:blipFill>
          <a:blip r:embed="rId2"/>
          <a:stretch>
            <a:fillRect/>
          </a:stretch>
        </p:blipFill>
        <p:spPr>
          <a:xfrm>
            <a:off x="3588025" y="1405389"/>
            <a:ext cx="8288326" cy="4637604"/>
          </a:xfrm>
          <a:prstGeom prst="rect">
            <a:avLst/>
          </a:prstGeom>
        </p:spPr>
      </p:pic>
      <p:sp>
        <p:nvSpPr>
          <p:cNvPr id="8" name="TextBox 7">
            <a:extLst>
              <a:ext uri="{FF2B5EF4-FFF2-40B4-BE49-F238E27FC236}">
                <a16:creationId xmlns:a16="http://schemas.microsoft.com/office/drawing/2014/main" id="{831B97C1-11A9-6EFD-934B-4B9732C832F4}"/>
              </a:ext>
            </a:extLst>
          </p:cNvPr>
          <p:cNvSpPr txBox="1"/>
          <p:nvPr/>
        </p:nvSpPr>
        <p:spPr>
          <a:xfrm>
            <a:off x="5545960" y="6117329"/>
            <a:ext cx="652743" cy="369332"/>
          </a:xfrm>
          <a:prstGeom prst="rect">
            <a:avLst/>
          </a:prstGeom>
          <a:noFill/>
        </p:spPr>
        <p:txBody>
          <a:bodyPr wrap="none" rtlCol="0">
            <a:spAutoFit/>
          </a:bodyPr>
          <a:lstStyle/>
          <a:p>
            <a:r>
              <a:rPr lang="en-AU" dirty="0"/>
              <a:t>2021</a:t>
            </a:r>
          </a:p>
        </p:txBody>
      </p:sp>
      <p:sp>
        <p:nvSpPr>
          <p:cNvPr id="9" name="TextBox 8">
            <a:extLst>
              <a:ext uri="{FF2B5EF4-FFF2-40B4-BE49-F238E27FC236}">
                <a16:creationId xmlns:a16="http://schemas.microsoft.com/office/drawing/2014/main" id="{20DD3F9B-2D6A-458D-AD94-7C5D4C35E03B}"/>
              </a:ext>
            </a:extLst>
          </p:cNvPr>
          <p:cNvSpPr txBox="1"/>
          <p:nvPr/>
        </p:nvSpPr>
        <p:spPr>
          <a:xfrm>
            <a:off x="9932429" y="6117329"/>
            <a:ext cx="652743" cy="369332"/>
          </a:xfrm>
          <a:prstGeom prst="rect">
            <a:avLst/>
          </a:prstGeom>
          <a:noFill/>
        </p:spPr>
        <p:txBody>
          <a:bodyPr wrap="none" rtlCol="0">
            <a:spAutoFit/>
          </a:bodyPr>
          <a:lstStyle/>
          <a:p>
            <a:r>
              <a:rPr lang="en-AU" dirty="0"/>
              <a:t>2022</a:t>
            </a:r>
          </a:p>
        </p:txBody>
      </p:sp>
      <p:sp>
        <p:nvSpPr>
          <p:cNvPr id="10" name="TextBox 9">
            <a:extLst>
              <a:ext uri="{FF2B5EF4-FFF2-40B4-BE49-F238E27FC236}">
                <a16:creationId xmlns:a16="http://schemas.microsoft.com/office/drawing/2014/main" id="{943172F3-06CC-4165-67A0-93392FE25387}"/>
              </a:ext>
            </a:extLst>
          </p:cNvPr>
          <p:cNvSpPr txBox="1"/>
          <p:nvPr/>
        </p:nvSpPr>
        <p:spPr>
          <a:xfrm>
            <a:off x="5963853" y="6486661"/>
            <a:ext cx="8589894" cy="307777"/>
          </a:xfrm>
          <a:prstGeom prst="rect">
            <a:avLst/>
          </a:prstGeom>
          <a:noFill/>
        </p:spPr>
        <p:txBody>
          <a:bodyPr wrap="square">
            <a:spAutoFit/>
          </a:bodyPr>
          <a:lstStyle/>
          <a:p>
            <a:r>
              <a:rPr lang="en-AU" sz="1400" dirty="0">
                <a:solidFill>
                  <a:schemeClr val="bg1">
                    <a:lumMod val="65000"/>
                  </a:schemeClr>
                </a:solidFill>
              </a:rPr>
              <a:t>https://</a:t>
            </a:r>
            <a:r>
              <a:rPr lang="en-AU" sz="1400" dirty="0" err="1">
                <a:solidFill>
                  <a:schemeClr val="bg1">
                    <a:lumMod val="65000"/>
                  </a:schemeClr>
                </a:solidFill>
              </a:rPr>
              <a:t>stats.labs.apnic.net</a:t>
            </a:r>
            <a:r>
              <a:rPr lang="en-AU" sz="1400" dirty="0">
                <a:solidFill>
                  <a:schemeClr val="bg1">
                    <a:lumMod val="65000"/>
                  </a:schemeClr>
                </a:solidFill>
              </a:rPr>
              <a:t>/</a:t>
            </a:r>
            <a:r>
              <a:rPr lang="en-AU" sz="1400" dirty="0" err="1">
                <a:solidFill>
                  <a:schemeClr val="bg1">
                    <a:lumMod val="65000"/>
                  </a:schemeClr>
                </a:solidFill>
              </a:rPr>
              <a:t>rvrs</a:t>
            </a:r>
            <a:r>
              <a:rPr lang="en-AU" sz="1400" dirty="0">
                <a:solidFill>
                  <a:schemeClr val="bg1">
                    <a:lumMod val="65000"/>
                  </a:schemeClr>
                </a:solidFill>
              </a:rPr>
              <a:t>/</a:t>
            </a:r>
            <a:r>
              <a:rPr lang="en-AU" sz="1400" dirty="0" err="1">
                <a:solidFill>
                  <a:schemeClr val="bg1">
                    <a:lumMod val="65000"/>
                  </a:schemeClr>
                </a:solidFill>
              </a:rPr>
              <a:t>XE?hc</a:t>
            </a:r>
            <a:r>
              <a:rPr lang="en-AU" sz="1400" dirty="0">
                <a:solidFill>
                  <a:schemeClr val="bg1">
                    <a:lumMod val="65000"/>
                  </a:schemeClr>
                </a:solidFill>
              </a:rPr>
              <a:t>=</a:t>
            </a:r>
            <a:r>
              <a:rPr lang="en-AU" sz="1400" dirty="0" err="1">
                <a:solidFill>
                  <a:schemeClr val="bg1">
                    <a:lumMod val="65000"/>
                  </a:schemeClr>
                </a:solidFill>
              </a:rPr>
              <a:t>XE&amp;hl</a:t>
            </a:r>
            <a:r>
              <a:rPr lang="en-AU" sz="1400" dirty="0">
                <a:solidFill>
                  <a:schemeClr val="bg1">
                    <a:lumMod val="65000"/>
                  </a:schemeClr>
                </a:solidFill>
              </a:rPr>
              <a:t>=1&amp;hs=2&amp;ht=10&amp;w=1&amp;t=10&amp;s=1</a:t>
            </a:r>
          </a:p>
        </p:txBody>
      </p:sp>
    </p:spTree>
    <p:extLst>
      <p:ext uri="{BB962C8B-B14F-4D97-AF65-F5344CB8AC3E}">
        <p14:creationId xmlns:p14="http://schemas.microsoft.com/office/powerpoint/2010/main" val="124719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5671-7822-FE57-8D0D-5076767D35FC}"/>
              </a:ext>
            </a:extLst>
          </p:cNvPr>
          <p:cNvSpPr>
            <a:spLocks noGrp="1"/>
          </p:cNvSpPr>
          <p:nvPr>
            <p:ph type="title"/>
          </p:nvPr>
        </p:nvSpPr>
        <p:spPr/>
        <p:txBody>
          <a:bodyPr/>
          <a:lstStyle/>
          <a:p>
            <a:r>
              <a:rPr lang="en-AU" dirty="0"/>
              <a:t>How many resolvers see the query now?</a:t>
            </a:r>
          </a:p>
        </p:txBody>
      </p:sp>
      <p:sp>
        <p:nvSpPr>
          <p:cNvPr id="4" name="Content Placeholder 2">
            <a:extLst>
              <a:ext uri="{FF2B5EF4-FFF2-40B4-BE49-F238E27FC236}">
                <a16:creationId xmlns:a16="http://schemas.microsoft.com/office/drawing/2014/main" id="{A3882D51-6A84-6B6C-5CCE-7352D9558FD9}"/>
              </a:ext>
            </a:extLst>
          </p:cNvPr>
          <p:cNvSpPr txBox="1">
            <a:spLocks/>
          </p:cNvSpPr>
          <p:nvPr/>
        </p:nvSpPr>
        <p:spPr>
          <a:xfrm>
            <a:off x="462320" y="2141537"/>
            <a:ext cx="57216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We observe that this single initial query generates 1 or more queries from a single recursive resolver IP address just 12% of the time</a:t>
            </a:r>
          </a:p>
          <a:p>
            <a:r>
              <a:rPr lang="en-AU" dirty="0"/>
              <a:t>2 or more different resolvers are queried in 30% of cases</a:t>
            </a:r>
          </a:p>
          <a:p>
            <a:r>
              <a:rPr lang="en-AU" dirty="0"/>
              <a:t>Most of the time (75% of cases) these multiple resolver IP addresses are all in the same AS</a:t>
            </a:r>
          </a:p>
        </p:txBody>
      </p:sp>
      <p:sp>
        <p:nvSpPr>
          <p:cNvPr id="6" name="TextBox 5">
            <a:extLst>
              <a:ext uri="{FF2B5EF4-FFF2-40B4-BE49-F238E27FC236}">
                <a16:creationId xmlns:a16="http://schemas.microsoft.com/office/drawing/2014/main" id="{AE538288-DD3A-A00A-4969-1DB12C4A6AB6}"/>
              </a:ext>
            </a:extLst>
          </p:cNvPr>
          <p:cNvSpPr txBox="1"/>
          <p:nvPr/>
        </p:nvSpPr>
        <p:spPr>
          <a:xfrm>
            <a:off x="6758609" y="1946130"/>
            <a:ext cx="5605669" cy="923330"/>
          </a:xfrm>
          <a:prstGeom prst="rect">
            <a:avLst/>
          </a:prstGeom>
          <a:noFill/>
        </p:spPr>
        <p:txBody>
          <a:bodyPr wrap="square" rtlCol="0">
            <a:spAutoFit/>
          </a:bodyPr>
          <a:lstStyle/>
          <a:p>
            <a:r>
              <a:rPr lang="en-AU" dirty="0"/>
              <a:t>Cumulative Distribution of number of resolver IP addresses seen to query for a unique DNS name</a:t>
            </a:r>
          </a:p>
          <a:p>
            <a:r>
              <a:rPr lang="en-AU" dirty="0"/>
              <a:t>when the response is SERVFAIL</a:t>
            </a:r>
          </a:p>
        </p:txBody>
      </p:sp>
      <p:pic>
        <p:nvPicPr>
          <p:cNvPr id="8" name="Picture 7">
            <a:extLst>
              <a:ext uri="{FF2B5EF4-FFF2-40B4-BE49-F238E27FC236}">
                <a16:creationId xmlns:a16="http://schemas.microsoft.com/office/drawing/2014/main" id="{B89052E4-7613-4084-18AC-0FDCE876771C}"/>
              </a:ext>
            </a:extLst>
          </p:cNvPr>
          <p:cNvPicPr>
            <a:picLocks noChangeAspect="1"/>
          </p:cNvPicPr>
          <p:nvPr/>
        </p:nvPicPr>
        <p:blipFill>
          <a:blip r:embed="rId2"/>
          <a:stretch>
            <a:fillRect/>
          </a:stretch>
        </p:blipFill>
        <p:spPr>
          <a:xfrm>
            <a:off x="6183946" y="2869460"/>
            <a:ext cx="5433044" cy="3814690"/>
          </a:xfrm>
          <a:prstGeom prst="rect">
            <a:avLst/>
          </a:prstGeom>
        </p:spPr>
      </p:pic>
    </p:spTree>
    <p:extLst>
      <p:ext uri="{BB962C8B-B14F-4D97-AF65-F5344CB8AC3E}">
        <p14:creationId xmlns:p14="http://schemas.microsoft.com/office/powerpoint/2010/main" val="292248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24E3-FA6B-1440-BB39-A6E7ECCD3C12}"/>
              </a:ext>
            </a:extLst>
          </p:cNvPr>
          <p:cNvSpPr>
            <a:spLocks noGrp="1"/>
          </p:cNvSpPr>
          <p:nvPr>
            <p:ph type="title"/>
          </p:nvPr>
        </p:nvSpPr>
        <p:spPr/>
        <p:txBody>
          <a:bodyPr/>
          <a:lstStyle/>
          <a:p>
            <a:r>
              <a:rPr lang="en-AU" dirty="0"/>
              <a:t>Are we there yet?</a:t>
            </a:r>
          </a:p>
        </p:txBody>
      </p:sp>
      <p:sp>
        <p:nvSpPr>
          <p:cNvPr id="3" name="Content Placeholder 2">
            <a:extLst>
              <a:ext uri="{FF2B5EF4-FFF2-40B4-BE49-F238E27FC236}">
                <a16:creationId xmlns:a16="http://schemas.microsoft.com/office/drawing/2014/main" id="{3081F7E4-28D3-16F5-DE3B-849927AC2BB0}"/>
              </a:ext>
            </a:extLst>
          </p:cNvPr>
          <p:cNvSpPr>
            <a:spLocks noGrp="1"/>
          </p:cNvSpPr>
          <p:nvPr>
            <p:ph idx="1"/>
          </p:nvPr>
        </p:nvSpPr>
        <p:spPr/>
        <p:txBody>
          <a:bodyPr/>
          <a:lstStyle/>
          <a:p>
            <a:r>
              <a:rPr lang="en-AU" dirty="0"/>
              <a:t>No, not really</a:t>
            </a:r>
          </a:p>
          <a:p>
            <a:endParaRPr lang="en-AU" dirty="0"/>
          </a:p>
          <a:p>
            <a:r>
              <a:rPr lang="en-AU" dirty="0"/>
              <a:t>Perhaps it is also useful to understand </a:t>
            </a:r>
            <a:r>
              <a:rPr lang="en-AU" b="1" i="1" dirty="0"/>
              <a:t>which resolver provides the response that the user will use</a:t>
            </a:r>
            <a:endParaRPr lang="en-AU" b="1" dirty="0"/>
          </a:p>
          <a:p>
            <a:endParaRPr lang="en-AU" dirty="0"/>
          </a:p>
        </p:txBody>
      </p:sp>
    </p:spTree>
    <p:extLst>
      <p:ext uri="{BB962C8B-B14F-4D97-AF65-F5344CB8AC3E}">
        <p14:creationId xmlns:p14="http://schemas.microsoft.com/office/powerpoint/2010/main" val="332803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B290-934B-F897-F8C9-B7882730BD60}"/>
              </a:ext>
            </a:extLst>
          </p:cNvPr>
          <p:cNvSpPr>
            <a:spLocks noGrp="1"/>
          </p:cNvSpPr>
          <p:nvPr>
            <p:ph type="title"/>
          </p:nvPr>
        </p:nvSpPr>
        <p:spPr/>
        <p:txBody>
          <a:bodyPr/>
          <a:lstStyle/>
          <a:p>
            <a:r>
              <a:rPr lang="en-AU" dirty="0"/>
              <a:t>Third Pass</a:t>
            </a:r>
          </a:p>
        </p:txBody>
      </p:sp>
      <p:sp>
        <p:nvSpPr>
          <p:cNvPr id="3" name="Content Placeholder 2">
            <a:extLst>
              <a:ext uri="{FF2B5EF4-FFF2-40B4-BE49-F238E27FC236}">
                <a16:creationId xmlns:a16="http://schemas.microsoft.com/office/drawing/2014/main" id="{0D3562AA-ABAC-BB84-FC4E-BCFD7CAC076E}"/>
              </a:ext>
            </a:extLst>
          </p:cNvPr>
          <p:cNvSpPr>
            <a:spLocks noGrp="1"/>
          </p:cNvSpPr>
          <p:nvPr>
            <p:ph idx="1"/>
          </p:nvPr>
        </p:nvSpPr>
        <p:spPr/>
        <p:txBody>
          <a:bodyPr/>
          <a:lstStyle/>
          <a:p>
            <a:r>
              <a:rPr lang="en-AU" dirty="0"/>
              <a:t>Single query – same as Pass 1</a:t>
            </a:r>
          </a:p>
          <a:p>
            <a:r>
              <a:rPr lang="en-AU" dirty="0"/>
              <a:t>But only record the first query at the auth server for each unique ID</a:t>
            </a:r>
          </a:p>
          <a:p>
            <a:pPr lvl="1"/>
            <a:r>
              <a:rPr lang="en-AU" dirty="0"/>
              <a:t>We assume that the first recursive resolver to ask the auth server is the first to provide a response to the stub resolver </a:t>
            </a:r>
          </a:p>
          <a:p>
            <a:pPr lvl="1"/>
            <a:endParaRPr lang="en-AU" dirty="0"/>
          </a:p>
          <a:p>
            <a:pPr lvl="1"/>
            <a:endParaRPr lang="en-AU" dirty="0"/>
          </a:p>
          <a:p>
            <a:r>
              <a:rPr lang="en-AU" dirty="0"/>
              <a:t>How does this change the measurements?</a:t>
            </a:r>
          </a:p>
        </p:txBody>
      </p:sp>
    </p:spTree>
    <p:extLst>
      <p:ext uri="{BB962C8B-B14F-4D97-AF65-F5344CB8AC3E}">
        <p14:creationId xmlns:p14="http://schemas.microsoft.com/office/powerpoint/2010/main" val="30847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First Responder</a:t>
            </a:r>
          </a:p>
          <a:p>
            <a:pPr marL="0" indent="0">
              <a:buNone/>
            </a:pPr>
            <a:r>
              <a:rPr lang="en-AU" dirty="0"/>
              <a:t>Resolver</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71%</a:t>
            </a:r>
          </a:p>
          <a:p>
            <a:r>
              <a:rPr lang="en-AU" dirty="0"/>
              <a:t>Google             – 15%</a:t>
            </a:r>
          </a:p>
          <a:p>
            <a:r>
              <a:rPr lang="en-AU" dirty="0"/>
              <a:t>Same CC          –   7%</a:t>
            </a:r>
          </a:p>
          <a:p>
            <a:r>
              <a:rPr lang="en-AU" dirty="0"/>
              <a:t>Cloudflare         – 4% </a:t>
            </a:r>
          </a:p>
        </p:txBody>
      </p:sp>
      <p:pic>
        <p:nvPicPr>
          <p:cNvPr id="9" name="Picture 8">
            <a:extLst>
              <a:ext uri="{FF2B5EF4-FFF2-40B4-BE49-F238E27FC236}">
                <a16:creationId xmlns:a16="http://schemas.microsoft.com/office/drawing/2014/main" id="{AE048F61-7AE2-234A-B94A-E1FF7675258F}"/>
              </a:ext>
            </a:extLst>
          </p:cNvPr>
          <p:cNvPicPr>
            <a:picLocks noChangeAspect="1"/>
          </p:cNvPicPr>
          <p:nvPr/>
        </p:nvPicPr>
        <p:blipFill>
          <a:blip r:embed="rId2"/>
          <a:stretch>
            <a:fillRect/>
          </a:stretch>
        </p:blipFill>
        <p:spPr>
          <a:xfrm>
            <a:off x="3597965" y="1531487"/>
            <a:ext cx="8285921" cy="4645476"/>
          </a:xfrm>
          <a:prstGeom prst="rect">
            <a:avLst/>
          </a:prstGeom>
        </p:spPr>
      </p:pic>
      <p:sp>
        <p:nvSpPr>
          <p:cNvPr id="7" name="TextBox 6">
            <a:extLst>
              <a:ext uri="{FF2B5EF4-FFF2-40B4-BE49-F238E27FC236}">
                <a16:creationId xmlns:a16="http://schemas.microsoft.com/office/drawing/2014/main" id="{98C729B9-E74F-A6BD-CD90-EB315F04D183}"/>
              </a:ext>
            </a:extLst>
          </p:cNvPr>
          <p:cNvSpPr txBox="1"/>
          <p:nvPr/>
        </p:nvSpPr>
        <p:spPr>
          <a:xfrm>
            <a:off x="3271593" y="6179586"/>
            <a:ext cx="652743" cy="369332"/>
          </a:xfrm>
          <a:prstGeom prst="rect">
            <a:avLst/>
          </a:prstGeom>
          <a:noFill/>
        </p:spPr>
        <p:txBody>
          <a:bodyPr wrap="none" rtlCol="0">
            <a:spAutoFit/>
          </a:bodyPr>
          <a:lstStyle/>
          <a:p>
            <a:r>
              <a:rPr lang="en-AU" dirty="0"/>
              <a:t>2022</a:t>
            </a:r>
          </a:p>
        </p:txBody>
      </p:sp>
      <p:sp>
        <p:nvSpPr>
          <p:cNvPr id="8" name="TextBox 7">
            <a:extLst>
              <a:ext uri="{FF2B5EF4-FFF2-40B4-BE49-F238E27FC236}">
                <a16:creationId xmlns:a16="http://schemas.microsoft.com/office/drawing/2014/main" id="{72DE8AB5-888E-D58E-F18D-AD75DA21755E}"/>
              </a:ext>
            </a:extLst>
          </p:cNvPr>
          <p:cNvSpPr txBox="1"/>
          <p:nvPr/>
        </p:nvSpPr>
        <p:spPr>
          <a:xfrm>
            <a:off x="6094344" y="6548918"/>
            <a:ext cx="6097656" cy="307777"/>
          </a:xfrm>
          <a:prstGeom prst="rect">
            <a:avLst/>
          </a:prstGeom>
          <a:noFill/>
        </p:spPr>
        <p:txBody>
          <a:bodyPr wrap="square">
            <a:spAutoFit/>
          </a:bodyPr>
          <a:lstStyle/>
          <a:p>
            <a:r>
              <a:rPr lang="en-AU" sz="1400" dirty="0">
                <a:solidFill>
                  <a:schemeClr val="bg1">
                    <a:lumMod val="65000"/>
                  </a:schemeClr>
                </a:solidFill>
              </a:rPr>
              <a:t>https://</a:t>
            </a:r>
            <a:r>
              <a:rPr lang="en-AU" sz="1400" dirty="0" err="1">
                <a:solidFill>
                  <a:schemeClr val="bg1">
                    <a:lumMod val="65000"/>
                  </a:schemeClr>
                </a:solidFill>
              </a:rPr>
              <a:t>stats.labs.apnic.net</a:t>
            </a:r>
            <a:r>
              <a:rPr lang="en-AU" sz="1400" dirty="0">
                <a:solidFill>
                  <a:schemeClr val="bg1">
                    <a:lumMod val="65000"/>
                  </a:schemeClr>
                </a:solidFill>
              </a:rPr>
              <a:t>/</a:t>
            </a:r>
            <a:r>
              <a:rPr lang="en-AU" sz="1400" dirty="0" err="1">
                <a:solidFill>
                  <a:schemeClr val="bg1">
                    <a:lumMod val="65000"/>
                  </a:schemeClr>
                </a:solidFill>
              </a:rPr>
              <a:t>rvrs</a:t>
            </a:r>
            <a:r>
              <a:rPr lang="en-AU" sz="1400" dirty="0">
                <a:solidFill>
                  <a:schemeClr val="bg1">
                    <a:lumMod val="65000"/>
                  </a:schemeClr>
                </a:solidFill>
              </a:rPr>
              <a:t>/</a:t>
            </a:r>
            <a:r>
              <a:rPr lang="en-AU" sz="1400" dirty="0" err="1">
                <a:solidFill>
                  <a:schemeClr val="bg1">
                    <a:lumMod val="65000"/>
                  </a:schemeClr>
                </a:solidFill>
              </a:rPr>
              <a:t>XE?hc</a:t>
            </a:r>
            <a:r>
              <a:rPr lang="en-AU" sz="1400" dirty="0">
                <a:solidFill>
                  <a:schemeClr val="bg1">
                    <a:lumMod val="65000"/>
                  </a:schemeClr>
                </a:solidFill>
              </a:rPr>
              <a:t>=</a:t>
            </a:r>
            <a:r>
              <a:rPr lang="en-AU" sz="1400" dirty="0" err="1">
                <a:solidFill>
                  <a:schemeClr val="bg1">
                    <a:lumMod val="65000"/>
                  </a:schemeClr>
                </a:solidFill>
              </a:rPr>
              <a:t>XE&amp;hl</a:t>
            </a:r>
            <a:r>
              <a:rPr lang="en-AU" sz="1400" dirty="0">
                <a:solidFill>
                  <a:schemeClr val="bg1">
                    <a:lumMod val="65000"/>
                  </a:schemeClr>
                </a:solidFill>
              </a:rPr>
              <a:t>=1&amp;hs=1&amp;ht=10&amp;w=1&amp;t=10&amp;s=0</a:t>
            </a:r>
          </a:p>
        </p:txBody>
      </p:sp>
    </p:spTree>
    <p:extLst>
      <p:ext uri="{BB962C8B-B14F-4D97-AF65-F5344CB8AC3E}">
        <p14:creationId xmlns:p14="http://schemas.microsoft.com/office/powerpoint/2010/main" val="368818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C0A-DF5F-9604-64EB-1FCD4E6A6CD8}"/>
              </a:ext>
            </a:extLst>
          </p:cNvPr>
          <p:cNvSpPr>
            <a:spLocks noGrp="1"/>
          </p:cNvSpPr>
          <p:nvPr>
            <p:ph type="title"/>
          </p:nvPr>
        </p:nvSpPr>
        <p:spPr/>
        <p:txBody>
          <a:bodyPr/>
          <a:lstStyle/>
          <a:p>
            <a:r>
              <a:rPr lang="en-AU" dirty="0"/>
              <a:t>Where are we now?</a:t>
            </a:r>
          </a:p>
        </p:txBody>
      </p:sp>
      <p:sp>
        <p:nvSpPr>
          <p:cNvPr id="4" name="TextBox 3">
            <a:extLst>
              <a:ext uri="{FF2B5EF4-FFF2-40B4-BE49-F238E27FC236}">
                <a16:creationId xmlns:a16="http://schemas.microsoft.com/office/drawing/2014/main" id="{B7664C38-CF3B-4206-04DD-0271E979F6FE}"/>
              </a:ext>
            </a:extLst>
          </p:cNvPr>
          <p:cNvSpPr txBox="1"/>
          <p:nvPr/>
        </p:nvSpPr>
        <p:spPr>
          <a:xfrm>
            <a:off x="838201" y="2435086"/>
            <a:ext cx="10320046" cy="1477328"/>
          </a:xfrm>
          <a:prstGeom prst="rect">
            <a:avLst/>
          </a:prstGeom>
          <a:noFill/>
        </p:spPr>
        <p:txBody>
          <a:bodyPr wrap="square" rtlCol="0">
            <a:spAutoFit/>
          </a:bodyPr>
          <a:lstStyle/>
          <a:p>
            <a:r>
              <a:rPr lang="en-AU" dirty="0"/>
              <a:t>		All configured Resolvers	Resolvers in the initial query set	First Responder</a:t>
            </a:r>
          </a:p>
          <a:p>
            <a:r>
              <a:rPr lang="en-AU" dirty="0"/>
              <a:t>Same AS			72%			70%				71%</a:t>
            </a:r>
          </a:p>
          <a:p>
            <a:r>
              <a:rPr lang="en-AU" dirty="0"/>
              <a:t>Different AS		  9%			   8%				  7%</a:t>
            </a:r>
          </a:p>
          <a:p>
            <a:r>
              <a:rPr lang="en-AU" dirty="0"/>
              <a:t>Google			 26%			16%				15%</a:t>
            </a:r>
          </a:p>
          <a:p>
            <a:r>
              <a:rPr lang="en-AU" dirty="0"/>
              <a:t>Cloudflare		   6%			  5%				  4%</a:t>
            </a:r>
          </a:p>
        </p:txBody>
      </p:sp>
      <p:sp>
        <p:nvSpPr>
          <p:cNvPr id="5" name="TextBox 4">
            <a:extLst>
              <a:ext uri="{FF2B5EF4-FFF2-40B4-BE49-F238E27FC236}">
                <a16:creationId xmlns:a16="http://schemas.microsoft.com/office/drawing/2014/main" id="{1D59ECF5-47D1-A8EE-2051-DAAC33DE8D7C}"/>
              </a:ext>
            </a:extLst>
          </p:cNvPr>
          <p:cNvSpPr txBox="1"/>
          <p:nvPr/>
        </p:nvSpPr>
        <p:spPr>
          <a:xfrm>
            <a:off x="838200" y="4562061"/>
            <a:ext cx="6700873" cy="461665"/>
          </a:xfrm>
          <a:prstGeom prst="rect">
            <a:avLst/>
          </a:prstGeom>
          <a:noFill/>
        </p:spPr>
        <p:txBody>
          <a:bodyPr wrap="none" rtlCol="0">
            <a:spAutoFit/>
          </a:bodyPr>
          <a:lstStyle/>
          <a:p>
            <a:r>
              <a:rPr lang="en-AU" sz="2400" dirty="0">
                <a:solidFill>
                  <a:schemeClr val="accent4">
                    <a:lumMod val="50000"/>
                  </a:schemeClr>
                </a:solidFill>
                <a:latin typeface="Max's Handwritin" pitchFamily="2" charset="0"/>
              </a:rPr>
              <a:t>What’s Google’s market share of DNS resolution in EU? 26%? Or 15%</a:t>
            </a:r>
          </a:p>
        </p:txBody>
      </p:sp>
      <p:sp>
        <p:nvSpPr>
          <p:cNvPr id="6" name="Freeform 5">
            <a:extLst>
              <a:ext uri="{FF2B5EF4-FFF2-40B4-BE49-F238E27FC236}">
                <a16:creationId xmlns:a16="http://schemas.microsoft.com/office/drawing/2014/main" id="{D16436F8-169B-AB82-6378-290F5B8A32BC}"/>
              </a:ext>
            </a:extLst>
          </p:cNvPr>
          <p:cNvSpPr/>
          <p:nvPr/>
        </p:nvSpPr>
        <p:spPr>
          <a:xfrm>
            <a:off x="4301306" y="3539082"/>
            <a:ext cx="1761564" cy="973283"/>
          </a:xfrm>
          <a:custGeom>
            <a:avLst/>
            <a:gdLst>
              <a:gd name="connsiteX0" fmla="*/ 1761564 w 1761564"/>
              <a:gd name="connsiteY0" fmla="*/ 973283 h 973283"/>
              <a:gd name="connsiteX1" fmla="*/ 1294424 w 1761564"/>
              <a:gd name="connsiteY1" fmla="*/ 804318 h 973283"/>
              <a:gd name="connsiteX2" fmla="*/ 71911 w 1761564"/>
              <a:gd name="connsiteY2" fmla="*/ 58883 h 973283"/>
              <a:gd name="connsiteX3" fmla="*/ 131546 w 1761564"/>
              <a:gd name="connsiteY3" fmla="*/ 217909 h 973283"/>
              <a:gd name="connsiteX4" fmla="*/ 32155 w 1761564"/>
              <a:gd name="connsiteY4" fmla="*/ 19127 h 973283"/>
              <a:gd name="connsiteX5" fmla="*/ 240877 w 1761564"/>
              <a:gd name="connsiteY5" fmla="*/ 19127 h 9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564" h="973283">
                <a:moveTo>
                  <a:pt x="1761564" y="973283"/>
                </a:moveTo>
                <a:cubicBezTo>
                  <a:pt x="1668798" y="965000"/>
                  <a:pt x="1576033" y="956718"/>
                  <a:pt x="1294424" y="804318"/>
                </a:cubicBezTo>
                <a:cubicBezTo>
                  <a:pt x="1012815" y="651918"/>
                  <a:pt x="265724" y="156618"/>
                  <a:pt x="71911" y="58883"/>
                </a:cubicBezTo>
                <a:cubicBezTo>
                  <a:pt x="-121902" y="-38852"/>
                  <a:pt x="138172" y="224535"/>
                  <a:pt x="131546" y="217909"/>
                </a:cubicBezTo>
                <a:cubicBezTo>
                  <a:pt x="124920" y="211283"/>
                  <a:pt x="13933" y="52257"/>
                  <a:pt x="32155" y="19127"/>
                </a:cubicBezTo>
                <a:cubicBezTo>
                  <a:pt x="50377" y="-14003"/>
                  <a:pt x="145627" y="2562"/>
                  <a:pt x="240877" y="19127"/>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lumMod val="50000"/>
                </a:schemeClr>
              </a:solidFill>
            </a:endParaRPr>
          </a:p>
        </p:txBody>
      </p:sp>
      <p:sp>
        <p:nvSpPr>
          <p:cNvPr id="7" name="Freeform 6">
            <a:extLst>
              <a:ext uri="{FF2B5EF4-FFF2-40B4-BE49-F238E27FC236}">
                <a16:creationId xmlns:a16="http://schemas.microsoft.com/office/drawing/2014/main" id="{15A0A4F0-292B-3A4E-B444-A4AF4279E25E}"/>
              </a:ext>
            </a:extLst>
          </p:cNvPr>
          <p:cNvSpPr/>
          <p:nvPr/>
        </p:nvSpPr>
        <p:spPr>
          <a:xfrm>
            <a:off x="7082537" y="3480654"/>
            <a:ext cx="2879030" cy="1150981"/>
          </a:xfrm>
          <a:custGeom>
            <a:avLst/>
            <a:gdLst>
              <a:gd name="connsiteX0" fmla="*/ 4063 w 2879030"/>
              <a:gd name="connsiteY0" fmla="*/ 1150981 h 1150981"/>
              <a:gd name="connsiteX1" fmla="*/ 431446 w 2879030"/>
              <a:gd name="connsiteY1" fmla="*/ 942259 h 1150981"/>
              <a:gd name="connsiteX2" fmla="*/ 2717446 w 2879030"/>
              <a:gd name="connsiteY2" fmla="*/ 97433 h 1150981"/>
              <a:gd name="connsiteX3" fmla="*/ 2578298 w 2879030"/>
              <a:gd name="connsiteY3" fmla="*/ 37798 h 1150981"/>
              <a:gd name="connsiteX4" fmla="*/ 2876472 w 2879030"/>
              <a:gd name="connsiteY4" fmla="*/ 7981 h 1150981"/>
              <a:gd name="connsiteX5" fmla="*/ 2697567 w 2879030"/>
              <a:gd name="connsiteY5" fmla="*/ 186885 h 115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030" h="1150981">
                <a:moveTo>
                  <a:pt x="4063" y="1150981"/>
                </a:moveTo>
                <a:cubicBezTo>
                  <a:pt x="-8361" y="1134415"/>
                  <a:pt x="-20785" y="1117850"/>
                  <a:pt x="431446" y="942259"/>
                </a:cubicBezTo>
                <a:cubicBezTo>
                  <a:pt x="883677" y="766668"/>
                  <a:pt x="2359637" y="248176"/>
                  <a:pt x="2717446" y="97433"/>
                </a:cubicBezTo>
                <a:cubicBezTo>
                  <a:pt x="3075255" y="-53310"/>
                  <a:pt x="2551794" y="52707"/>
                  <a:pt x="2578298" y="37798"/>
                </a:cubicBezTo>
                <a:cubicBezTo>
                  <a:pt x="2604802" y="22889"/>
                  <a:pt x="2856594" y="-16867"/>
                  <a:pt x="2876472" y="7981"/>
                </a:cubicBezTo>
                <a:cubicBezTo>
                  <a:pt x="2896350" y="32829"/>
                  <a:pt x="2796958" y="109857"/>
                  <a:pt x="2697567" y="186885"/>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lumMod val="50000"/>
                </a:schemeClr>
              </a:solidFill>
            </a:endParaRPr>
          </a:p>
        </p:txBody>
      </p:sp>
    </p:spTree>
    <p:extLst>
      <p:ext uri="{BB962C8B-B14F-4D97-AF65-F5344CB8AC3E}">
        <p14:creationId xmlns:p14="http://schemas.microsoft.com/office/powerpoint/2010/main" val="36342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EE31-0019-DBBB-8CDA-666433CE626D}"/>
              </a:ext>
            </a:extLst>
          </p:cNvPr>
          <p:cNvSpPr>
            <a:spLocks noGrp="1"/>
          </p:cNvSpPr>
          <p:nvPr>
            <p:ph type="title"/>
          </p:nvPr>
        </p:nvSpPr>
        <p:spPr/>
        <p:txBody>
          <a:bodyPr/>
          <a:lstStyle/>
          <a:p>
            <a:r>
              <a:rPr lang="en-AU" dirty="0"/>
              <a:t>Who is “</a:t>
            </a:r>
            <a:r>
              <a:rPr lang="en-AU" b="1" i="1" dirty="0"/>
              <a:t>we</a:t>
            </a:r>
            <a:r>
              <a:rPr lang="en-AU" dirty="0"/>
              <a:t>”?</a:t>
            </a:r>
          </a:p>
        </p:txBody>
      </p:sp>
      <p:sp>
        <p:nvSpPr>
          <p:cNvPr id="3" name="Content Placeholder 2">
            <a:extLst>
              <a:ext uri="{FF2B5EF4-FFF2-40B4-BE49-F238E27FC236}">
                <a16:creationId xmlns:a16="http://schemas.microsoft.com/office/drawing/2014/main" id="{6917EB30-8A9A-EF5E-FC98-771A2131B31A}"/>
              </a:ext>
            </a:extLst>
          </p:cNvPr>
          <p:cNvSpPr>
            <a:spLocks noGrp="1"/>
          </p:cNvSpPr>
          <p:nvPr>
            <p:ph idx="1"/>
          </p:nvPr>
        </p:nvSpPr>
        <p:spPr/>
        <p:txBody>
          <a:bodyPr/>
          <a:lstStyle/>
          <a:p>
            <a:r>
              <a:rPr lang="en-AU" dirty="0"/>
              <a:t>Ads are directed to all kinds of end points</a:t>
            </a:r>
          </a:p>
          <a:p>
            <a:pPr lvl="1"/>
            <a:r>
              <a:rPr lang="en-AU" dirty="0"/>
              <a:t>There are various forms of Enterprise and B2B networks that are measured as well a consumer networks. These enterprise endpoints have a different DNS profile as compared to consumer retail services, as they tend to be more intensive users of open DNS resolver services than we see in consumer networks.</a:t>
            </a:r>
          </a:p>
          <a:p>
            <a:r>
              <a:rPr lang="en-AU" dirty="0"/>
              <a:t>What if the “we” we are referring to in this measurement are individual consumers in the EU region?</a:t>
            </a:r>
          </a:p>
          <a:p>
            <a:r>
              <a:rPr lang="en-AU" dirty="0"/>
              <a:t>What happens if we filter the ad data for Europe to look only at what we believe are consumer retail ISPs?</a:t>
            </a:r>
          </a:p>
        </p:txBody>
      </p:sp>
    </p:spTree>
    <p:extLst>
      <p:ext uri="{BB962C8B-B14F-4D97-AF65-F5344CB8AC3E}">
        <p14:creationId xmlns:p14="http://schemas.microsoft.com/office/powerpoint/2010/main" val="403931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in EU</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p:txBody>
          <a:bodyPr/>
          <a:lstStyle/>
          <a:p>
            <a:pPr marL="0" indent="0">
              <a:buNone/>
            </a:pPr>
            <a:r>
              <a:rPr lang="en-AU" dirty="0"/>
              <a:t>First Responder, </a:t>
            </a:r>
          </a:p>
          <a:p>
            <a:pPr marL="0" indent="0">
              <a:buNone/>
            </a:pPr>
            <a:r>
              <a:rPr lang="en-AU" dirty="0"/>
              <a:t>Consumer ISPs</a:t>
            </a:r>
          </a:p>
        </p:txBody>
      </p:sp>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87%</a:t>
            </a:r>
          </a:p>
          <a:p>
            <a:r>
              <a:rPr lang="en-AU" dirty="0"/>
              <a:t>Same CC          –   6%</a:t>
            </a:r>
          </a:p>
          <a:p>
            <a:r>
              <a:rPr lang="en-AU" dirty="0"/>
              <a:t>Google             –   4%</a:t>
            </a:r>
          </a:p>
          <a:p>
            <a:r>
              <a:rPr lang="en-AU" dirty="0"/>
              <a:t>Cloudflare         – 1% </a:t>
            </a:r>
          </a:p>
        </p:txBody>
      </p:sp>
      <p:sp>
        <p:nvSpPr>
          <p:cNvPr id="7" name="TextBox 6">
            <a:extLst>
              <a:ext uri="{FF2B5EF4-FFF2-40B4-BE49-F238E27FC236}">
                <a16:creationId xmlns:a16="http://schemas.microsoft.com/office/drawing/2014/main" id="{98C729B9-E74F-A6BD-CD90-EB315F04D183}"/>
              </a:ext>
            </a:extLst>
          </p:cNvPr>
          <p:cNvSpPr txBox="1"/>
          <p:nvPr/>
        </p:nvSpPr>
        <p:spPr>
          <a:xfrm>
            <a:off x="4195933" y="5910144"/>
            <a:ext cx="652743" cy="369332"/>
          </a:xfrm>
          <a:prstGeom prst="rect">
            <a:avLst/>
          </a:prstGeom>
          <a:noFill/>
        </p:spPr>
        <p:txBody>
          <a:bodyPr wrap="none" rtlCol="0">
            <a:spAutoFit/>
          </a:bodyPr>
          <a:lstStyle/>
          <a:p>
            <a:r>
              <a:rPr lang="en-AU" dirty="0"/>
              <a:t>2022</a:t>
            </a:r>
          </a:p>
        </p:txBody>
      </p:sp>
      <p:pic>
        <p:nvPicPr>
          <p:cNvPr id="5" name="Picture 4">
            <a:extLst>
              <a:ext uri="{FF2B5EF4-FFF2-40B4-BE49-F238E27FC236}">
                <a16:creationId xmlns:a16="http://schemas.microsoft.com/office/drawing/2014/main" id="{E8874EF4-B492-6988-B768-3EAF0A08F153}"/>
              </a:ext>
            </a:extLst>
          </p:cNvPr>
          <p:cNvPicPr>
            <a:picLocks noChangeAspect="1"/>
          </p:cNvPicPr>
          <p:nvPr/>
        </p:nvPicPr>
        <p:blipFill>
          <a:blip r:embed="rId2"/>
          <a:stretch>
            <a:fillRect/>
          </a:stretch>
        </p:blipFill>
        <p:spPr>
          <a:xfrm>
            <a:off x="3994295" y="845344"/>
            <a:ext cx="7359505" cy="5167312"/>
          </a:xfrm>
          <a:prstGeom prst="rect">
            <a:avLst/>
          </a:prstGeom>
        </p:spPr>
      </p:pic>
    </p:spTree>
    <p:extLst>
      <p:ext uri="{BB962C8B-B14F-4D97-AF65-F5344CB8AC3E}">
        <p14:creationId xmlns:p14="http://schemas.microsoft.com/office/powerpoint/2010/main" val="359180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06AA5B-BA7C-D120-FE58-5AA8250680DD}"/>
              </a:ext>
            </a:extLst>
          </p:cNvPr>
          <p:cNvSpPr txBox="1"/>
          <p:nvPr/>
        </p:nvSpPr>
        <p:spPr>
          <a:xfrm>
            <a:off x="1073425" y="1328026"/>
            <a:ext cx="9501809" cy="3416320"/>
          </a:xfrm>
          <a:prstGeom prst="rect">
            <a:avLst/>
          </a:prstGeom>
          <a:noFill/>
        </p:spPr>
        <p:txBody>
          <a:bodyPr wrap="square">
            <a:spAutoFit/>
          </a:bodyPr>
          <a:lstStyle/>
          <a:p>
            <a:r>
              <a:rPr lang="en-AU" sz="2400" b="0" i="0" dirty="0">
                <a:solidFill>
                  <a:schemeClr val="bg1">
                    <a:lumMod val="65000"/>
                  </a:schemeClr>
                </a:solidFill>
                <a:effectLst/>
                <a:latin typeface="Roboto" panose="02000000000000000000" pitchFamily="2" charset="0"/>
              </a:rPr>
              <a:t>"In the EU the DNS resolvers we use are dominated by a service operated by an American behemoth that is completely unaccountable to EU users and operates entirely outside of our regulatory framework.</a:t>
            </a:r>
          </a:p>
          <a:p>
            <a:endParaRPr lang="en-AU" sz="2400" dirty="0">
              <a:solidFill>
                <a:schemeClr val="bg1">
                  <a:lumMod val="65000"/>
                </a:schemeClr>
              </a:solidFill>
              <a:latin typeface="Roboto" panose="02000000000000000000" pitchFamily="2" charset="0"/>
            </a:endParaRPr>
          </a:p>
          <a:p>
            <a:r>
              <a:rPr lang="en-AU" sz="2400" dirty="0">
                <a:solidFill>
                  <a:schemeClr val="bg1">
                    <a:lumMod val="65000"/>
                  </a:schemeClr>
                </a:solidFill>
                <a:latin typeface="Roboto" panose="02000000000000000000" pitchFamily="2" charset="0"/>
              </a:rPr>
              <a:t>And they are operating an essential piece of Internet infrastructure that many EU Internet users rely on.</a:t>
            </a:r>
          </a:p>
          <a:p>
            <a:endParaRPr lang="en-AU" sz="2400" dirty="0">
              <a:solidFill>
                <a:schemeClr val="bg1">
                  <a:lumMod val="65000"/>
                </a:schemeClr>
              </a:solidFill>
              <a:latin typeface="Roboto" panose="02000000000000000000" pitchFamily="2" charset="0"/>
            </a:endParaRPr>
          </a:p>
          <a:p>
            <a:r>
              <a:rPr lang="en-AU" sz="2400" dirty="0">
                <a:solidFill>
                  <a:schemeClr val="bg1">
                    <a:lumMod val="65000"/>
                  </a:schemeClr>
                </a:solidFill>
                <a:latin typeface="Roboto" panose="02000000000000000000" pitchFamily="2" charset="0"/>
              </a:rPr>
              <a:t>We feel that this is unacceptable situation for the EU.”</a:t>
            </a:r>
            <a:endParaRPr lang="en-AU" sz="2400" dirty="0">
              <a:solidFill>
                <a:schemeClr val="bg1">
                  <a:lumMod val="65000"/>
                </a:schemeClr>
              </a:solidFill>
            </a:endParaRPr>
          </a:p>
        </p:txBody>
      </p:sp>
      <p:sp>
        <p:nvSpPr>
          <p:cNvPr id="6" name="TextBox 5">
            <a:extLst>
              <a:ext uri="{FF2B5EF4-FFF2-40B4-BE49-F238E27FC236}">
                <a16:creationId xmlns:a16="http://schemas.microsoft.com/office/drawing/2014/main" id="{010D8180-DC18-7429-F1A7-95429A7F9162}"/>
              </a:ext>
            </a:extLst>
          </p:cNvPr>
          <p:cNvSpPr txBox="1"/>
          <p:nvPr/>
        </p:nvSpPr>
        <p:spPr>
          <a:xfrm>
            <a:off x="357808" y="387626"/>
            <a:ext cx="8238794" cy="584775"/>
          </a:xfrm>
          <a:prstGeom prst="rect">
            <a:avLst/>
          </a:prstGeom>
          <a:noFill/>
        </p:spPr>
        <p:txBody>
          <a:bodyPr wrap="none" rtlCol="0">
            <a:spAutoFit/>
          </a:bodyPr>
          <a:lstStyle/>
          <a:p>
            <a:r>
              <a:rPr lang="en-AU" sz="3200" dirty="0"/>
              <a:t>As far as we are aware nobody actually said this:</a:t>
            </a:r>
          </a:p>
        </p:txBody>
      </p:sp>
      <p:sp>
        <p:nvSpPr>
          <p:cNvPr id="9" name="TextBox 8">
            <a:extLst>
              <a:ext uri="{FF2B5EF4-FFF2-40B4-BE49-F238E27FC236}">
                <a16:creationId xmlns:a16="http://schemas.microsoft.com/office/drawing/2014/main" id="{6B4C700A-2D6D-5A56-3B8A-2DDDA970BB7B}"/>
              </a:ext>
            </a:extLst>
          </p:cNvPr>
          <p:cNvSpPr txBox="1"/>
          <p:nvPr/>
        </p:nvSpPr>
        <p:spPr>
          <a:xfrm>
            <a:off x="480391" y="5237586"/>
            <a:ext cx="10601739" cy="830997"/>
          </a:xfrm>
          <a:prstGeom prst="rect">
            <a:avLst/>
          </a:prstGeom>
          <a:noFill/>
        </p:spPr>
        <p:txBody>
          <a:bodyPr wrap="square" rtlCol="0">
            <a:spAutoFit/>
          </a:bodyPr>
          <a:lstStyle/>
          <a:p>
            <a:r>
              <a:rPr lang="en-AU" sz="2400" dirty="0"/>
              <a:t>But when we look at the possible political motivations behind the DNS4EU initiative it sure feels like this is a credible explanation!</a:t>
            </a:r>
          </a:p>
        </p:txBody>
      </p:sp>
    </p:spTree>
    <p:extLst>
      <p:ext uri="{BB962C8B-B14F-4D97-AF65-F5344CB8AC3E}">
        <p14:creationId xmlns:p14="http://schemas.microsoft.com/office/powerpoint/2010/main" val="358213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0C0A-DF5F-9604-64EB-1FCD4E6A6CD8}"/>
              </a:ext>
            </a:extLst>
          </p:cNvPr>
          <p:cNvSpPr>
            <a:spLocks noGrp="1"/>
          </p:cNvSpPr>
          <p:nvPr>
            <p:ph type="title"/>
          </p:nvPr>
        </p:nvSpPr>
        <p:spPr/>
        <p:txBody>
          <a:bodyPr/>
          <a:lstStyle/>
          <a:p>
            <a:r>
              <a:rPr lang="en-AU" dirty="0"/>
              <a:t>Where are we now?</a:t>
            </a:r>
          </a:p>
        </p:txBody>
      </p:sp>
      <p:sp>
        <p:nvSpPr>
          <p:cNvPr id="4" name="TextBox 3">
            <a:extLst>
              <a:ext uri="{FF2B5EF4-FFF2-40B4-BE49-F238E27FC236}">
                <a16:creationId xmlns:a16="http://schemas.microsoft.com/office/drawing/2014/main" id="{B7664C38-CF3B-4206-04DD-0271E979F6FE}"/>
              </a:ext>
            </a:extLst>
          </p:cNvPr>
          <p:cNvSpPr txBox="1"/>
          <p:nvPr/>
        </p:nvSpPr>
        <p:spPr>
          <a:xfrm>
            <a:off x="182218" y="2061754"/>
            <a:ext cx="10320046" cy="1477328"/>
          </a:xfrm>
          <a:prstGeom prst="rect">
            <a:avLst/>
          </a:prstGeom>
          <a:noFill/>
        </p:spPr>
        <p:txBody>
          <a:bodyPr wrap="square" rtlCol="0">
            <a:spAutoFit/>
          </a:bodyPr>
          <a:lstStyle/>
          <a:p>
            <a:r>
              <a:rPr lang="en-AU" dirty="0"/>
              <a:t>	       All Resolvers	      Initial query set		First Responder             Consumer ISPs</a:t>
            </a:r>
          </a:p>
          <a:p>
            <a:r>
              <a:rPr lang="en-AU" dirty="0"/>
              <a:t>Same AS		72%		70%		         71%			87%</a:t>
            </a:r>
          </a:p>
          <a:p>
            <a:r>
              <a:rPr lang="en-AU" dirty="0"/>
              <a:t>Different AS	  9%		   8%		           7%			  6%</a:t>
            </a:r>
          </a:p>
          <a:p>
            <a:r>
              <a:rPr lang="en-AU" dirty="0"/>
              <a:t>Google		 26%		16%		         15%			  4%</a:t>
            </a:r>
          </a:p>
          <a:p>
            <a:r>
              <a:rPr lang="en-AU" dirty="0"/>
              <a:t>Cloudflare	   6%		  5%		           4%			  1%</a:t>
            </a:r>
          </a:p>
        </p:txBody>
      </p:sp>
      <p:sp>
        <p:nvSpPr>
          <p:cNvPr id="5" name="TextBox 4">
            <a:extLst>
              <a:ext uri="{FF2B5EF4-FFF2-40B4-BE49-F238E27FC236}">
                <a16:creationId xmlns:a16="http://schemas.microsoft.com/office/drawing/2014/main" id="{1D59ECF5-47D1-A8EE-2051-DAAC33DE8D7C}"/>
              </a:ext>
            </a:extLst>
          </p:cNvPr>
          <p:cNvSpPr txBox="1"/>
          <p:nvPr/>
        </p:nvSpPr>
        <p:spPr>
          <a:xfrm>
            <a:off x="4423212" y="4650604"/>
            <a:ext cx="6231089" cy="461665"/>
          </a:xfrm>
          <a:prstGeom prst="rect">
            <a:avLst/>
          </a:prstGeom>
          <a:noFill/>
          <a:ln>
            <a:solidFill>
              <a:schemeClr val="accent4">
                <a:lumMod val="50000"/>
              </a:schemeClr>
            </a:solidFill>
          </a:ln>
        </p:spPr>
        <p:txBody>
          <a:bodyPr wrap="square" rtlCol="0">
            <a:spAutoFit/>
          </a:bodyPr>
          <a:lstStyle/>
          <a:p>
            <a:r>
              <a:rPr lang="en-AU" sz="2400" dirty="0">
                <a:solidFill>
                  <a:schemeClr val="accent4">
                    <a:lumMod val="50000"/>
                  </a:schemeClr>
                </a:solidFill>
                <a:latin typeface="Max's Handwritin" pitchFamily="2" charset="0"/>
              </a:rPr>
              <a:t>Most consumers simply follow the ISP provider’s default settings</a:t>
            </a:r>
          </a:p>
        </p:txBody>
      </p:sp>
      <p:sp>
        <p:nvSpPr>
          <p:cNvPr id="3" name="Freeform 2">
            <a:extLst>
              <a:ext uri="{FF2B5EF4-FFF2-40B4-BE49-F238E27FC236}">
                <a16:creationId xmlns:a16="http://schemas.microsoft.com/office/drawing/2014/main" id="{AF4900F7-A185-FE58-3BB8-813B6F06683F}"/>
              </a:ext>
            </a:extLst>
          </p:cNvPr>
          <p:cNvSpPr/>
          <p:nvPr/>
        </p:nvSpPr>
        <p:spPr>
          <a:xfrm>
            <a:off x="8338930" y="3577929"/>
            <a:ext cx="506896" cy="1033828"/>
          </a:xfrm>
          <a:custGeom>
            <a:avLst/>
            <a:gdLst>
              <a:gd name="connsiteX0" fmla="*/ 0 w 506896"/>
              <a:gd name="connsiteY0" fmla="*/ 1033828 h 1033828"/>
              <a:gd name="connsiteX1" fmla="*/ 99392 w 506896"/>
              <a:gd name="connsiteY1" fmla="*/ 725714 h 1033828"/>
              <a:gd name="connsiteX2" fmla="*/ 357809 w 506896"/>
              <a:gd name="connsiteY2" fmla="*/ 69732 h 1033828"/>
              <a:gd name="connsiteX3" fmla="*/ 149087 w 506896"/>
              <a:gd name="connsiteY3" fmla="*/ 208880 h 1033828"/>
              <a:gd name="connsiteX4" fmla="*/ 367748 w 506896"/>
              <a:gd name="connsiteY4" fmla="*/ 158 h 1033828"/>
              <a:gd name="connsiteX5" fmla="*/ 506896 w 506896"/>
              <a:gd name="connsiteY5" fmla="*/ 248636 h 103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896" h="1033828">
                <a:moveTo>
                  <a:pt x="0" y="1033828"/>
                </a:moveTo>
                <a:cubicBezTo>
                  <a:pt x="19878" y="960112"/>
                  <a:pt x="39757" y="886397"/>
                  <a:pt x="99392" y="725714"/>
                </a:cubicBezTo>
                <a:cubicBezTo>
                  <a:pt x="159027" y="565031"/>
                  <a:pt x="349527" y="155871"/>
                  <a:pt x="357809" y="69732"/>
                </a:cubicBezTo>
                <a:cubicBezTo>
                  <a:pt x="366091" y="-16407"/>
                  <a:pt x="147431" y="220476"/>
                  <a:pt x="149087" y="208880"/>
                </a:cubicBezTo>
                <a:cubicBezTo>
                  <a:pt x="150743" y="197284"/>
                  <a:pt x="308113" y="-6468"/>
                  <a:pt x="367748" y="158"/>
                </a:cubicBezTo>
                <a:cubicBezTo>
                  <a:pt x="427383" y="6784"/>
                  <a:pt x="467139" y="127710"/>
                  <a:pt x="506896" y="248636"/>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lumMod val="50000"/>
                </a:schemeClr>
              </a:solidFill>
            </a:endParaRPr>
          </a:p>
        </p:txBody>
      </p:sp>
    </p:spTree>
    <p:extLst>
      <p:ext uri="{BB962C8B-B14F-4D97-AF65-F5344CB8AC3E}">
        <p14:creationId xmlns:p14="http://schemas.microsoft.com/office/powerpoint/2010/main" val="272298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8590-D6AC-20D7-FE6E-AA8CCCAC3F4A}"/>
              </a:ext>
            </a:extLst>
          </p:cNvPr>
          <p:cNvSpPr>
            <a:spLocks noGrp="1"/>
          </p:cNvSpPr>
          <p:nvPr>
            <p:ph type="title"/>
          </p:nvPr>
        </p:nvSpPr>
        <p:spPr/>
        <p:txBody>
          <a:bodyPr/>
          <a:lstStyle/>
          <a:p>
            <a:r>
              <a:rPr lang="en-ES" dirty="0"/>
              <a:t>What </a:t>
            </a:r>
            <a:r>
              <a:rPr lang="en-ES"/>
              <a:t>does </a:t>
            </a:r>
            <a:r>
              <a:rPr lang="en-AU" dirty="0"/>
              <a:t>all </a:t>
            </a:r>
            <a:r>
              <a:rPr lang="en-ES"/>
              <a:t>this </a:t>
            </a:r>
            <a:r>
              <a:rPr lang="en-ES" dirty="0"/>
              <a:t>mean?</a:t>
            </a:r>
          </a:p>
        </p:txBody>
      </p:sp>
      <p:sp>
        <p:nvSpPr>
          <p:cNvPr id="3" name="Content Placeholder 2">
            <a:extLst>
              <a:ext uri="{FF2B5EF4-FFF2-40B4-BE49-F238E27FC236}">
                <a16:creationId xmlns:a16="http://schemas.microsoft.com/office/drawing/2014/main" id="{4A07423A-85D6-3205-5E0D-33214EE68B95}"/>
              </a:ext>
            </a:extLst>
          </p:cNvPr>
          <p:cNvSpPr>
            <a:spLocks noGrp="1"/>
          </p:cNvSpPr>
          <p:nvPr>
            <p:ph idx="1"/>
          </p:nvPr>
        </p:nvSpPr>
        <p:spPr/>
        <p:txBody>
          <a:bodyPr/>
          <a:lstStyle/>
          <a:p>
            <a:r>
              <a:rPr lang="en-ES" dirty="0"/>
              <a:t>Most users of retail ISPs use their ISP-provided resolver (same AS)</a:t>
            </a:r>
          </a:p>
          <a:p>
            <a:r>
              <a:rPr lang="en-ES" dirty="0"/>
              <a:t>So</a:t>
            </a:r>
            <a:r>
              <a:rPr lang="en-GB" dirty="0"/>
              <a:t>me</a:t>
            </a:r>
            <a:r>
              <a:rPr lang="en-ES" dirty="0"/>
              <a:t> additional users in those ISPs use resolvers in different networks (ASN) but same country</a:t>
            </a:r>
          </a:p>
          <a:p>
            <a:pPr lvl="1"/>
            <a:r>
              <a:rPr lang="en-ES" dirty="0"/>
              <a:t>This can be due to the ISP having services across different ASNs</a:t>
            </a:r>
          </a:p>
          <a:p>
            <a:r>
              <a:rPr lang="en-GB" dirty="0"/>
              <a:t>T</a:t>
            </a:r>
            <a:r>
              <a:rPr lang="en-ES" dirty="0"/>
              <a:t>he picture for enterprise networks is slightly different.</a:t>
            </a:r>
          </a:p>
        </p:txBody>
      </p:sp>
    </p:spTree>
    <p:extLst>
      <p:ext uri="{BB962C8B-B14F-4D97-AF65-F5344CB8AC3E}">
        <p14:creationId xmlns:p14="http://schemas.microsoft.com/office/powerpoint/2010/main" val="48909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422D-7E11-0335-1021-780F89A0C1BC}"/>
              </a:ext>
            </a:extLst>
          </p:cNvPr>
          <p:cNvSpPr>
            <a:spLocks noGrp="1"/>
          </p:cNvSpPr>
          <p:nvPr>
            <p:ph type="title"/>
          </p:nvPr>
        </p:nvSpPr>
        <p:spPr/>
        <p:txBody>
          <a:bodyPr/>
          <a:lstStyle/>
          <a:p>
            <a:r>
              <a:rPr lang="en-AU" dirty="0"/>
              <a:t>What we didn’t measure</a:t>
            </a:r>
          </a:p>
        </p:txBody>
      </p:sp>
      <p:sp>
        <p:nvSpPr>
          <p:cNvPr id="3" name="Content Placeholder 2">
            <a:extLst>
              <a:ext uri="{FF2B5EF4-FFF2-40B4-BE49-F238E27FC236}">
                <a16:creationId xmlns:a16="http://schemas.microsoft.com/office/drawing/2014/main" id="{CB769A8A-AC22-AEA4-EE03-63DCB8C70DA6}"/>
              </a:ext>
            </a:extLst>
          </p:cNvPr>
          <p:cNvSpPr>
            <a:spLocks noGrp="1"/>
          </p:cNvSpPr>
          <p:nvPr>
            <p:ph idx="1"/>
          </p:nvPr>
        </p:nvSpPr>
        <p:spPr/>
        <p:txBody>
          <a:bodyPr>
            <a:normAutofit/>
          </a:bodyPr>
          <a:lstStyle/>
          <a:p>
            <a:r>
              <a:rPr lang="en-AU" dirty="0"/>
              <a:t>How many different DNS resolver service operators process DNS queries?</a:t>
            </a:r>
          </a:p>
          <a:p>
            <a:pPr lvl="1"/>
            <a:r>
              <a:rPr lang="en-AU" dirty="0"/>
              <a:t>Many ISPs are contracting their DNS resolution functions to a third party</a:t>
            </a:r>
          </a:p>
          <a:p>
            <a:pPr marL="914400" lvl="2" indent="0">
              <a:buNone/>
            </a:pPr>
            <a:r>
              <a:rPr lang="en-AU" dirty="0"/>
              <a:t>For example, </a:t>
            </a:r>
            <a:r>
              <a:rPr lang="en-AU" dirty="0" err="1"/>
              <a:t>Nominum</a:t>
            </a:r>
            <a:r>
              <a:rPr lang="en-AU" dirty="0"/>
              <a:t> is a significant player in this space</a:t>
            </a:r>
          </a:p>
          <a:p>
            <a:pPr lvl="1"/>
            <a:r>
              <a:rPr lang="en-AU" dirty="0"/>
              <a:t>This is subtly different question to just a count of the open DNS resolvers, as we would need to look inside each ISP to identify how they provision their DNS resolution service</a:t>
            </a:r>
          </a:p>
          <a:p>
            <a:r>
              <a:rPr lang="en-AU" dirty="0"/>
              <a:t>Who on-sells query log data or just passes the query logs onto others?</a:t>
            </a:r>
          </a:p>
          <a:p>
            <a:pPr lvl="1"/>
            <a:r>
              <a:rPr lang="en-AU" dirty="0"/>
              <a:t>Again, this is not something that we can measure directly</a:t>
            </a:r>
          </a:p>
          <a:p>
            <a:pPr lvl="1"/>
            <a:r>
              <a:rPr lang="en-AU" dirty="0"/>
              <a:t>Previously we’ve looked at the persistence of DNS queries over time</a:t>
            </a:r>
          </a:p>
          <a:p>
            <a:endParaRPr lang="en-AU" dirty="0"/>
          </a:p>
          <a:p>
            <a:endParaRPr lang="en-AU" dirty="0"/>
          </a:p>
        </p:txBody>
      </p:sp>
    </p:spTree>
    <p:extLst>
      <p:ext uri="{BB962C8B-B14F-4D97-AF65-F5344CB8AC3E}">
        <p14:creationId xmlns:p14="http://schemas.microsoft.com/office/powerpoint/2010/main" val="67827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3B44-A722-AAD1-D28E-45EF7CD89BD9}"/>
              </a:ext>
            </a:extLst>
          </p:cNvPr>
          <p:cNvSpPr>
            <a:spLocks noGrp="1"/>
          </p:cNvSpPr>
          <p:nvPr>
            <p:ph type="title"/>
          </p:nvPr>
        </p:nvSpPr>
        <p:spPr/>
        <p:txBody>
          <a:bodyPr/>
          <a:lstStyle/>
          <a:p>
            <a:r>
              <a:rPr lang="en-AU" dirty="0"/>
              <a:t>More hard-to-measure questions</a:t>
            </a:r>
          </a:p>
        </p:txBody>
      </p:sp>
      <p:sp>
        <p:nvSpPr>
          <p:cNvPr id="3" name="Content Placeholder 2">
            <a:extLst>
              <a:ext uri="{FF2B5EF4-FFF2-40B4-BE49-F238E27FC236}">
                <a16:creationId xmlns:a16="http://schemas.microsoft.com/office/drawing/2014/main" id="{53C21F1B-06E3-C0AD-1BF3-D78CA0B05F3D}"/>
              </a:ext>
            </a:extLst>
          </p:cNvPr>
          <p:cNvSpPr>
            <a:spLocks noGrp="1"/>
          </p:cNvSpPr>
          <p:nvPr>
            <p:ph idx="1"/>
          </p:nvPr>
        </p:nvSpPr>
        <p:spPr>
          <a:xfrm>
            <a:off x="838200" y="1825625"/>
            <a:ext cx="10515600" cy="2229540"/>
          </a:xfrm>
        </p:spPr>
        <p:txBody>
          <a:bodyPr/>
          <a:lstStyle/>
          <a:p>
            <a:r>
              <a:rPr lang="en-AU" dirty="0"/>
              <a:t>Who retains DNS queries?</a:t>
            </a:r>
          </a:p>
          <a:p>
            <a:pPr lvl="1"/>
            <a:r>
              <a:rPr lang="en-AU" dirty="0"/>
              <a:t>Obviously this is not easy to tell</a:t>
            </a:r>
          </a:p>
          <a:p>
            <a:pPr lvl="1"/>
            <a:r>
              <a:rPr lang="en-AU" dirty="0"/>
              <a:t>But we can look at the distribution of the time gap between the time original query and the recycled query</a:t>
            </a:r>
          </a:p>
        </p:txBody>
      </p:sp>
    </p:spTree>
    <p:extLst>
      <p:ext uri="{BB962C8B-B14F-4D97-AF65-F5344CB8AC3E}">
        <p14:creationId xmlns:p14="http://schemas.microsoft.com/office/powerpoint/2010/main" val="151370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1452-FEA7-3747-932C-19CD5C09C71C}"/>
              </a:ext>
            </a:extLst>
          </p:cNvPr>
          <p:cNvSpPr>
            <a:spLocks noGrp="1"/>
          </p:cNvSpPr>
          <p:nvPr>
            <p:ph type="title"/>
          </p:nvPr>
        </p:nvSpPr>
        <p:spPr/>
        <p:txBody>
          <a:bodyPr/>
          <a:lstStyle/>
          <a:p>
            <a:r>
              <a:rPr lang="en-AU" dirty="0"/>
              <a:t>Re-Query distribution</a:t>
            </a:r>
          </a:p>
        </p:txBody>
      </p:sp>
      <p:pic>
        <p:nvPicPr>
          <p:cNvPr id="5" name="Content Placeholder 4">
            <a:extLst>
              <a:ext uri="{FF2B5EF4-FFF2-40B4-BE49-F238E27FC236}">
                <a16:creationId xmlns:a16="http://schemas.microsoft.com/office/drawing/2014/main" id="{5C1615C9-8484-AD05-F594-2B54D274EBD4}"/>
              </a:ext>
            </a:extLst>
          </p:cNvPr>
          <p:cNvPicPr>
            <a:picLocks noGrp="1" noChangeAspect="1"/>
          </p:cNvPicPr>
          <p:nvPr>
            <p:ph idx="1"/>
          </p:nvPr>
        </p:nvPicPr>
        <p:blipFill>
          <a:blip r:embed="rId2"/>
          <a:stretch>
            <a:fillRect/>
          </a:stretch>
        </p:blipFill>
        <p:spPr>
          <a:xfrm>
            <a:off x="4735454" y="1590261"/>
            <a:ext cx="6982512" cy="4902614"/>
          </a:xfrm>
        </p:spPr>
      </p:pic>
      <p:sp>
        <p:nvSpPr>
          <p:cNvPr id="6" name="TextBox 5">
            <a:extLst>
              <a:ext uri="{FF2B5EF4-FFF2-40B4-BE49-F238E27FC236}">
                <a16:creationId xmlns:a16="http://schemas.microsoft.com/office/drawing/2014/main" id="{0A53EBDD-6313-974D-A73A-BCAE8950E3B3}"/>
              </a:ext>
            </a:extLst>
          </p:cNvPr>
          <p:cNvSpPr txBox="1"/>
          <p:nvPr/>
        </p:nvSpPr>
        <p:spPr>
          <a:xfrm>
            <a:off x="397565" y="2196547"/>
            <a:ext cx="4263887" cy="3970318"/>
          </a:xfrm>
          <a:prstGeom prst="rect">
            <a:avLst/>
          </a:prstGeom>
          <a:noFill/>
        </p:spPr>
        <p:txBody>
          <a:bodyPr wrap="square" rtlCol="0">
            <a:spAutoFit/>
          </a:bodyPr>
          <a:lstStyle/>
          <a:p>
            <a:r>
              <a:rPr lang="en-AU" dirty="0"/>
              <a:t>In a 24 hour period we received 612M DNS queries, or which 23M were for  names  which were “older” than 1 hour</a:t>
            </a:r>
          </a:p>
          <a:p>
            <a:endParaRPr lang="en-AU" dirty="0"/>
          </a:p>
          <a:p>
            <a:r>
              <a:rPr lang="en-AU" dirty="0"/>
              <a:t>50% of queries for aged names were between 1 and 12 days old</a:t>
            </a:r>
          </a:p>
          <a:p>
            <a:endParaRPr lang="en-AU" dirty="0"/>
          </a:p>
          <a:p>
            <a:r>
              <a:rPr lang="en-AU" dirty="0"/>
              <a:t>The DNS names are single use names</a:t>
            </a:r>
          </a:p>
          <a:p>
            <a:endParaRPr lang="en-AU" dirty="0"/>
          </a:p>
          <a:p>
            <a:r>
              <a:rPr lang="en-AU" dirty="0"/>
              <a:t>The DNS responses have a TTL of 60 seconds</a:t>
            </a:r>
          </a:p>
          <a:p>
            <a:endParaRPr lang="en-AU" dirty="0"/>
          </a:p>
          <a:p>
            <a:r>
              <a:rPr lang="en-AU" dirty="0"/>
              <a:t>Why do we get a 4% query retention and re-query rate?</a:t>
            </a:r>
          </a:p>
        </p:txBody>
      </p:sp>
    </p:spTree>
    <p:extLst>
      <p:ext uri="{BB962C8B-B14F-4D97-AF65-F5344CB8AC3E}">
        <p14:creationId xmlns:p14="http://schemas.microsoft.com/office/powerpoint/2010/main" val="342343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8464-BD45-6EDC-F75F-F597D2136829}"/>
              </a:ext>
            </a:extLst>
          </p:cNvPr>
          <p:cNvSpPr>
            <a:spLocks noGrp="1"/>
          </p:cNvSpPr>
          <p:nvPr>
            <p:ph type="title"/>
          </p:nvPr>
        </p:nvSpPr>
        <p:spPr/>
        <p:txBody>
          <a:bodyPr/>
          <a:lstStyle/>
          <a:p>
            <a:r>
              <a:rPr lang="en-ES" dirty="0"/>
              <a:t>So, is there really </a:t>
            </a:r>
            <a:r>
              <a:rPr lang="en-ES"/>
              <a:t>a problem</a:t>
            </a:r>
            <a:r>
              <a:rPr lang="en-AU" dirty="0"/>
              <a:t> for the EU</a:t>
            </a:r>
            <a:r>
              <a:rPr lang="en-ES"/>
              <a:t>?</a:t>
            </a:r>
            <a:endParaRPr lang="en-ES" dirty="0"/>
          </a:p>
        </p:txBody>
      </p:sp>
      <p:sp>
        <p:nvSpPr>
          <p:cNvPr id="3" name="Content Placeholder 2">
            <a:extLst>
              <a:ext uri="{FF2B5EF4-FFF2-40B4-BE49-F238E27FC236}">
                <a16:creationId xmlns:a16="http://schemas.microsoft.com/office/drawing/2014/main" id="{82077EE9-44DC-0B13-14BC-2FBF28EA99F1}"/>
              </a:ext>
            </a:extLst>
          </p:cNvPr>
          <p:cNvSpPr>
            <a:spLocks noGrp="1"/>
          </p:cNvSpPr>
          <p:nvPr>
            <p:ph idx="1"/>
          </p:nvPr>
        </p:nvSpPr>
        <p:spPr/>
        <p:txBody>
          <a:bodyPr/>
          <a:lstStyle/>
          <a:p>
            <a:pPr marL="0" indent="0">
              <a:buNone/>
            </a:pPr>
            <a:r>
              <a:rPr lang="en-AU" dirty="0"/>
              <a:t>“</a:t>
            </a:r>
            <a:r>
              <a:rPr lang="en-ES"/>
              <a:t>Yes</a:t>
            </a:r>
            <a:r>
              <a:rPr lang="en-AU" dirty="0"/>
              <a:t> and</a:t>
            </a:r>
            <a:r>
              <a:rPr lang="en-ES"/>
              <a:t> No</a:t>
            </a:r>
            <a:r>
              <a:rPr lang="en-AU" dirty="0"/>
              <a:t>”</a:t>
            </a:r>
            <a:r>
              <a:rPr lang="en-ES"/>
              <a:t> </a:t>
            </a:r>
            <a:r>
              <a:rPr lang="en-ES" dirty="0"/>
              <a:t>or </a:t>
            </a:r>
            <a:r>
              <a:rPr lang="en-ES"/>
              <a:t>perhaps </a:t>
            </a:r>
            <a:r>
              <a:rPr lang="en-AU" dirty="0"/>
              <a:t>“</a:t>
            </a:r>
            <a:r>
              <a:rPr lang="en-ES"/>
              <a:t>No and Yes</a:t>
            </a:r>
            <a:r>
              <a:rPr lang="en-AU" dirty="0"/>
              <a:t>”</a:t>
            </a:r>
          </a:p>
          <a:p>
            <a:pPr marL="0" indent="0">
              <a:buNone/>
            </a:pPr>
            <a:endParaRPr lang="en-ES" dirty="0"/>
          </a:p>
          <a:p>
            <a:r>
              <a:rPr lang="en-ES" dirty="0"/>
              <a:t>The majority </a:t>
            </a:r>
            <a:r>
              <a:rPr lang="en-ES"/>
              <a:t>of </a:t>
            </a:r>
            <a:r>
              <a:rPr lang="en-AU" dirty="0"/>
              <a:t>end </a:t>
            </a:r>
            <a:r>
              <a:rPr lang="en-ES"/>
              <a:t>users</a:t>
            </a:r>
            <a:r>
              <a:rPr lang="en-AU" dirty="0"/>
              <a:t> use the ISP-provided default in the EU region</a:t>
            </a:r>
            <a:endParaRPr lang="en-ES" dirty="0"/>
          </a:p>
          <a:p>
            <a:r>
              <a:rPr lang="en-AU" dirty="0"/>
              <a:t>However, </a:t>
            </a:r>
            <a:r>
              <a:rPr lang="en-ES"/>
              <a:t>there </a:t>
            </a:r>
            <a:r>
              <a:rPr lang="en-ES" dirty="0"/>
              <a:t>is </a:t>
            </a:r>
            <a:r>
              <a:rPr lang="en-ES"/>
              <a:t>an </a:t>
            </a:r>
            <a:r>
              <a:rPr lang="en-AU" dirty="0"/>
              <a:t>undeniable </a:t>
            </a:r>
            <a:r>
              <a:rPr lang="en-ES"/>
              <a:t>issue </a:t>
            </a:r>
            <a:r>
              <a:rPr lang="en-AU" dirty="0"/>
              <a:t>about the emergence of aspects of centrality in DNS resolution </a:t>
            </a:r>
            <a:r>
              <a:rPr lang="en-ES"/>
              <a:t>that </a:t>
            </a:r>
            <a:r>
              <a:rPr lang="en-ES" dirty="0"/>
              <a:t>shou</a:t>
            </a:r>
            <a:r>
              <a:rPr lang="en-GB" dirty="0" err="1"/>
              <a:t>ld</a:t>
            </a:r>
            <a:r>
              <a:rPr lang="en-ES"/>
              <a:t> </a:t>
            </a:r>
            <a:r>
              <a:rPr lang="en-AU" dirty="0"/>
              <a:t>be a </a:t>
            </a:r>
            <a:r>
              <a:rPr lang="en-ES"/>
              <a:t>concern </a:t>
            </a:r>
            <a:r>
              <a:rPr lang="en-AU" dirty="0"/>
              <a:t>for </a:t>
            </a:r>
            <a:r>
              <a:rPr lang="en-ES"/>
              <a:t>us all</a:t>
            </a:r>
            <a:endParaRPr lang="en-ES" dirty="0"/>
          </a:p>
        </p:txBody>
      </p:sp>
    </p:spTree>
    <p:extLst>
      <p:ext uri="{BB962C8B-B14F-4D97-AF65-F5344CB8AC3E}">
        <p14:creationId xmlns:p14="http://schemas.microsoft.com/office/powerpoint/2010/main" val="734422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1C813-6FE2-9B32-F955-DC1DB785E3A6}"/>
              </a:ext>
            </a:extLst>
          </p:cNvPr>
          <p:cNvSpPr>
            <a:spLocks noGrp="1"/>
          </p:cNvSpPr>
          <p:nvPr>
            <p:ph idx="1"/>
          </p:nvPr>
        </p:nvSpPr>
        <p:spPr>
          <a:xfrm>
            <a:off x="2345634" y="1825625"/>
            <a:ext cx="9008165" cy="4351338"/>
          </a:xfrm>
        </p:spPr>
        <p:txBody>
          <a:bodyPr/>
          <a:lstStyle/>
          <a:p>
            <a:pPr marL="0" indent="0">
              <a:buNone/>
            </a:pPr>
            <a:r>
              <a:rPr lang="en-AU" dirty="0"/>
              <a:t>Questions?</a:t>
            </a:r>
          </a:p>
        </p:txBody>
      </p:sp>
    </p:spTree>
    <p:extLst>
      <p:ext uri="{BB962C8B-B14F-4D97-AF65-F5344CB8AC3E}">
        <p14:creationId xmlns:p14="http://schemas.microsoft.com/office/powerpoint/2010/main" val="398663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519F-893C-1E6A-61B3-052B89CDFBD4}"/>
              </a:ext>
            </a:extLst>
          </p:cNvPr>
          <p:cNvSpPr>
            <a:spLocks noGrp="1"/>
          </p:cNvSpPr>
          <p:nvPr>
            <p:ph type="title"/>
          </p:nvPr>
        </p:nvSpPr>
        <p:spPr>
          <a:xfrm>
            <a:off x="162339" y="335307"/>
            <a:ext cx="10515600" cy="1325563"/>
          </a:xfrm>
        </p:spPr>
        <p:txBody>
          <a:bodyPr/>
          <a:lstStyle/>
          <a:p>
            <a:r>
              <a:rPr lang="en-AU" dirty="0"/>
              <a:t>“The resolvers we use”</a:t>
            </a:r>
          </a:p>
        </p:txBody>
      </p:sp>
      <p:sp>
        <p:nvSpPr>
          <p:cNvPr id="3" name="Content Placeholder 2">
            <a:extLst>
              <a:ext uri="{FF2B5EF4-FFF2-40B4-BE49-F238E27FC236}">
                <a16:creationId xmlns:a16="http://schemas.microsoft.com/office/drawing/2014/main" id="{0C4867FE-D5E1-22FE-4571-15DD771BF395}"/>
              </a:ext>
            </a:extLst>
          </p:cNvPr>
          <p:cNvSpPr>
            <a:spLocks noGrp="1"/>
          </p:cNvSpPr>
          <p:nvPr>
            <p:ph idx="1"/>
          </p:nvPr>
        </p:nvSpPr>
        <p:spPr/>
        <p:txBody>
          <a:bodyPr/>
          <a:lstStyle/>
          <a:p>
            <a:pPr marL="0" indent="0">
              <a:buNone/>
            </a:pPr>
            <a:r>
              <a:rPr lang="en-AU" dirty="0"/>
              <a:t>What does this </a:t>
            </a:r>
            <a:r>
              <a:rPr lang="en-AU" b="1" i="1" dirty="0"/>
              <a:t>mean?</a:t>
            </a:r>
          </a:p>
          <a:p>
            <a:pPr marL="0" indent="0">
              <a:buNone/>
            </a:pPr>
            <a:endParaRPr lang="en-AU" dirty="0"/>
          </a:p>
          <a:p>
            <a:pPr marL="0" indent="0">
              <a:buNone/>
            </a:pPr>
            <a:r>
              <a:rPr lang="en-AU" dirty="0"/>
              <a:t>If you wanted to conduct a measurement experiment to calculate the “user share” of DNS resolvers, then what exactly should be measured?</a:t>
            </a:r>
          </a:p>
          <a:p>
            <a:pPr marL="0" indent="0">
              <a:buNone/>
            </a:pPr>
            <a:endParaRPr lang="en-AU" dirty="0"/>
          </a:p>
          <a:p>
            <a:pPr marL="0" indent="0">
              <a:buNone/>
            </a:pPr>
            <a:r>
              <a:rPr lang="en-AU" dirty="0"/>
              <a:t>And once you have that measurement, then what is the data telling us?</a:t>
            </a:r>
          </a:p>
          <a:p>
            <a:endParaRPr lang="en-AU" dirty="0"/>
          </a:p>
        </p:txBody>
      </p:sp>
    </p:spTree>
    <p:extLst>
      <p:ext uri="{BB962C8B-B14F-4D97-AF65-F5344CB8AC3E}">
        <p14:creationId xmlns:p14="http://schemas.microsoft.com/office/powerpoint/2010/main" val="400407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5DA5-8233-F393-E0F6-EC566D86D57B}"/>
              </a:ext>
            </a:extLst>
          </p:cNvPr>
          <p:cNvSpPr>
            <a:spLocks noGrp="1"/>
          </p:cNvSpPr>
          <p:nvPr>
            <p:ph type="title"/>
          </p:nvPr>
        </p:nvSpPr>
        <p:spPr/>
        <p:txBody>
          <a:bodyPr/>
          <a:lstStyle/>
          <a:p>
            <a:r>
              <a:rPr lang="en-AU" dirty="0"/>
              <a:t>Our Initial thoughts</a:t>
            </a:r>
          </a:p>
        </p:txBody>
      </p:sp>
      <p:sp>
        <p:nvSpPr>
          <p:cNvPr id="3" name="Content Placeholder 2">
            <a:extLst>
              <a:ext uri="{FF2B5EF4-FFF2-40B4-BE49-F238E27FC236}">
                <a16:creationId xmlns:a16="http://schemas.microsoft.com/office/drawing/2014/main" id="{CB583536-9015-1162-ABBD-D91C3529EBA4}"/>
              </a:ext>
            </a:extLst>
          </p:cNvPr>
          <p:cNvSpPr>
            <a:spLocks noGrp="1"/>
          </p:cNvSpPr>
          <p:nvPr>
            <p:ph idx="1"/>
          </p:nvPr>
        </p:nvSpPr>
        <p:spPr>
          <a:xfrm>
            <a:off x="838200" y="1825625"/>
            <a:ext cx="10515600" cy="1802158"/>
          </a:xfrm>
        </p:spPr>
        <p:txBody>
          <a:bodyPr/>
          <a:lstStyle/>
          <a:p>
            <a:pPr marL="0" indent="0">
              <a:buNone/>
            </a:pPr>
            <a:r>
              <a:rPr lang="en-AU" dirty="0"/>
              <a:t>Use Ads to send each user a unique DNS name to resolve. We look at the authoritative server and collect the IP address of the resolvers asking the authoritative  server, and use Ad data to match this query to an end user IP address</a:t>
            </a:r>
          </a:p>
        </p:txBody>
      </p:sp>
      <p:sp>
        <p:nvSpPr>
          <p:cNvPr id="4" name="Freeform 3">
            <a:extLst>
              <a:ext uri="{FF2B5EF4-FFF2-40B4-BE49-F238E27FC236}">
                <a16:creationId xmlns:a16="http://schemas.microsoft.com/office/drawing/2014/main" id="{3894AE65-2FF5-F816-121C-C815B736F7BD}"/>
              </a:ext>
            </a:extLst>
          </p:cNvPr>
          <p:cNvSpPr/>
          <p:nvPr/>
        </p:nvSpPr>
        <p:spPr>
          <a:xfrm>
            <a:off x="2174656" y="4164496"/>
            <a:ext cx="331481" cy="357908"/>
          </a:xfrm>
          <a:custGeom>
            <a:avLst/>
            <a:gdLst>
              <a:gd name="connsiteX0" fmla="*/ 200796 w 331481"/>
              <a:gd name="connsiteY0" fmla="*/ 0 h 357908"/>
              <a:gd name="connsiteX1" fmla="*/ 2014 w 331481"/>
              <a:gd name="connsiteY1" fmla="*/ 268356 h 357908"/>
              <a:gd name="connsiteX2" fmla="*/ 310127 w 331481"/>
              <a:gd name="connsiteY2" fmla="*/ 347869 h 357908"/>
              <a:gd name="connsiteX3" fmla="*/ 280309 w 331481"/>
              <a:gd name="connsiteY3" fmla="*/ 69574 h 357908"/>
            </a:gdLst>
            <a:ahLst/>
            <a:cxnLst>
              <a:cxn ang="0">
                <a:pos x="connsiteX0" y="connsiteY0"/>
              </a:cxn>
              <a:cxn ang="0">
                <a:pos x="connsiteX1" y="connsiteY1"/>
              </a:cxn>
              <a:cxn ang="0">
                <a:pos x="connsiteX2" y="connsiteY2"/>
              </a:cxn>
              <a:cxn ang="0">
                <a:pos x="connsiteX3" y="connsiteY3"/>
              </a:cxn>
            </a:cxnLst>
            <a:rect l="l" t="t" r="r" b="b"/>
            <a:pathLst>
              <a:path w="331481" h="357908">
                <a:moveTo>
                  <a:pt x="200796" y="0"/>
                </a:moveTo>
                <a:cubicBezTo>
                  <a:pt x="92294" y="105189"/>
                  <a:pt x="-16208" y="210378"/>
                  <a:pt x="2014" y="268356"/>
                </a:cubicBezTo>
                <a:cubicBezTo>
                  <a:pt x="20236" y="326334"/>
                  <a:pt x="263745" y="380999"/>
                  <a:pt x="310127" y="347869"/>
                </a:cubicBezTo>
                <a:cubicBezTo>
                  <a:pt x="356509" y="314739"/>
                  <a:pt x="318409" y="192156"/>
                  <a:pt x="280309" y="695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0E0E6C55-3E40-250F-B0A9-67AA8CC538DD}"/>
              </a:ext>
            </a:extLst>
          </p:cNvPr>
          <p:cNvSpPr/>
          <p:nvPr/>
        </p:nvSpPr>
        <p:spPr>
          <a:xfrm>
            <a:off x="2176621" y="4512365"/>
            <a:ext cx="526822" cy="1233014"/>
          </a:xfrm>
          <a:custGeom>
            <a:avLst/>
            <a:gdLst>
              <a:gd name="connsiteX0" fmla="*/ 188892 w 526822"/>
              <a:gd name="connsiteY0" fmla="*/ 0 h 1233014"/>
              <a:gd name="connsiteX1" fmla="*/ 218709 w 526822"/>
              <a:gd name="connsiteY1" fmla="*/ 755374 h 1233014"/>
              <a:gd name="connsiteX2" fmla="*/ 198831 w 526822"/>
              <a:gd name="connsiteY2" fmla="*/ 815009 h 1233014"/>
              <a:gd name="connsiteX3" fmla="*/ 49 w 526822"/>
              <a:gd name="connsiteY3" fmla="*/ 1232452 h 1233014"/>
              <a:gd name="connsiteX4" fmla="*/ 218709 w 526822"/>
              <a:gd name="connsiteY4" fmla="*/ 715618 h 1233014"/>
              <a:gd name="connsiteX5" fmla="*/ 526822 w 526822"/>
              <a:gd name="connsiteY5" fmla="*/ 1182757 h 12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22" h="1233014">
                <a:moveTo>
                  <a:pt x="188892" y="0"/>
                </a:moveTo>
                <a:cubicBezTo>
                  <a:pt x="202972" y="309769"/>
                  <a:pt x="217053" y="619539"/>
                  <a:pt x="218709" y="755374"/>
                </a:cubicBezTo>
                <a:cubicBezTo>
                  <a:pt x="220365" y="891209"/>
                  <a:pt x="235274" y="735496"/>
                  <a:pt x="198831" y="815009"/>
                </a:cubicBezTo>
                <a:cubicBezTo>
                  <a:pt x="162388" y="894522"/>
                  <a:pt x="-3264" y="1249017"/>
                  <a:pt x="49" y="1232452"/>
                </a:cubicBezTo>
                <a:cubicBezTo>
                  <a:pt x="3362" y="1215887"/>
                  <a:pt x="130914" y="723900"/>
                  <a:pt x="218709" y="715618"/>
                </a:cubicBezTo>
                <a:cubicBezTo>
                  <a:pt x="306504" y="707336"/>
                  <a:pt x="416663" y="945046"/>
                  <a:pt x="526822" y="11827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CF747F2A-3A6C-9C17-E7DF-CB630703C901}"/>
              </a:ext>
            </a:extLst>
          </p:cNvPr>
          <p:cNvSpPr/>
          <p:nvPr/>
        </p:nvSpPr>
        <p:spPr>
          <a:xfrm>
            <a:off x="1836506" y="4551228"/>
            <a:ext cx="966329" cy="221079"/>
          </a:xfrm>
          <a:custGeom>
            <a:avLst/>
            <a:gdLst>
              <a:gd name="connsiteX0" fmla="*/ 2233 w 966329"/>
              <a:gd name="connsiteY0" fmla="*/ 219555 h 221079"/>
              <a:gd name="connsiteX1" fmla="*/ 51929 w 966329"/>
              <a:gd name="connsiteY1" fmla="*/ 199676 h 221079"/>
              <a:gd name="connsiteX2" fmla="*/ 479311 w 966329"/>
              <a:gd name="connsiteY2" fmla="*/ 894 h 221079"/>
              <a:gd name="connsiteX3" fmla="*/ 966329 w 966329"/>
              <a:gd name="connsiteY3" fmla="*/ 140042 h 221079"/>
            </a:gdLst>
            <a:ahLst/>
            <a:cxnLst>
              <a:cxn ang="0">
                <a:pos x="connsiteX0" y="connsiteY0"/>
              </a:cxn>
              <a:cxn ang="0">
                <a:pos x="connsiteX1" y="connsiteY1"/>
              </a:cxn>
              <a:cxn ang="0">
                <a:pos x="connsiteX2" y="connsiteY2"/>
              </a:cxn>
              <a:cxn ang="0">
                <a:pos x="connsiteX3" y="connsiteY3"/>
              </a:cxn>
            </a:cxnLst>
            <a:rect l="l" t="t" r="r" b="b"/>
            <a:pathLst>
              <a:path w="966329" h="221079">
                <a:moveTo>
                  <a:pt x="2233" y="219555"/>
                </a:moveTo>
                <a:cubicBezTo>
                  <a:pt x="-12676" y="227837"/>
                  <a:pt x="51929" y="199676"/>
                  <a:pt x="51929" y="199676"/>
                </a:cubicBezTo>
                <a:cubicBezTo>
                  <a:pt x="131442" y="163232"/>
                  <a:pt x="326911" y="10833"/>
                  <a:pt x="479311" y="894"/>
                </a:cubicBezTo>
                <a:cubicBezTo>
                  <a:pt x="631711" y="-9045"/>
                  <a:pt x="799020" y="65498"/>
                  <a:pt x="966329" y="1400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C529FB81-72EF-F988-386E-E148858A2A4A}"/>
              </a:ext>
            </a:extLst>
          </p:cNvPr>
          <p:cNvSpPr/>
          <p:nvPr/>
        </p:nvSpPr>
        <p:spPr>
          <a:xfrm>
            <a:off x="2703443" y="4462670"/>
            <a:ext cx="367748" cy="397565"/>
          </a:xfrm>
          <a:custGeom>
            <a:avLst/>
            <a:gdLst>
              <a:gd name="connsiteX0" fmla="*/ 367748 w 367748"/>
              <a:gd name="connsiteY0" fmla="*/ 0 h 397565"/>
              <a:gd name="connsiteX1" fmla="*/ 0 w 367748"/>
              <a:gd name="connsiteY1" fmla="*/ 397565 h 397565"/>
            </a:gdLst>
            <a:ahLst/>
            <a:cxnLst>
              <a:cxn ang="0">
                <a:pos x="connsiteX0" y="connsiteY0"/>
              </a:cxn>
              <a:cxn ang="0">
                <a:pos x="connsiteX1" y="connsiteY1"/>
              </a:cxn>
            </a:cxnLst>
            <a:rect l="l" t="t" r="r" b="b"/>
            <a:pathLst>
              <a:path w="367748" h="397565">
                <a:moveTo>
                  <a:pt x="367748" y="0"/>
                </a:moveTo>
                <a:lnTo>
                  <a:pt x="0" y="39756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E68D685E-4ABA-AB4E-FE71-CF86AAB8364F}"/>
              </a:ext>
            </a:extLst>
          </p:cNvPr>
          <p:cNvSpPr/>
          <p:nvPr/>
        </p:nvSpPr>
        <p:spPr>
          <a:xfrm>
            <a:off x="2763078" y="4452730"/>
            <a:ext cx="514612" cy="539731"/>
          </a:xfrm>
          <a:custGeom>
            <a:avLst/>
            <a:gdLst>
              <a:gd name="connsiteX0" fmla="*/ 308113 w 514612"/>
              <a:gd name="connsiteY0" fmla="*/ 0 h 539731"/>
              <a:gd name="connsiteX1" fmla="*/ 506896 w 514612"/>
              <a:gd name="connsiteY1" fmla="*/ 159027 h 539731"/>
              <a:gd name="connsiteX2" fmla="*/ 477079 w 514612"/>
              <a:gd name="connsiteY2" fmla="*/ 188844 h 539731"/>
              <a:gd name="connsiteX3" fmla="*/ 119270 w 514612"/>
              <a:gd name="connsiteY3" fmla="*/ 526774 h 539731"/>
              <a:gd name="connsiteX4" fmla="*/ 0 w 514612"/>
              <a:gd name="connsiteY4" fmla="*/ 437322 h 53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612" h="539731">
                <a:moveTo>
                  <a:pt x="308113" y="0"/>
                </a:moveTo>
                <a:lnTo>
                  <a:pt x="506896" y="159027"/>
                </a:lnTo>
                <a:cubicBezTo>
                  <a:pt x="535057" y="190501"/>
                  <a:pt x="477079" y="188844"/>
                  <a:pt x="477079" y="188844"/>
                </a:cubicBezTo>
                <a:cubicBezTo>
                  <a:pt x="412475" y="250135"/>
                  <a:pt x="198783" y="485361"/>
                  <a:pt x="119270" y="526774"/>
                </a:cubicBezTo>
                <a:cubicBezTo>
                  <a:pt x="39757" y="568187"/>
                  <a:pt x="19878" y="502754"/>
                  <a:pt x="0" y="4373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loud 8">
            <a:extLst>
              <a:ext uri="{FF2B5EF4-FFF2-40B4-BE49-F238E27FC236}">
                <a16:creationId xmlns:a16="http://schemas.microsoft.com/office/drawing/2014/main" id="{AB3DDF28-2AE6-D0EF-566F-267A9E2D774B}"/>
              </a:ext>
            </a:extLst>
          </p:cNvPr>
          <p:cNvSpPr/>
          <p:nvPr/>
        </p:nvSpPr>
        <p:spPr>
          <a:xfrm>
            <a:off x="3786809" y="4244009"/>
            <a:ext cx="1669774" cy="9243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E707703B-C281-7552-1131-CC01D8AE39C2}"/>
              </a:ext>
            </a:extLst>
          </p:cNvPr>
          <p:cNvGrpSpPr/>
          <p:nvPr/>
        </p:nvGrpSpPr>
        <p:grpSpPr>
          <a:xfrm>
            <a:off x="5768467" y="4244009"/>
            <a:ext cx="1933904" cy="705985"/>
            <a:chOff x="1881352" y="3159484"/>
            <a:chExt cx="3511049" cy="857260"/>
          </a:xfrm>
        </p:grpSpPr>
        <p:sp>
          <p:nvSpPr>
            <p:cNvPr id="12" name="Freeform 11">
              <a:extLst>
                <a:ext uri="{FF2B5EF4-FFF2-40B4-BE49-F238E27FC236}">
                  <a16:creationId xmlns:a16="http://schemas.microsoft.com/office/drawing/2014/main" id="{CD5C88BE-771B-3B79-E081-2923FFE1C0B2}"/>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DC3BB0FC-B420-9C63-B4A4-9C8B4504C9A3}"/>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ABF7B046-C593-0C80-C4FD-08435E0DA378}"/>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E4F85806-71E2-06CD-8608-8B8072E3EC7C}"/>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6" name="TextBox 15">
            <a:extLst>
              <a:ext uri="{FF2B5EF4-FFF2-40B4-BE49-F238E27FC236}">
                <a16:creationId xmlns:a16="http://schemas.microsoft.com/office/drawing/2014/main" id="{CF555C27-8B51-233F-BB84-85A9F487F66D}"/>
              </a:ext>
            </a:extLst>
          </p:cNvPr>
          <p:cNvSpPr txBox="1"/>
          <p:nvPr/>
        </p:nvSpPr>
        <p:spPr>
          <a:xfrm>
            <a:off x="5507093" y="4523993"/>
            <a:ext cx="2154621" cy="369332"/>
          </a:xfrm>
          <a:prstGeom prst="rect">
            <a:avLst/>
          </a:prstGeom>
          <a:noFill/>
        </p:spPr>
        <p:txBody>
          <a:bodyPr wrap="square" rtlCol="0">
            <a:spAutoFit/>
          </a:bodyPr>
          <a:lstStyle/>
          <a:p>
            <a:pPr algn="ctr"/>
            <a:r>
              <a:rPr lang="en-AU" dirty="0">
                <a:latin typeface="Max's Handwritin" pitchFamily="2" charset="0"/>
              </a:rPr>
              <a:t>Recursive Resolver</a:t>
            </a:r>
          </a:p>
        </p:txBody>
      </p:sp>
      <p:sp>
        <p:nvSpPr>
          <p:cNvPr id="17" name="Cloud 16">
            <a:extLst>
              <a:ext uri="{FF2B5EF4-FFF2-40B4-BE49-F238E27FC236}">
                <a16:creationId xmlns:a16="http://schemas.microsoft.com/office/drawing/2014/main" id="{9DB86170-E3F2-FBCD-5934-A5AACFB22C33}"/>
              </a:ext>
            </a:extLst>
          </p:cNvPr>
          <p:cNvSpPr/>
          <p:nvPr/>
        </p:nvSpPr>
        <p:spPr>
          <a:xfrm>
            <a:off x="7992134" y="4060234"/>
            <a:ext cx="1669774" cy="92433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DA2C4E4B-9707-1E9C-48C2-D0DF548F664A}"/>
              </a:ext>
            </a:extLst>
          </p:cNvPr>
          <p:cNvGrpSpPr/>
          <p:nvPr/>
        </p:nvGrpSpPr>
        <p:grpSpPr>
          <a:xfrm>
            <a:off x="9882625" y="4209556"/>
            <a:ext cx="1933904" cy="705985"/>
            <a:chOff x="1881352" y="3159484"/>
            <a:chExt cx="3511049" cy="857260"/>
          </a:xfrm>
        </p:grpSpPr>
        <p:sp>
          <p:nvSpPr>
            <p:cNvPr id="19" name="Freeform 18">
              <a:extLst>
                <a:ext uri="{FF2B5EF4-FFF2-40B4-BE49-F238E27FC236}">
                  <a16:creationId xmlns:a16="http://schemas.microsoft.com/office/drawing/2014/main" id="{97FF7618-16B3-0F83-9DF2-BEC08C4404B0}"/>
                </a:ext>
              </a:extLst>
            </p:cNvPr>
            <p:cNvSpPr/>
            <p:nvPr/>
          </p:nvSpPr>
          <p:spPr>
            <a:xfrm>
              <a:off x="1881352" y="3438440"/>
              <a:ext cx="3098617" cy="578304"/>
            </a:xfrm>
            <a:custGeom>
              <a:avLst/>
              <a:gdLst>
                <a:gd name="connsiteX0" fmla="*/ 0 w 3098617"/>
                <a:gd name="connsiteY0" fmla="*/ 114057 h 578304"/>
                <a:gd name="connsiteX1" fmla="*/ 21020 w 3098617"/>
                <a:gd name="connsiteY1" fmla="*/ 471408 h 578304"/>
                <a:gd name="connsiteX2" fmla="*/ 31531 w 3098617"/>
                <a:gd name="connsiteY2" fmla="*/ 576512 h 578304"/>
                <a:gd name="connsiteX3" fmla="*/ 273269 w 3098617"/>
                <a:gd name="connsiteY3" fmla="*/ 534470 h 578304"/>
                <a:gd name="connsiteX4" fmla="*/ 1870841 w 3098617"/>
                <a:gd name="connsiteY4" fmla="*/ 492429 h 578304"/>
                <a:gd name="connsiteX5" fmla="*/ 2869324 w 3098617"/>
                <a:gd name="connsiteY5" fmla="*/ 481919 h 578304"/>
                <a:gd name="connsiteX6" fmla="*/ 3079531 w 3098617"/>
                <a:gd name="connsiteY6" fmla="*/ 481919 h 578304"/>
                <a:gd name="connsiteX7" fmla="*/ 3090041 w 3098617"/>
                <a:gd name="connsiteY7" fmla="*/ 282222 h 578304"/>
                <a:gd name="connsiteX8" fmla="*/ 3090041 w 3098617"/>
                <a:gd name="connsiteY8" fmla="*/ 19463 h 578304"/>
                <a:gd name="connsiteX9" fmla="*/ 3005958 w 3098617"/>
                <a:gd name="connsiteY9" fmla="*/ 19463 h 578304"/>
                <a:gd name="connsiteX10" fmla="*/ 2175641 w 3098617"/>
                <a:gd name="connsiteY10" fmla="*/ 40484 h 578304"/>
                <a:gd name="connsiteX11" fmla="*/ 136634 w 3098617"/>
                <a:gd name="connsiteY11" fmla="*/ 93036 h 5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8617" h="578304">
                  <a:moveTo>
                    <a:pt x="0" y="114057"/>
                  </a:moveTo>
                  <a:cubicBezTo>
                    <a:pt x="7882" y="254194"/>
                    <a:pt x="15765" y="394332"/>
                    <a:pt x="21020" y="471408"/>
                  </a:cubicBezTo>
                  <a:cubicBezTo>
                    <a:pt x="26275" y="548484"/>
                    <a:pt x="-10511" y="566002"/>
                    <a:pt x="31531" y="576512"/>
                  </a:cubicBezTo>
                  <a:cubicBezTo>
                    <a:pt x="73573" y="587022"/>
                    <a:pt x="-33283" y="548484"/>
                    <a:pt x="273269" y="534470"/>
                  </a:cubicBezTo>
                  <a:cubicBezTo>
                    <a:pt x="579821" y="520456"/>
                    <a:pt x="1870841" y="492429"/>
                    <a:pt x="1870841" y="492429"/>
                  </a:cubicBezTo>
                  <a:lnTo>
                    <a:pt x="2869324" y="481919"/>
                  </a:lnTo>
                  <a:cubicBezTo>
                    <a:pt x="3070772" y="480167"/>
                    <a:pt x="3042745" y="515202"/>
                    <a:pt x="3079531" y="481919"/>
                  </a:cubicBezTo>
                  <a:cubicBezTo>
                    <a:pt x="3116317" y="448636"/>
                    <a:pt x="3088289" y="359298"/>
                    <a:pt x="3090041" y="282222"/>
                  </a:cubicBezTo>
                  <a:cubicBezTo>
                    <a:pt x="3091793" y="205146"/>
                    <a:pt x="3104055" y="63256"/>
                    <a:pt x="3090041" y="19463"/>
                  </a:cubicBezTo>
                  <a:cubicBezTo>
                    <a:pt x="3076027" y="-24330"/>
                    <a:pt x="3005958" y="19463"/>
                    <a:pt x="3005958" y="19463"/>
                  </a:cubicBezTo>
                  <a:lnTo>
                    <a:pt x="2175641" y="40484"/>
                  </a:lnTo>
                  <a:lnTo>
                    <a:pt x="136634" y="9303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88B74371-0E10-8928-20F2-CB33BAC46411}"/>
                </a:ext>
              </a:extLst>
            </p:cNvPr>
            <p:cNvSpPr/>
            <p:nvPr/>
          </p:nvSpPr>
          <p:spPr>
            <a:xfrm>
              <a:off x="1975945" y="3174124"/>
              <a:ext cx="3373821" cy="304800"/>
            </a:xfrm>
            <a:custGeom>
              <a:avLst/>
              <a:gdLst>
                <a:gd name="connsiteX0" fmla="*/ 0 w 3373821"/>
                <a:gd name="connsiteY0" fmla="*/ 304800 h 304800"/>
                <a:gd name="connsiteX1" fmla="*/ 536027 w 3373821"/>
                <a:gd name="connsiteY1" fmla="*/ 63062 h 304800"/>
                <a:gd name="connsiteX2" fmla="*/ 630621 w 3373821"/>
                <a:gd name="connsiteY2" fmla="*/ 42042 h 304800"/>
                <a:gd name="connsiteX3" fmla="*/ 3373821 w 3373821"/>
                <a:gd name="connsiteY3" fmla="*/ 0 h 304800"/>
              </a:gdLst>
              <a:ahLst/>
              <a:cxnLst>
                <a:cxn ang="0">
                  <a:pos x="connsiteX0" y="connsiteY0"/>
                </a:cxn>
                <a:cxn ang="0">
                  <a:pos x="connsiteX1" y="connsiteY1"/>
                </a:cxn>
                <a:cxn ang="0">
                  <a:pos x="connsiteX2" y="connsiteY2"/>
                </a:cxn>
                <a:cxn ang="0">
                  <a:pos x="connsiteX3" y="connsiteY3"/>
                </a:cxn>
              </a:cxnLst>
              <a:rect l="l" t="t" r="r" b="b"/>
              <a:pathLst>
                <a:path w="3373821" h="304800">
                  <a:moveTo>
                    <a:pt x="0" y="304800"/>
                  </a:moveTo>
                  <a:lnTo>
                    <a:pt x="536027" y="63062"/>
                  </a:lnTo>
                  <a:cubicBezTo>
                    <a:pt x="641130" y="19269"/>
                    <a:pt x="630621" y="42042"/>
                    <a:pt x="630621" y="42042"/>
                  </a:cubicBezTo>
                  <a:lnTo>
                    <a:pt x="3373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3B589F33-0636-9F13-8A37-B4ED273974BA}"/>
                </a:ext>
              </a:extLst>
            </p:cNvPr>
            <p:cNvSpPr/>
            <p:nvPr/>
          </p:nvSpPr>
          <p:spPr>
            <a:xfrm>
              <a:off x="4971393" y="3159484"/>
              <a:ext cx="421008" cy="393013"/>
            </a:xfrm>
            <a:custGeom>
              <a:avLst/>
              <a:gdLst>
                <a:gd name="connsiteX0" fmla="*/ 0 w 421008"/>
                <a:gd name="connsiteY0" fmla="*/ 298419 h 393013"/>
                <a:gd name="connsiteX1" fmla="*/ 388883 w 421008"/>
                <a:gd name="connsiteY1" fmla="*/ 14640 h 393013"/>
                <a:gd name="connsiteX2" fmla="*/ 399393 w 421008"/>
                <a:gd name="connsiteY2" fmla="*/ 77702 h 393013"/>
                <a:gd name="connsiteX3" fmla="*/ 399393 w 421008"/>
                <a:gd name="connsiteY3" fmla="*/ 393013 h 393013"/>
              </a:gdLst>
              <a:ahLst/>
              <a:cxnLst>
                <a:cxn ang="0">
                  <a:pos x="connsiteX0" y="connsiteY0"/>
                </a:cxn>
                <a:cxn ang="0">
                  <a:pos x="connsiteX1" y="connsiteY1"/>
                </a:cxn>
                <a:cxn ang="0">
                  <a:pos x="connsiteX2" y="connsiteY2"/>
                </a:cxn>
                <a:cxn ang="0">
                  <a:pos x="connsiteX3" y="connsiteY3"/>
                </a:cxn>
              </a:cxnLst>
              <a:rect l="l" t="t" r="r" b="b"/>
              <a:pathLst>
                <a:path w="421008" h="393013">
                  <a:moveTo>
                    <a:pt x="0" y="298419"/>
                  </a:moveTo>
                  <a:cubicBezTo>
                    <a:pt x="161159" y="174922"/>
                    <a:pt x="322318" y="51426"/>
                    <a:pt x="388883" y="14640"/>
                  </a:cubicBezTo>
                  <a:cubicBezTo>
                    <a:pt x="455448" y="-22146"/>
                    <a:pt x="397641" y="14640"/>
                    <a:pt x="399393" y="77702"/>
                  </a:cubicBezTo>
                  <a:cubicBezTo>
                    <a:pt x="401145" y="140764"/>
                    <a:pt x="400269" y="266888"/>
                    <a:pt x="399393" y="393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CA2D55B8-A993-949A-C2B3-56074B692618}"/>
                </a:ext>
              </a:extLst>
            </p:cNvPr>
            <p:cNvSpPr/>
            <p:nvPr/>
          </p:nvSpPr>
          <p:spPr>
            <a:xfrm>
              <a:off x="5002924" y="3563007"/>
              <a:ext cx="357352" cy="346841"/>
            </a:xfrm>
            <a:custGeom>
              <a:avLst/>
              <a:gdLst>
                <a:gd name="connsiteX0" fmla="*/ 0 w 357352"/>
                <a:gd name="connsiteY0" fmla="*/ 346841 h 346841"/>
                <a:gd name="connsiteX1" fmla="*/ 357352 w 357352"/>
                <a:gd name="connsiteY1" fmla="*/ 0 h 346841"/>
              </a:gdLst>
              <a:ahLst/>
              <a:cxnLst>
                <a:cxn ang="0">
                  <a:pos x="connsiteX0" y="connsiteY0"/>
                </a:cxn>
                <a:cxn ang="0">
                  <a:pos x="connsiteX1" y="connsiteY1"/>
                </a:cxn>
              </a:cxnLst>
              <a:rect l="l" t="t" r="r" b="b"/>
              <a:pathLst>
                <a:path w="357352" h="346841">
                  <a:moveTo>
                    <a:pt x="0" y="346841"/>
                  </a:moveTo>
                  <a:lnTo>
                    <a:pt x="35735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3" name="TextBox 22">
            <a:extLst>
              <a:ext uri="{FF2B5EF4-FFF2-40B4-BE49-F238E27FC236}">
                <a16:creationId xmlns:a16="http://schemas.microsoft.com/office/drawing/2014/main" id="{1A44DB9A-465C-1065-954E-EE7CFDBA613E}"/>
              </a:ext>
            </a:extLst>
          </p:cNvPr>
          <p:cNvSpPr txBox="1"/>
          <p:nvPr/>
        </p:nvSpPr>
        <p:spPr>
          <a:xfrm>
            <a:off x="9661908" y="4452730"/>
            <a:ext cx="2154621" cy="369332"/>
          </a:xfrm>
          <a:prstGeom prst="rect">
            <a:avLst/>
          </a:prstGeom>
          <a:noFill/>
        </p:spPr>
        <p:txBody>
          <a:bodyPr wrap="square" rtlCol="0">
            <a:spAutoFit/>
          </a:bodyPr>
          <a:lstStyle/>
          <a:p>
            <a:pPr algn="ctr"/>
            <a:r>
              <a:rPr lang="en-AU" dirty="0">
                <a:latin typeface="Max's Handwritin" pitchFamily="2" charset="0"/>
              </a:rPr>
              <a:t>Authoritative Server</a:t>
            </a:r>
          </a:p>
        </p:txBody>
      </p:sp>
      <p:sp>
        <p:nvSpPr>
          <p:cNvPr id="24" name="Freeform 23">
            <a:extLst>
              <a:ext uri="{FF2B5EF4-FFF2-40B4-BE49-F238E27FC236}">
                <a16:creationId xmlns:a16="http://schemas.microsoft.com/office/drawing/2014/main" id="{918B01D4-B286-B62B-AFF1-44A26E4F6E5B}"/>
              </a:ext>
            </a:extLst>
          </p:cNvPr>
          <p:cNvSpPr/>
          <p:nvPr/>
        </p:nvSpPr>
        <p:spPr>
          <a:xfrm>
            <a:off x="3230217" y="4800600"/>
            <a:ext cx="2180551" cy="1420945"/>
          </a:xfrm>
          <a:custGeom>
            <a:avLst/>
            <a:gdLst>
              <a:gd name="connsiteX0" fmla="*/ 0 w 2180551"/>
              <a:gd name="connsiteY0" fmla="*/ 0 h 1420945"/>
              <a:gd name="connsiteX1" fmla="*/ 536713 w 2180551"/>
              <a:gd name="connsiteY1" fmla="*/ 327991 h 1420945"/>
              <a:gd name="connsiteX2" fmla="*/ 2087218 w 2180551"/>
              <a:gd name="connsiteY2" fmla="*/ 1341783 h 1420945"/>
              <a:gd name="connsiteX3" fmla="*/ 2017644 w 2180551"/>
              <a:gd name="connsiteY3" fmla="*/ 1023730 h 1420945"/>
              <a:gd name="connsiteX4" fmla="*/ 2117035 w 2180551"/>
              <a:gd name="connsiteY4" fmla="*/ 1391478 h 1420945"/>
              <a:gd name="connsiteX5" fmla="*/ 1848679 w 2180551"/>
              <a:gd name="connsiteY5" fmla="*/ 1371600 h 142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551" h="1420945">
                <a:moveTo>
                  <a:pt x="0" y="0"/>
                </a:moveTo>
                <a:cubicBezTo>
                  <a:pt x="94421" y="52180"/>
                  <a:pt x="188843" y="104361"/>
                  <a:pt x="536713" y="327991"/>
                </a:cubicBezTo>
                <a:cubicBezTo>
                  <a:pt x="884583" y="551621"/>
                  <a:pt x="1840396" y="1225826"/>
                  <a:pt x="2087218" y="1341783"/>
                </a:cubicBezTo>
                <a:cubicBezTo>
                  <a:pt x="2334040" y="1457740"/>
                  <a:pt x="2012675" y="1015448"/>
                  <a:pt x="2017644" y="1023730"/>
                </a:cubicBezTo>
                <a:cubicBezTo>
                  <a:pt x="2022613" y="1032012"/>
                  <a:pt x="2145196" y="1333500"/>
                  <a:pt x="2117035" y="1391478"/>
                </a:cubicBezTo>
                <a:cubicBezTo>
                  <a:pt x="2088874" y="1449456"/>
                  <a:pt x="1968776" y="1410528"/>
                  <a:pt x="1848679" y="13716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D09F881A-22E6-518D-BDB0-1F4AD8309CC0}"/>
              </a:ext>
            </a:extLst>
          </p:cNvPr>
          <p:cNvSpPr/>
          <p:nvPr/>
        </p:nvSpPr>
        <p:spPr>
          <a:xfrm>
            <a:off x="6650600" y="4890052"/>
            <a:ext cx="3218957" cy="1371600"/>
          </a:xfrm>
          <a:custGeom>
            <a:avLst/>
            <a:gdLst>
              <a:gd name="connsiteX0" fmla="*/ 3218957 w 3218957"/>
              <a:gd name="connsiteY0" fmla="*/ 0 h 1371600"/>
              <a:gd name="connsiteX1" fmla="*/ 694417 w 3218957"/>
              <a:gd name="connsiteY1" fmla="*/ 954157 h 1371600"/>
              <a:gd name="connsiteX2" fmla="*/ 28496 w 3218957"/>
              <a:gd name="connsiteY2" fmla="*/ 1222513 h 1371600"/>
              <a:gd name="connsiteX3" fmla="*/ 207400 w 3218957"/>
              <a:gd name="connsiteY3" fmla="*/ 964096 h 1371600"/>
              <a:gd name="connsiteX4" fmla="*/ 8617 w 3218957"/>
              <a:gd name="connsiteY4" fmla="*/ 1222513 h 1371600"/>
              <a:gd name="connsiteX5" fmla="*/ 555270 w 3218957"/>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8957" h="1371600">
                <a:moveTo>
                  <a:pt x="3218957" y="0"/>
                </a:moveTo>
                <a:lnTo>
                  <a:pt x="694417" y="954157"/>
                </a:lnTo>
                <a:cubicBezTo>
                  <a:pt x="162673" y="1157909"/>
                  <a:pt x="109665" y="1220857"/>
                  <a:pt x="28496" y="1222513"/>
                </a:cubicBezTo>
                <a:cubicBezTo>
                  <a:pt x="-52673" y="1224169"/>
                  <a:pt x="210713" y="964096"/>
                  <a:pt x="207400" y="964096"/>
                </a:cubicBezTo>
                <a:cubicBezTo>
                  <a:pt x="204087" y="964096"/>
                  <a:pt x="-49361" y="1154596"/>
                  <a:pt x="8617" y="1222513"/>
                </a:cubicBezTo>
                <a:cubicBezTo>
                  <a:pt x="66595" y="1290430"/>
                  <a:pt x="310932" y="1331015"/>
                  <a:pt x="555270" y="13716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69BFFB55-6D4D-E011-5658-0B9B21A2A786}"/>
              </a:ext>
            </a:extLst>
          </p:cNvPr>
          <p:cNvSpPr txBox="1"/>
          <p:nvPr/>
        </p:nvSpPr>
        <p:spPr>
          <a:xfrm>
            <a:off x="2787469" y="4119891"/>
            <a:ext cx="455574" cy="369332"/>
          </a:xfrm>
          <a:prstGeom prst="rect">
            <a:avLst/>
          </a:prstGeom>
          <a:noFill/>
        </p:spPr>
        <p:txBody>
          <a:bodyPr wrap="none" rtlCol="0">
            <a:spAutoFit/>
          </a:bodyPr>
          <a:lstStyle/>
          <a:p>
            <a:r>
              <a:rPr lang="en-AU" dirty="0">
                <a:latin typeface="Max's Handwritin" pitchFamily="2" charset="0"/>
              </a:rPr>
              <a:t>user</a:t>
            </a:r>
          </a:p>
        </p:txBody>
      </p:sp>
      <p:sp>
        <p:nvSpPr>
          <p:cNvPr id="27" name="TextBox 26">
            <a:extLst>
              <a:ext uri="{FF2B5EF4-FFF2-40B4-BE49-F238E27FC236}">
                <a16:creationId xmlns:a16="http://schemas.microsoft.com/office/drawing/2014/main" id="{0B5FEC69-AB3B-B304-992D-4980DA8DFE95}"/>
              </a:ext>
            </a:extLst>
          </p:cNvPr>
          <p:cNvSpPr txBox="1"/>
          <p:nvPr/>
        </p:nvSpPr>
        <p:spPr>
          <a:xfrm>
            <a:off x="4452517" y="6156499"/>
            <a:ext cx="1425390" cy="646331"/>
          </a:xfrm>
          <a:prstGeom prst="rect">
            <a:avLst/>
          </a:prstGeom>
          <a:noFill/>
        </p:spPr>
        <p:txBody>
          <a:bodyPr wrap="none" rtlCol="0">
            <a:spAutoFit/>
          </a:bodyPr>
          <a:lstStyle/>
          <a:p>
            <a:r>
              <a:rPr lang="en-AU" dirty="0">
                <a:latin typeface="Max's Handwritin" pitchFamily="2" charset="0"/>
              </a:rPr>
              <a:t>Ad placement data</a:t>
            </a:r>
          </a:p>
          <a:p>
            <a:r>
              <a:rPr lang="en-AU" dirty="0">
                <a:latin typeface="Max's Handwritin" pitchFamily="2" charset="0"/>
              </a:rPr>
              <a:t>&lt;ID, </a:t>
            </a:r>
            <a:r>
              <a:rPr lang="en-AU" dirty="0" err="1">
                <a:latin typeface="Max's Handwritin" pitchFamily="2" charset="0"/>
              </a:rPr>
              <a:t>IPaddr</a:t>
            </a:r>
            <a:r>
              <a:rPr lang="en-AU" dirty="0">
                <a:latin typeface="Max's Handwritin" pitchFamily="2" charset="0"/>
              </a:rPr>
              <a:t>&gt;</a:t>
            </a:r>
          </a:p>
        </p:txBody>
      </p:sp>
      <p:sp>
        <p:nvSpPr>
          <p:cNvPr id="28" name="TextBox 27">
            <a:extLst>
              <a:ext uri="{FF2B5EF4-FFF2-40B4-BE49-F238E27FC236}">
                <a16:creationId xmlns:a16="http://schemas.microsoft.com/office/drawing/2014/main" id="{18F72F06-9E23-2F77-56B1-57D9DAF1B8E9}"/>
              </a:ext>
            </a:extLst>
          </p:cNvPr>
          <p:cNvSpPr txBox="1"/>
          <p:nvPr/>
        </p:nvSpPr>
        <p:spPr>
          <a:xfrm>
            <a:off x="6327915" y="6212263"/>
            <a:ext cx="2020105" cy="646331"/>
          </a:xfrm>
          <a:prstGeom prst="rect">
            <a:avLst/>
          </a:prstGeom>
          <a:noFill/>
        </p:spPr>
        <p:txBody>
          <a:bodyPr wrap="none" rtlCol="0">
            <a:spAutoFit/>
          </a:bodyPr>
          <a:lstStyle/>
          <a:p>
            <a:r>
              <a:rPr lang="en-AU" dirty="0">
                <a:latin typeface="Max's Handwritin" pitchFamily="2" charset="0"/>
              </a:rPr>
              <a:t>DNS query data</a:t>
            </a:r>
          </a:p>
          <a:p>
            <a:r>
              <a:rPr lang="en-AU" dirty="0">
                <a:latin typeface="Max's Handwritin" pitchFamily="2" charset="0"/>
              </a:rPr>
              <a:t>&lt;ID, DNS resolver </a:t>
            </a:r>
            <a:r>
              <a:rPr lang="en-AU" dirty="0" err="1">
                <a:latin typeface="Max's Handwritin" pitchFamily="2" charset="0"/>
              </a:rPr>
              <a:t>IPaddr</a:t>
            </a:r>
            <a:r>
              <a:rPr lang="en-AU" dirty="0">
                <a:latin typeface="Max's Handwritin" pitchFamily="2" charset="0"/>
              </a:rPr>
              <a:t>&gt;</a:t>
            </a:r>
          </a:p>
        </p:txBody>
      </p:sp>
      <p:sp>
        <p:nvSpPr>
          <p:cNvPr id="10" name="TextBox 9">
            <a:extLst>
              <a:ext uri="{FF2B5EF4-FFF2-40B4-BE49-F238E27FC236}">
                <a16:creationId xmlns:a16="http://schemas.microsoft.com/office/drawing/2014/main" id="{E185A271-DDBB-29EF-582F-C245CBD7C1CE}"/>
              </a:ext>
            </a:extLst>
          </p:cNvPr>
          <p:cNvSpPr txBox="1"/>
          <p:nvPr/>
        </p:nvSpPr>
        <p:spPr>
          <a:xfrm>
            <a:off x="5165212" y="5336898"/>
            <a:ext cx="1508426" cy="369332"/>
          </a:xfrm>
          <a:prstGeom prst="rect">
            <a:avLst/>
          </a:prstGeom>
          <a:noFill/>
        </p:spPr>
        <p:txBody>
          <a:bodyPr wrap="none" rtlCol="0">
            <a:spAutoFit/>
          </a:bodyPr>
          <a:lstStyle/>
          <a:p>
            <a:r>
              <a:rPr lang="en-AU" dirty="0"/>
              <a:t>Measurement</a:t>
            </a:r>
          </a:p>
        </p:txBody>
      </p:sp>
      <p:sp>
        <p:nvSpPr>
          <p:cNvPr id="29" name="Freeform 28">
            <a:extLst>
              <a:ext uri="{FF2B5EF4-FFF2-40B4-BE49-F238E27FC236}">
                <a16:creationId xmlns:a16="http://schemas.microsoft.com/office/drawing/2014/main" id="{F1056034-56A7-8C3F-144B-337EA63F9BEC}"/>
              </a:ext>
            </a:extLst>
          </p:cNvPr>
          <p:cNvSpPr/>
          <p:nvPr/>
        </p:nvSpPr>
        <p:spPr>
          <a:xfrm>
            <a:off x="3299791" y="4580914"/>
            <a:ext cx="2479052" cy="179929"/>
          </a:xfrm>
          <a:custGeom>
            <a:avLst/>
            <a:gdLst>
              <a:gd name="connsiteX0" fmla="*/ 0 w 2479052"/>
              <a:gd name="connsiteY0" fmla="*/ 90477 h 179929"/>
              <a:gd name="connsiteX1" fmla="*/ 2345635 w 2479052"/>
              <a:gd name="connsiteY1" fmla="*/ 90477 h 179929"/>
              <a:gd name="connsiteX2" fmla="*/ 2216426 w 2479052"/>
              <a:gd name="connsiteY2" fmla="*/ 1025 h 179929"/>
              <a:gd name="connsiteX3" fmla="*/ 2454966 w 2479052"/>
              <a:gd name="connsiteY3" fmla="*/ 50721 h 179929"/>
              <a:gd name="connsiteX4" fmla="*/ 2305879 w 2479052"/>
              <a:gd name="connsiteY4" fmla="*/ 179929 h 17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9052" h="179929">
                <a:moveTo>
                  <a:pt x="0" y="90477"/>
                </a:moveTo>
                <a:lnTo>
                  <a:pt x="2345635" y="90477"/>
                </a:lnTo>
                <a:cubicBezTo>
                  <a:pt x="2715039" y="75568"/>
                  <a:pt x="2198204" y="7651"/>
                  <a:pt x="2216426" y="1025"/>
                </a:cubicBezTo>
                <a:cubicBezTo>
                  <a:pt x="2234648" y="-5601"/>
                  <a:pt x="2440057" y="20904"/>
                  <a:pt x="2454966" y="50721"/>
                </a:cubicBezTo>
                <a:cubicBezTo>
                  <a:pt x="2469875" y="80538"/>
                  <a:pt x="2387877" y="130233"/>
                  <a:pt x="2305879" y="1799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Freeform 29">
            <a:extLst>
              <a:ext uri="{FF2B5EF4-FFF2-40B4-BE49-F238E27FC236}">
                <a16:creationId xmlns:a16="http://schemas.microsoft.com/office/drawing/2014/main" id="{7D698D92-7F91-B00E-69C6-BF0BDAE467EC}"/>
              </a:ext>
            </a:extLst>
          </p:cNvPr>
          <p:cNvSpPr/>
          <p:nvPr/>
        </p:nvSpPr>
        <p:spPr>
          <a:xfrm>
            <a:off x="7484165" y="4522282"/>
            <a:ext cx="2429484" cy="238561"/>
          </a:xfrm>
          <a:custGeom>
            <a:avLst/>
            <a:gdLst>
              <a:gd name="connsiteX0" fmla="*/ 0 w 2429484"/>
              <a:gd name="connsiteY0" fmla="*/ 49718 h 238561"/>
              <a:gd name="connsiteX1" fmla="*/ 397565 w 2429484"/>
              <a:gd name="connsiteY1" fmla="*/ 49718 h 238561"/>
              <a:gd name="connsiteX2" fmla="*/ 2345635 w 2429484"/>
              <a:gd name="connsiteY2" fmla="*/ 139170 h 238561"/>
              <a:gd name="connsiteX3" fmla="*/ 2107096 w 2429484"/>
              <a:gd name="connsiteY3" fmla="*/ 22 h 238561"/>
              <a:gd name="connsiteX4" fmla="*/ 2405270 w 2429484"/>
              <a:gd name="connsiteY4" fmla="*/ 129231 h 238561"/>
              <a:gd name="connsiteX5" fmla="*/ 2216426 w 2429484"/>
              <a:gd name="connsiteY5" fmla="*/ 238561 h 23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9484" h="238561">
                <a:moveTo>
                  <a:pt x="0" y="49718"/>
                </a:moveTo>
                <a:cubicBezTo>
                  <a:pt x="3313" y="42263"/>
                  <a:pt x="397565" y="49718"/>
                  <a:pt x="397565" y="49718"/>
                </a:cubicBezTo>
                <a:cubicBezTo>
                  <a:pt x="788504" y="64627"/>
                  <a:pt x="2060713" y="147453"/>
                  <a:pt x="2345635" y="139170"/>
                </a:cubicBezTo>
                <a:cubicBezTo>
                  <a:pt x="2630557" y="130887"/>
                  <a:pt x="2097157" y="1678"/>
                  <a:pt x="2107096" y="22"/>
                </a:cubicBezTo>
                <a:cubicBezTo>
                  <a:pt x="2117035" y="-1634"/>
                  <a:pt x="2387048" y="89475"/>
                  <a:pt x="2405270" y="129231"/>
                </a:cubicBezTo>
                <a:cubicBezTo>
                  <a:pt x="2423492" y="168987"/>
                  <a:pt x="2319959" y="203774"/>
                  <a:pt x="2216426" y="2385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Freeform 30">
            <a:extLst>
              <a:ext uri="{FF2B5EF4-FFF2-40B4-BE49-F238E27FC236}">
                <a16:creationId xmlns:a16="http://schemas.microsoft.com/office/drawing/2014/main" id="{061DA9C2-4712-04A7-6C1D-7994AB36731B}"/>
              </a:ext>
            </a:extLst>
          </p:cNvPr>
          <p:cNvSpPr/>
          <p:nvPr/>
        </p:nvSpPr>
        <p:spPr>
          <a:xfrm>
            <a:off x="4749295" y="6468216"/>
            <a:ext cx="1803728" cy="124676"/>
          </a:xfrm>
          <a:custGeom>
            <a:avLst/>
            <a:gdLst>
              <a:gd name="connsiteX0" fmla="*/ 11548 w 1803728"/>
              <a:gd name="connsiteY0" fmla="*/ 12097 h 124676"/>
              <a:gd name="connsiteX1" fmla="*/ 1609 w 1803728"/>
              <a:gd name="connsiteY1" fmla="*/ 91610 h 124676"/>
              <a:gd name="connsiteX2" fmla="*/ 41366 w 1803728"/>
              <a:gd name="connsiteY2" fmla="*/ 61793 h 124676"/>
              <a:gd name="connsiteX3" fmla="*/ 21488 w 1803728"/>
              <a:gd name="connsiteY3" fmla="*/ 61793 h 124676"/>
              <a:gd name="connsiteX4" fmla="*/ 81122 w 1803728"/>
              <a:gd name="connsiteY4" fmla="*/ 2158 h 124676"/>
              <a:gd name="connsiteX5" fmla="*/ 627775 w 1803728"/>
              <a:gd name="connsiteY5" fmla="*/ 12097 h 124676"/>
              <a:gd name="connsiteX6" fmla="*/ 1552114 w 1803728"/>
              <a:gd name="connsiteY6" fmla="*/ 31975 h 124676"/>
              <a:gd name="connsiteX7" fmla="*/ 1731018 w 1803728"/>
              <a:gd name="connsiteY7" fmla="*/ 51854 h 124676"/>
              <a:gd name="connsiteX8" fmla="*/ 1800592 w 1803728"/>
              <a:gd name="connsiteY8" fmla="*/ 111488 h 124676"/>
              <a:gd name="connsiteX9" fmla="*/ 1790653 w 1803728"/>
              <a:gd name="connsiteY9" fmla="*/ 61793 h 124676"/>
              <a:gd name="connsiteX10" fmla="*/ 1780714 w 1803728"/>
              <a:gd name="connsiteY10" fmla="*/ 121427 h 124676"/>
              <a:gd name="connsiteX11" fmla="*/ 1750896 w 1803728"/>
              <a:gd name="connsiteY11" fmla="*/ 111488 h 1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728" h="124676">
                <a:moveTo>
                  <a:pt x="11548" y="12097"/>
                </a:moveTo>
                <a:cubicBezTo>
                  <a:pt x="4093" y="47712"/>
                  <a:pt x="-3361" y="83327"/>
                  <a:pt x="1609" y="91610"/>
                </a:cubicBezTo>
                <a:cubicBezTo>
                  <a:pt x="6579" y="99893"/>
                  <a:pt x="38053" y="66763"/>
                  <a:pt x="41366" y="61793"/>
                </a:cubicBezTo>
                <a:cubicBezTo>
                  <a:pt x="44679" y="56823"/>
                  <a:pt x="14862" y="71732"/>
                  <a:pt x="21488" y="61793"/>
                </a:cubicBezTo>
                <a:cubicBezTo>
                  <a:pt x="28114" y="51854"/>
                  <a:pt x="-19926" y="10441"/>
                  <a:pt x="81122" y="2158"/>
                </a:cubicBezTo>
                <a:cubicBezTo>
                  <a:pt x="182170" y="-6125"/>
                  <a:pt x="627775" y="12097"/>
                  <a:pt x="627775" y="12097"/>
                </a:cubicBezTo>
                <a:lnTo>
                  <a:pt x="1552114" y="31975"/>
                </a:lnTo>
                <a:cubicBezTo>
                  <a:pt x="1735988" y="38601"/>
                  <a:pt x="1689605" y="38602"/>
                  <a:pt x="1731018" y="51854"/>
                </a:cubicBezTo>
                <a:cubicBezTo>
                  <a:pt x="1772431" y="65106"/>
                  <a:pt x="1790653" y="109832"/>
                  <a:pt x="1800592" y="111488"/>
                </a:cubicBezTo>
                <a:cubicBezTo>
                  <a:pt x="1810531" y="113144"/>
                  <a:pt x="1793966" y="60137"/>
                  <a:pt x="1790653" y="61793"/>
                </a:cubicBezTo>
                <a:cubicBezTo>
                  <a:pt x="1787340" y="63449"/>
                  <a:pt x="1780714" y="121427"/>
                  <a:pt x="1780714" y="121427"/>
                </a:cubicBezTo>
                <a:cubicBezTo>
                  <a:pt x="1774088" y="129710"/>
                  <a:pt x="1762492" y="120599"/>
                  <a:pt x="1750896" y="111488"/>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347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94D5-8D5B-D218-54DC-DBD8D571A770}"/>
              </a:ext>
            </a:extLst>
          </p:cNvPr>
          <p:cNvSpPr>
            <a:spLocks noGrp="1"/>
          </p:cNvSpPr>
          <p:nvPr>
            <p:ph type="title"/>
          </p:nvPr>
        </p:nvSpPr>
        <p:spPr/>
        <p:txBody>
          <a:bodyPr/>
          <a:lstStyle/>
          <a:p>
            <a:r>
              <a:rPr lang="en-AU" dirty="0"/>
              <a:t>More Initial Thoughts</a:t>
            </a:r>
          </a:p>
        </p:txBody>
      </p:sp>
      <p:sp>
        <p:nvSpPr>
          <p:cNvPr id="3" name="Content Placeholder 2">
            <a:extLst>
              <a:ext uri="{FF2B5EF4-FFF2-40B4-BE49-F238E27FC236}">
                <a16:creationId xmlns:a16="http://schemas.microsoft.com/office/drawing/2014/main" id="{68F9942F-B5E2-AB9E-1150-3A4DD9B0BFB2}"/>
              </a:ext>
            </a:extLst>
          </p:cNvPr>
          <p:cNvSpPr>
            <a:spLocks noGrp="1"/>
          </p:cNvSpPr>
          <p:nvPr>
            <p:ph idx="1"/>
          </p:nvPr>
        </p:nvSpPr>
        <p:spPr/>
        <p:txBody>
          <a:bodyPr/>
          <a:lstStyle/>
          <a:p>
            <a:r>
              <a:rPr lang="en-AU" dirty="0"/>
              <a:t>The Authoritative Server always answers queries immediately with the A / AAAA records as requested</a:t>
            </a:r>
          </a:p>
          <a:p>
            <a:r>
              <a:rPr lang="en-AU" dirty="0"/>
              <a:t>The data is unsigned and the responses fit comfortably within 512 octets of DNS payload</a:t>
            </a:r>
          </a:p>
          <a:p>
            <a:r>
              <a:rPr lang="en-AU" dirty="0"/>
              <a:t>We try to minimise timeouts and </a:t>
            </a:r>
            <a:r>
              <a:rPr lang="en-AU" dirty="0" err="1"/>
              <a:t>requeries</a:t>
            </a:r>
            <a:r>
              <a:rPr lang="en-AU" dirty="0"/>
              <a:t> by steering users to a DNS Authoritative server that is (roughly) on the same continent as the user </a:t>
            </a:r>
          </a:p>
          <a:p>
            <a:endParaRPr lang="en-AU" dirty="0"/>
          </a:p>
        </p:txBody>
      </p:sp>
    </p:spTree>
    <p:extLst>
      <p:ext uri="{BB962C8B-B14F-4D97-AF65-F5344CB8AC3E}">
        <p14:creationId xmlns:p14="http://schemas.microsoft.com/office/powerpoint/2010/main" val="34136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7895-F34D-CB82-53B8-D165F4F1183B}"/>
              </a:ext>
            </a:extLst>
          </p:cNvPr>
          <p:cNvSpPr>
            <a:spLocks noGrp="1"/>
          </p:cNvSpPr>
          <p:nvPr>
            <p:ph type="title"/>
          </p:nvPr>
        </p:nvSpPr>
        <p:spPr/>
        <p:txBody>
          <a:bodyPr/>
          <a:lstStyle/>
          <a:p>
            <a:r>
              <a:rPr lang="en-AU" dirty="0"/>
              <a:t>More Initial thoughts</a:t>
            </a:r>
          </a:p>
        </p:txBody>
      </p:sp>
      <p:sp>
        <p:nvSpPr>
          <p:cNvPr id="3" name="Content Placeholder 2">
            <a:extLst>
              <a:ext uri="{FF2B5EF4-FFF2-40B4-BE49-F238E27FC236}">
                <a16:creationId xmlns:a16="http://schemas.microsoft.com/office/drawing/2014/main" id="{FA58C6BD-6849-DC72-FD20-CE4B8670FE98}"/>
              </a:ext>
            </a:extLst>
          </p:cNvPr>
          <p:cNvSpPr>
            <a:spLocks noGrp="1"/>
          </p:cNvSpPr>
          <p:nvPr>
            <p:ph idx="1"/>
          </p:nvPr>
        </p:nvSpPr>
        <p:spPr/>
        <p:txBody>
          <a:bodyPr>
            <a:normAutofit/>
          </a:bodyPr>
          <a:lstStyle/>
          <a:p>
            <a:r>
              <a:rPr lang="en-AU" dirty="0"/>
              <a:t>We need to map the resolver “helper” addresses to a resolver service</a:t>
            </a:r>
          </a:p>
          <a:p>
            <a:pPr lvl="1"/>
            <a:r>
              <a:rPr lang="en-AU" dirty="0"/>
              <a:t>Which back-end DNS addresses are used by each open resolver?</a:t>
            </a:r>
          </a:p>
          <a:p>
            <a:pPr lvl="1"/>
            <a:r>
              <a:rPr lang="en-AU" dirty="0"/>
              <a:t>RIPE Atlas helped here for those cases where the open resolver operator does not publish this information</a:t>
            </a:r>
          </a:p>
          <a:p>
            <a:r>
              <a:rPr lang="en-AU" dirty="0"/>
              <a:t>We map resolvers into a number of categories based on the resolver’s IP address:</a:t>
            </a:r>
          </a:p>
          <a:p>
            <a:pPr lvl="1"/>
            <a:r>
              <a:rPr lang="en-AU" dirty="0"/>
              <a:t>Resolver is in the same AS as the end user</a:t>
            </a:r>
          </a:p>
          <a:p>
            <a:pPr lvl="1"/>
            <a:r>
              <a:rPr lang="en-AU" dirty="0"/>
              <a:t>It’s a known Open DNS resolver</a:t>
            </a:r>
          </a:p>
          <a:p>
            <a:pPr lvl="1"/>
            <a:r>
              <a:rPr lang="en-AU" dirty="0"/>
              <a:t>Resolver is geo-located to the same CC as the end user</a:t>
            </a:r>
          </a:p>
          <a:p>
            <a:pPr lvl="1"/>
            <a:r>
              <a:rPr lang="en-AU" dirty="0"/>
              <a:t>Resolver is geo-located to a different CC from the end user</a:t>
            </a:r>
          </a:p>
        </p:txBody>
      </p:sp>
    </p:spTree>
    <p:extLst>
      <p:ext uri="{BB962C8B-B14F-4D97-AF65-F5344CB8AC3E}">
        <p14:creationId xmlns:p14="http://schemas.microsoft.com/office/powerpoint/2010/main" val="9882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6A02-FFDC-15AD-0BE6-1C16A2A8B228}"/>
              </a:ext>
            </a:extLst>
          </p:cNvPr>
          <p:cNvSpPr>
            <a:spLocks noGrp="1"/>
          </p:cNvSpPr>
          <p:nvPr>
            <p:ph type="title"/>
          </p:nvPr>
        </p:nvSpPr>
        <p:spPr/>
        <p:txBody>
          <a:bodyPr/>
          <a:lstStyle/>
          <a:p>
            <a:r>
              <a:rPr lang="en-AU" dirty="0"/>
              <a:t>DNS resolver use in EU region</a:t>
            </a:r>
          </a:p>
        </p:txBody>
      </p:sp>
      <p:sp>
        <p:nvSpPr>
          <p:cNvPr id="3" name="Content Placeholder 2">
            <a:extLst>
              <a:ext uri="{FF2B5EF4-FFF2-40B4-BE49-F238E27FC236}">
                <a16:creationId xmlns:a16="http://schemas.microsoft.com/office/drawing/2014/main" id="{82C3F67E-DA4B-0BE0-40D7-48C7F8A017DB}"/>
              </a:ext>
            </a:extLst>
          </p:cNvPr>
          <p:cNvSpPr>
            <a:spLocks noGrp="1"/>
          </p:cNvSpPr>
          <p:nvPr>
            <p:ph idx="1"/>
          </p:nvPr>
        </p:nvSpPr>
        <p:spPr>
          <a:xfrm>
            <a:off x="387627" y="1825625"/>
            <a:ext cx="2922103" cy="4351338"/>
          </a:xfrm>
        </p:spPr>
        <p:txBody>
          <a:bodyPr/>
          <a:lstStyle/>
          <a:p>
            <a:pPr marL="0" indent="0">
              <a:buNone/>
            </a:pPr>
            <a:r>
              <a:rPr lang="en-AU" dirty="0"/>
              <a:t>Resolvers seen from a single initial query</a:t>
            </a:r>
          </a:p>
        </p:txBody>
      </p:sp>
      <p:pic>
        <p:nvPicPr>
          <p:cNvPr id="5" name="Picture 4">
            <a:extLst>
              <a:ext uri="{FF2B5EF4-FFF2-40B4-BE49-F238E27FC236}">
                <a16:creationId xmlns:a16="http://schemas.microsoft.com/office/drawing/2014/main" id="{DC5F2FE0-2A5C-7FA8-7CC3-413B8A78F431}"/>
              </a:ext>
            </a:extLst>
          </p:cNvPr>
          <p:cNvPicPr>
            <a:picLocks noChangeAspect="1"/>
          </p:cNvPicPr>
          <p:nvPr/>
        </p:nvPicPr>
        <p:blipFill>
          <a:blip r:embed="rId2"/>
          <a:stretch>
            <a:fillRect/>
          </a:stretch>
        </p:blipFill>
        <p:spPr>
          <a:xfrm>
            <a:off x="3438938" y="1544371"/>
            <a:ext cx="8365435" cy="4632592"/>
          </a:xfrm>
          <a:prstGeom prst="rect">
            <a:avLst/>
          </a:prstGeom>
        </p:spPr>
      </p:pic>
      <p:sp>
        <p:nvSpPr>
          <p:cNvPr id="6" name="TextBox 5">
            <a:extLst>
              <a:ext uri="{FF2B5EF4-FFF2-40B4-BE49-F238E27FC236}">
                <a16:creationId xmlns:a16="http://schemas.microsoft.com/office/drawing/2014/main" id="{3D04014C-9702-5C2C-B48C-B01278687DDF}"/>
              </a:ext>
            </a:extLst>
          </p:cNvPr>
          <p:cNvSpPr txBox="1"/>
          <p:nvPr/>
        </p:nvSpPr>
        <p:spPr>
          <a:xfrm>
            <a:off x="838200" y="3631962"/>
            <a:ext cx="2132507" cy="1200329"/>
          </a:xfrm>
          <a:prstGeom prst="rect">
            <a:avLst/>
          </a:prstGeom>
          <a:noFill/>
        </p:spPr>
        <p:txBody>
          <a:bodyPr wrap="none" rtlCol="0">
            <a:spAutoFit/>
          </a:bodyPr>
          <a:lstStyle/>
          <a:p>
            <a:r>
              <a:rPr lang="en-AU" dirty="0"/>
              <a:t>Same AS (ISP) – 70%</a:t>
            </a:r>
          </a:p>
          <a:p>
            <a:r>
              <a:rPr lang="en-AU" dirty="0"/>
              <a:t>Google             – 16%</a:t>
            </a:r>
          </a:p>
          <a:p>
            <a:r>
              <a:rPr lang="en-AU" dirty="0"/>
              <a:t>Same CC          –   8%</a:t>
            </a:r>
          </a:p>
          <a:p>
            <a:r>
              <a:rPr lang="en-AU" dirty="0"/>
              <a:t>Cloudflare         – 5% </a:t>
            </a:r>
          </a:p>
        </p:txBody>
      </p:sp>
      <p:sp>
        <p:nvSpPr>
          <p:cNvPr id="4" name="TextBox 3">
            <a:extLst>
              <a:ext uri="{FF2B5EF4-FFF2-40B4-BE49-F238E27FC236}">
                <a16:creationId xmlns:a16="http://schemas.microsoft.com/office/drawing/2014/main" id="{57C60AE4-74D5-29AD-664D-93B95D3A6316}"/>
              </a:ext>
            </a:extLst>
          </p:cNvPr>
          <p:cNvSpPr txBox="1"/>
          <p:nvPr/>
        </p:nvSpPr>
        <p:spPr>
          <a:xfrm>
            <a:off x="5386935" y="6176963"/>
            <a:ext cx="652743" cy="369332"/>
          </a:xfrm>
          <a:prstGeom prst="rect">
            <a:avLst/>
          </a:prstGeom>
          <a:noFill/>
        </p:spPr>
        <p:txBody>
          <a:bodyPr wrap="none" rtlCol="0">
            <a:spAutoFit/>
          </a:bodyPr>
          <a:lstStyle/>
          <a:p>
            <a:r>
              <a:rPr lang="en-AU" dirty="0"/>
              <a:t>2021</a:t>
            </a:r>
          </a:p>
        </p:txBody>
      </p:sp>
      <p:sp>
        <p:nvSpPr>
          <p:cNvPr id="7" name="TextBox 6">
            <a:extLst>
              <a:ext uri="{FF2B5EF4-FFF2-40B4-BE49-F238E27FC236}">
                <a16:creationId xmlns:a16="http://schemas.microsoft.com/office/drawing/2014/main" id="{5E38DDC0-3022-F95C-091F-7A7A06F47861}"/>
              </a:ext>
            </a:extLst>
          </p:cNvPr>
          <p:cNvSpPr txBox="1"/>
          <p:nvPr/>
        </p:nvSpPr>
        <p:spPr>
          <a:xfrm>
            <a:off x="9773404" y="6176963"/>
            <a:ext cx="652743" cy="369332"/>
          </a:xfrm>
          <a:prstGeom prst="rect">
            <a:avLst/>
          </a:prstGeom>
          <a:noFill/>
        </p:spPr>
        <p:txBody>
          <a:bodyPr wrap="none" rtlCol="0">
            <a:spAutoFit/>
          </a:bodyPr>
          <a:lstStyle/>
          <a:p>
            <a:r>
              <a:rPr lang="en-AU" dirty="0"/>
              <a:t>2022</a:t>
            </a:r>
          </a:p>
        </p:txBody>
      </p:sp>
      <p:sp>
        <p:nvSpPr>
          <p:cNvPr id="8" name="TextBox 7">
            <a:extLst>
              <a:ext uri="{FF2B5EF4-FFF2-40B4-BE49-F238E27FC236}">
                <a16:creationId xmlns:a16="http://schemas.microsoft.com/office/drawing/2014/main" id="{2DF3AA69-2D30-52C3-3183-70E597B41D8E}"/>
              </a:ext>
            </a:extLst>
          </p:cNvPr>
          <p:cNvSpPr txBox="1"/>
          <p:nvPr/>
        </p:nvSpPr>
        <p:spPr>
          <a:xfrm>
            <a:off x="6831496" y="6546295"/>
            <a:ext cx="5143844" cy="276999"/>
          </a:xfrm>
          <a:prstGeom prst="rect">
            <a:avLst/>
          </a:prstGeom>
          <a:noFill/>
        </p:spPr>
        <p:txBody>
          <a:bodyPr wrap="none" rtlCol="0">
            <a:spAutoFit/>
          </a:bodyPr>
          <a:lstStyle/>
          <a:p>
            <a:r>
              <a:rPr lang="en-AU" sz="1200" dirty="0">
                <a:solidFill>
                  <a:schemeClr val="bg1">
                    <a:lumMod val="65000"/>
                  </a:schemeClr>
                </a:solidFill>
              </a:rPr>
              <a:t>https://</a:t>
            </a:r>
            <a:r>
              <a:rPr lang="en-AU" sz="1200" dirty="0" err="1">
                <a:solidFill>
                  <a:schemeClr val="bg1">
                    <a:lumMod val="65000"/>
                  </a:schemeClr>
                </a:solidFill>
              </a:rPr>
              <a:t>stats.labs.apnic.net</a:t>
            </a:r>
            <a:r>
              <a:rPr lang="en-AU" sz="1200" dirty="0">
                <a:solidFill>
                  <a:schemeClr val="bg1">
                    <a:lumMod val="65000"/>
                  </a:schemeClr>
                </a:solidFill>
              </a:rPr>
              <a:t>/</a:t>
            </a:r>
            <a:r>
              <a:rPr lang="en-AU" sz="1200" dirty="0" err="1">
                <a:solidFill>
                  <a:schemeClr val="bg1">
                    <a:lumMod val="65000"/>
                  </a:schemeClr>
                </a:solidFill>
              </a:rPr>
              <a:t>rvrs</a:t>
            </a:r>
            <a:r>
              <a:rPr lang="en-AU" sz="1200" dirty="0">
                <a:solidFill>
                  <a:schemeClr val="bg1">
                    <a:lumMod val="65000"/>
                  </a:schemeClr>
                </a:solidFill>
              </a:rPr>
              <a:t>/</a:t>
            </a:r>
            <a:r>
              <a:rPr lang="en-AU" sz="1200" dirty="0" err="1">
                <a:solidFill>
                  <a:schemeClr val="bg1">
                    <a:lumMod val="65000"/>
                  </a:schemeClr>
                </a:solidFill>
              </a:rPr>
              <a:t>XE?hc</a:t>
            </a:r>
            <a:r>
              <a:rPr lang="en-AU" sz="1200" dirty="0">
                <a:solidFill>
                  <a:schemeClr val="bg1">
                    <a:lumMod val="65000"/>
                  </a:schemeClr>
                </a:solidFill>
              </a:rPr>
              <a:t>=</a:t>
            </a:r>
            <a:r>
              <a:rPr lang="en-AU" sz="1200" dirty="0" err="1">
                <a:solidFill>
                  <a:schemeClr val="bg1">
                    <a:lumMod val="65000"/>
                  </a:schemeClr>
                </a:solidFill>
              </a:rPr>
              <a:t>XE&amp;hl</a:t>
            </a:r>
            <a:r>
              <a:rPr lang="en-AU" sz="1200" dirty="0">
                <a:solidFill>
                  <a:schemeClr val="bg1">
                    <a:lumMod val="65000"/>
                  </a:schemeClr>
                </a:solidFill>
              </a:rPr>
              <a:t>=1&amp;hs=0&amp;ht=10&amp;w=1&amp;t=10&amp;s=2</a:t>
            </a:r>
          </a:p>
        </p:txBody>
      </p:sp>
    </p:spTree>
    <p:extLst>
      <p:ext uri="{BB962C8B-B14F-4D97-AF65-F5344CB8AC3E}">
        <p14:creationId xmlns:p14="http://schemas.microsoft.com/office/powerpoint/2010/main" val="148340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7895-F34D-CB82-53B8-D165F4F1183B}"/>
              </a:ext>
            </a:extLst>
          </p:cNvPr>
          <p:cNvSpPr>
            <a:spLocks noGrp="1"/>
          </p:cNvSpPr>
          <p:nvPr>
            <p:ph type="title"/>
          </p:nvPr>
        </p:nvSpPr>
        <p:spPr/>
        <p:txBody>
          <a:bodyPr/>
          <a:lstStyle/>
          <a:p>
            <a:r>
              <a:rPr lang="en-AU" dirty="0"/>
              <a:t>However, its not as simple as it may suggest</a:t>
            </a:r>
          </a:p>
        </p:txBody>
      </p:sp>
      <p:sp>
        <p:nvSpPr>
          <p:cNvPr id="3" name="Content Placeholder 2">
            <a:extLst>
              <a:ext uri="{FF2B5EF4-FFF2-40B4-BE49-F238E27FC236}">
                <a16:creationId xmlns:a16="http://schemas.microsoft.com/office/drawing/2014/main" id="{FA58C6BD-6849-DC72-FD20-CE4B8670FE98}"/>
              </a:ext>
            </a:extLst>
          </p:cNvPr>
          <p:cNvSpPr>
            <a:spLocks noGrp="1"/>
          </p:cNvSpPr>
          <p:nvPr>
            <p:ph idx="1"/>
          </p:nvPr>
        </p:nvSpPr>
        <p:spPr>
          <a:xfrm>
            <a:off x="838200" y="1825625"/>
            <a:ext cx="5721626" cy="4351338"/>
          </a:xfrm>
        </p:spPr>
        <p:txBody>
          <a:bodyPr>
            <a:normAutofit/>
          </a:bodyPr>
          <a:lstStyle/>
          <a:p>
            <a:r>
              <a:rPr lang="en-AU" dirty="0"/>
              <a:t>We observe that this single initial query generates 1 or more queries from a single recursive resolver IP address just 30% of the time</a:t>
            </a:r>
          </a:p>
          <a:p>
            <a:r>
              <a:rPr lang="en-AU" dirty="0"/>
              <a:t>2 or more different resolvers are queried in 60% of cases</a:t>
            </a:r>
          </a:p>
          <a:p>
            <a:r>
              <a:rPr lang="en-AU" dirty="0"/>
              <a:t>Most of the time (90% of cases) these multiple resolver IP addresses are all in the same AS</a:t>
            </a:r>
          </a:p>
        </p:txBody>
      </p:sp>
      <p:pic>
        <p:nvPicPr>
          <p:cNvPr id="5" name="Picture 4">
            <a:extLst>
              <a:ext uri="{FF2B5EF4-FFF2-40B4-BE49-F238E27FC236}">
                <a16:creationId xmlns:a16="http://schemas.microsoft.com/office/drawing/2014/main" id="{24F0B1AF-58E7-98BC-3C35-B8E4EC12E0AF}"/>
              </a:ext>
            </a:extLst>
          </p:cNvPr>
          <p:cNvPicPr>
            <a:picLocks noChangeAspect="1"/>
          </p:cNvPicPr>
          <p:nvPr/>
        </p:nvPicPr>
        <p:blipFill>
          <a:blip r:embed="rId2"/>
          <a:stretch>
            <a:fillRect/>
          </a:stretch>
        </p:blipFill>
        <p:spPr>
          <a:xfrm>
            <a:off x="6444772" y="2700268"/>
            <a:ext cx="5180998" cy="3637722"/>
          </a:xfrm>
          <a:prstGeom prst="rect">
            <a:avLst/>
          </a:prstGeom>
        </p:spPr>
      </p:pic>
      <p:sp>
        <p:nvSpPr>
          <p:cNvPr id="6" name="TextBox 5">
            <a:extLst>
              <a:ext uri="{FF2B5EF4-FFF2-40B4-BE49-F238E27FC236}">
                <a16:creationId xmlns:a16="http://schemas.microsoft.com/office/drawing/2014/main" id="{0285DA65-C917-424F-B232-182095AA192E}"/>
              </a:ext>
            </a:extLst>
          </p:cNvPr>
          <p:cNvSpPr txBox="1"/>
          <p:nvPr/>
        </p:nvSpPr>
        <p:spPr>
          <a:xfrm>
            <a:off x="6758609" y="1946130"/>
            <a:ext cx="5605669" cy="646331"/>
          </a:xfrm>
          <a:prstGeom prst="rect">
            <a:avLst/>
          </a:prstGeom>
          <a:noFill/>
        </p:spPr>
        <p:txBody>
          <a:bodyPr wrap="square" rtlCol="0">
            <a:spAutoFit/>
          </a:bodyPr>
          <a:lstStyle/>
          <a:p>
            <a:r>
              <a:rPr lang="en-AU" dirty="0"/>
              <a:t>Cumulative Distribution of number of resolver IP addresses seen to query for a unique DNS name</a:t>
            </a:r>
          </a:p>
        </p:txBody>
      </p:sp>
    </p:spTree>
    <p:extLst>
      <p:ext uri="{BB962C8B-B14F-4D97-AF65-F5344CB8AC3E}">
        <p14:creationId xmlns:p14="http://schemas.microsoft.com/office/powerpoint/2010/main" val="178089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7895-F34D-CB82-53B8-D165F4F1183B}"/>
              </a:ext>
            </a:extLst>
          </p:cNvPr>
          <p:cNvSpPr>
            <a:spLocks noGrp="1"/>
          </p:cNvSpPr>
          <p:nvPr>
            <p:ph type="title"/>
          </p:nvPr>
        </p:nvSpPr>
        <p:spPr>
          <a:xfrm>
            <a:off x="838200" y="365125"/>
            <a:ext cx="11353800" cy="1325563"/>
          </a:xfrm>
        </p:spPr>
        <p:txBody>
          <a:bodyPr/>
          <a:lstStyle/>
          <a:p>
            <a:r>
              <a:rPr lang="en-AU" dirty="0"/>
              <a:t>Multiple resolvers “see” individual stub queries</a:t>
            </a:r>
          </a:p>
        </p:txBody>
      </p:sp>
      <p:sp>
        <p:nvSpPr>
          <p:cNvPr id="3" name="Content Placeholder 2">
            <a:extLst>
              <a:ext uri="{FF2B5EF4-FFF2-40B4-BE49-F238E27FC236}">
                <a16:creationId xmlns:a16="http://schemas.microsoft.com/office/drawing/2014/main" id="{FA58C6BD-6849-DC72-FD20-CE4B8670FE98}"/>
              </a:ext>
            </a:extLst>
          </p:cNvPr>
          <p:cNvSpPr>
            <a:spLocks noGrp="1"/>
          </p:cNvSpPr>
          <p:nvPr>
            <p:ph idx="1"/>
          </p:nvPr>
        </p:nvSpPr>
        <p:spPr/>
        <p:txBody>
          <a:bodyPr>
            <a:normAutofit/>
          </a:bodyPr>
          <a:lstStyle/>
          <a:p>
            <a:r>
              <a:rPr lang="en-AU" dirty="0"/>
              <a:t>We see an average of 3.23 distinct resolver IP addresses at the authoritative server for each queried domain name within the first 15 seconds</a:t>
            </a:r>
          </a:p>
          <a:p>
            <a:r>
              <a:rPr lang="en-AU" dirty="0"/>
              <a:t>What should we do with these “extra” DNS queries?</a:t>
            </a:r>
          </a:p>
          <a:p>
            <a:r>
              <a:rPr lang="en-AU" dirty="0"/>
              <a:t>In this case we just add them to the count</a:t>
            </a:r>
          </a:p>
          <a:p>
            <a:r>
              <a:rPr lang="en-AU" dirty="0"/>
              <a:t>Could we do better?</a:t>
            </a:r>
          </a:p>
        </p:txBody>
      </p:sp>
    </p:spTree>
    <p:extLst>
      <p:ext uri="{BB962C8B-B14F-4D97-AF65-F5344CB8AC3E}">
        <p14:creationId xmlns:p14="http://schemas.microsoft.com/office/powerpoint/2010/main" val="1191948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2713</TotalTime>
  <Words>1700</Words>
  <Application>Microsoft Macintosh PowerPoint</Application>
  <PresentationFormat>Widescreen</PresentationFormat>
  <Paragraphs>163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Max's Handwritin</vt:lpstr>
      <vt:lpstr>Roboto</vt:lpstr>
      <vt:lpstr>Office Theme</vt:lpstr>
      <vt:lpstr>The resolvers we use</vt:lpstr>
      <vt:lpstr>PowerPoint Presentation</vt:lpstr>
      <vt:lpstr>“The resolvers we use”</vt:lpstr>
      <vt:lpstr>Our Initial thoughts</vt:lpstr>
      <vt:lpstr>More Initial Thoughts</vt:lpstr>
      <vt:lpstr>More Initial thoughts</vt:lpstr>
      <vt:lpstr>DNS resolver use in EU region</vt:lpstr>
      <vt:lpstr>However, its not as simple as it may suggest</vt:lpstr>
      <vt:lpstr>Multiple resolvers “see” individual stub queries</vt:lpstr>
      <vt:lpstr>What are we measuring here?</vt:lpstr>
      <vt:lpstr>Second Thoughts</vt:lpstr>
      <vt:lpstr>DNS in EU</vt:lpstr>
      <vt:lpstr>How many resolvers see the query now?</vt:lpstr>
      <vt:lpstr>Are we there yet?</vt:lpstr>
      <vt:lpstr>Third Pass</vt:lpstr>
      <vt:lpstr>DNS in EU</vt:lpstr>
      <vt:lpstr>Where are we now?</vt:lpstr>
      <vt:lpstr>Who is “we”?</vt:lpstr>
      <vt:lpstr>DNS in EU</vt:lpstr>
      <vt:lpstr>Where are we now?</vt:lpstr>
      <vt:lpstr>What does all this mean?</vt:lpstr>
      <vt:lpstr>What we didn’t measure</vt:lpstr>
      <vt:lpstr>More hard-to-measure questions</vt:lpstr>
      <vt:lpstr>Re-Query distribution</vt:lpstr>
      <vt:lpstr>So, is there really a problem for the EU?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 DNS4EU</dc:title>
  <dc:creator>Geoff Huston</dc:creator>
  <cp:lastModifiedBy>Geoff Huston</cp:lastModifiedBy>
  <cp:revision>11</cp:revision>
  <dcterms:created xsi:type="dcterms:W3CDTF">2022-05-09T20:59:14Z</dcterms:created>
  <dcterms:modified xsi:type="dcterms:W3CDTF">2022-07-25T14:49:32Z</dcterms:modified>
</cp:coreProperties>
</file>