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3"/>
  </p:notesMasterIdLst>
  <p:sldIdLst>
    <p:sldId id="256" r:id="rId5"/>
    <p:sldId id="269" r:id="rId6"/>
    <p:sldId id="270" r:id="rId7"/>
    <p:sldId id="271" r:id="rId8"/>
    <p:sldId id="272" r:id="rId9"/>
    <p:sldId id="273" r:id="rId10"/>
    <p:sldId id="274" r:id="rId11"/>
    <p:sldId id="284" r:id="rId12"/>
    <p:sldId id="277" r:id="rId13"/>
    <p:sldId id="275" r:id="rId14"/>
    <p:sldId id="276" r:id="rId15"/>
    <p:sldId id="281" r:id="rId16"/>
    <p:sldId id="278" r:id="rId17"/>
    <p:sldId id="279" r:id="rId18"/>
    <p:sldId id="280" r:id="rId19"/>
    <p:sldId id="283" r:id="rId20"/>
    <p:sldId id="282" r:id="rId21"/>
    <p:sldId id="268" r:id="rId2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00D3"/>
    <a:srgbClr val="4CAFE8"/>
    <a:srgbClr val="009E73"/>
    <a:srgbClr val="F0E33D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FE6"/>
          </a:solidFill>
        </a:fill>
      </a:tcStyle>
    </a:wholeTbl>
    <a:band2H>
      <a:tcTxStyle/>
      <a:tcStyle>
        <a:tcBdr/>
        <a:fill>
          <a:solidFill>
            <a:srgbClr val="E6E8F3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CACE"/>
          </a:solidFill>
        </a:fill>
      </a:tcStyle>
    </a:wholeTbl>
    <a:band2H>
      <a:tcTxStyle/>
      <a:tcStyle>
        <a:tcBdr/>
        <a:fill>
          <a:solidFill>
            <a:srgbClr val="E9E6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A"/>
          </a:solidFill>
        </a:fill>
      </a:tcStyle>
    </a:wholeTbl>
    <a:band2H>
      <a:tcTxStyle/>
      <a:tcStyle>
        <a:tcBdr/>
        <a:fill>
          <a:solidFill>
            <a:srgbClr val="FFF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54"/>
    <p:restoredTop sz="94749"/>
  </p:normalViewPr>
  <p:slideViewPr>
    <p:cSldViewPr snapToGrid="0">
      <p:cViewPr varScale="1">
        <p:scale>
          <a:sx n="190" d="100"/>
          <a:sy n="190" d="100"/>
        </p:scale>
        <p:origin x="1632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243275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APNIC had sustained a higher IPv4 address allocation rate, both in addresses and allocation transactions compared to the other RIRs over 2022</a:t>
            </a:r>
          </a:p>
        </p:txBody>
      </p:sp>
    </p:spTree>
    <p:extLst>
      <p:ext uri="{BB962C8B-B14F-4D97-AF65-F5344CB8AC3E}">
        <p14:creationId xmlns:p14="http://schemas.microsoft.com/office/powerpoint/2010/main" val="3902488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539551" y="497514"/>
            <a:ext cx="8208914" cy="1620180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9551" y="2171700"/>
            <a:ext cx="8208914" cy="131445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  <a:lvl2pPr marL="0" indent="457200">
              <a:buSzTx/>
              <a:buFontTx/>
              <a:buNone/>
            </a:lvl2pPr>
            <a:lvl3pPr marL="0" indent="914400">
              <a:buSzTx/>
              <a:buFontTx/>
              <a:buNone/>
            </a:lvl3pPr>
            <a:lvl4pPr marL="0" indent="1371600">
              <a:buSzTx/>
              <a:buFontTx/>
              <a:buNone/>
            </a:lvl4pPr>
            <a:lvl5pPr marL="0" indent="1828800"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4878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PRICOT 2020_Powerpoint graphic 16-9 01 copy_APRICOT-2015_Powerpoint-graphic-0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1"/>
            <a:ext cx="9143999" cy="514159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95536" y="1200150"/>
            <a:ext cx="4104457" cy="342382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563033" indent="-296333">
              <a:defRPr sz="2000"/>
            </a:lvl2pPr>
            <a:lvl3pPr marL="882650" indent="-349250">
              <a:defRPr sz="2000"/>
            </a:lvl3pPr>
            <a:lvl4pPr marL="1625600" indent="-254000">
              <a:defRPr sz="2000"/>
            </a:lvl4pPr>
            <a:lvl5pPr marL="2082800" indent="-254000"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PRICOT 2020_Powerpoint graphic 16-9 01 copy_APRICOT-2015_Powerpoint-graphic-0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1"/>
            <a:ext cx="9143999" cy="5141596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PRICOT 2020_Powerpoint graphic 16-9 01 copy_APRICOT-2015_Powerpoint-graphic-0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1"/>
            <a:ext cx="9143999" cy="5141596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Slide Number"/>
          <p:cNvSpPr txBox="1">
            <a:spLocks/>
          </p:cNvSpPr>
          <p:nvPr userDrawn="1"/>
        </p:nvSpPr>
        <p:spPr>
          <a:xfrm>
            <a:off x="8979954" y="4980006"/>
            <a:ext cx="127001" cy="127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BFBFB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APRICOT 2020_Powerpoint graphic 16-9 01 copy_APRICOT-2015_Powerpoint-graphic-02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1"/>
            <a:ext cx="9175684" cy="51593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lide Number"/>
          <p:cNvSpPr txBox="1">
            <a:spLocks/>
          </p:cNvSpPr>
          <p:nvPr userDrawn="1"/>
        </p:nvSpPr>
        <p:spPr>
          <a:xfrm>
            <a:off x="8981503" y="4983031"/>
            <a:ext cx="127001" cy="127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BFBFB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539551" y="497514"/>
            <a:ext cx="8208914" cy="1620180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9551" y="2171700"/>
            <a:ext cx="8208914" cy="131445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  <a:lvl2pPr marL="0" indent="457200">
              <a:buSzTx/>
              <a:buFontTx/>
              <a:buNone/>
            </a:lvl2pPr>
            <a:lvl3pPr marL="0" indent="914400">
              <a:buSzTx/>
              <a:buFontTx/>
              <a:buNone/>
            </a:lvl3pPr>
            <a:lvl4pPr marL="0" indent="1371600">
              <a:buSzTx/>
              <a:buFontTx/>
              <a:buNone/>
            </a:lvl4pPr>
            <a:lvl5pPr marL="0" indent="1828800"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4878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lour background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PRICOT 2020_Powerpoint graphic 16-9 01 copy_APRICOT-2015_Powerpoint-graphic-03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4"/>
            <a:ext cx="9143999" cy="5141489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96237" y="5003865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4" name="Title 1"/>
          <p:cNvSpPr txBox="1"/>
          <p:nvPr/>
        </p:nvSpPr>
        <p:spPr>
          <a:xfrm>
            <a:off x="395535" y="205978"/>
            <a:ext cx="835293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3600" b="1"/>
            </a:lvl1pPr>
          </a:lstStyle>
          <a:p>
            <a:r>
              <a:t>Click to edit Master title style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idx="1"/>
          </p:nvPr>
        </p:nvSpPr>
        <p:spPr>
          <a:xfrm>
            <a:off x="395536" y="1200151"/>
            <a:ext cx="8352929" cy="260959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PRICOT 2020_Powerpoint graphic 16-9 01 copy_APRICOT-2015_Powerpoint-graphic-03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4"/>
            <a:ext cx="9143999" cy="5141489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PRICOT 2020_Powerpoint graphic 16-9 01 copy_APRICOT-2015_Powerpoint-graphic-0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1"/>
            <a:ext cx="9143999" cy="5141596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95536" y="205978"/>
            <a:ext cx="8352929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95536" y="1200150"/>
            <a:ext cx="8352929" cy="342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81503" y="4983031"/>
            <a:ext cx="127001" cy="127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8" r:id="rId7"/>
    <p:sldLayoutId id="2147483657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66700" marR="0" indent="-26670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86739" marR="0" indent="-320039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952500" marR="0" indent="-41910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6459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031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»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5603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175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747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319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/>
          <p:cNvSpPr txBox="1">
            <a:spLocks noGrp="1"/>
          </p:cNvSpPr>
          <p:nvPr>
            <p:ph type="ctrTitle"/>
          </p:nvPr>
        </p:nvSpPr>
        <p:spPr>
          <a:xfrm>
            <a:off x="395535" y="1383619"/>
            <a:ext cx="8424938" cy="162018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lang="en-AU" dirty="0"/>
              <a:t>What happened to IP addresses in 2022?</a:t>
            </a:r>
            <a:endParaRPr dirty="0"/>
          </a:p>
        </p:txBody>
      </p:sp>
      <p:sp>
        <p:nvSpPr>
          <p:cNvPr id="151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395535" y="3057804"/>
            <a:ext cx="8424938" cy="13144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AU" sz="2000" i="1" dirty="0"/>
              <a:t>Geoff Huston</a:t>
            </a:r>
          </a:p>
          <a:p>
            <a:r>
              <a:rPr lang="en-AU" sz="2000" i="1" dirty="0"/>
              <a:t>Chief Scientist, APNIC</a:t>
            </a:r>
            <a:endParaRPr sz="2000" i="1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64078-42EA-F5DD-03FF-D5A22F281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IPv4 in 2022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F9CDC-ECEB-24EF-B597-A63484C1B5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Scarcity pressure appears to have reduced in 2022:</a:t>
            </a:r>
          </a:p>
          <a:p>
            <a:pPr lvl="1"/>
            <a:r>
              <a:rPr lang="en-AU" dirty="0"/>
              <a:t>More IPv6-accessible service deployments relieving IPv4 NAT pressures for ISPs</a:t>
            </a:r>
          </a:p>
          <a:p>
            <a:pPr lvl="1"/>
            <a:r>
              <a:rPr lang="en-AU" dirty="0"/>
              <a:t>Lower market prices for IPv4 addresses</a:t>
            </a:r>
          </a:p>
          <a:p>
            <a:pPr lvl="1"/>
            <a:r>
              <a:rPr lang="en-AU" dirty="0"/>
              <a:t>Lower pressure to release unadvertised addresses</a:t>
            </a:r>
          </a:p>
          <a:p>
            <a:pPr lvl="1"/>
            <a:r>
              <a:rPr lang="en-AU" dirty="0"/>
              <a:t>No common perception of imminent collapse of IPv4 markets </a:t>
            </a:r>
          </a:p>
        </p:txBody>
      </p:sp>
    </p:spTree>
    <p:extLst>
      <p:ext uri="{BB962C8B-B14F-4D97-AF65-F5344CB8AC3E}">
        <p14:creationId xmlns:p14="http://schemas.microsoft.com/office/powerpoint/2010/main" val="35644264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29A33-1359-E12A-9C4A-84594B50E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IPv6 Address Allocations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8A91B2-E7F8-C3C6-F1B4-D063359C47E4}"/>
              </a:ext>
            </a:extLst>
          </p:cNvPr>
          <p:cNvSpPr txBox="1"/>
          <p:nvPr/>
        </p:nvSpPr>
        <p:spPr>
          <a:xfrm>
            <a:off x="1617785" y="1301261"/>
            <a:ext cx="118237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/>
              <a:t>Addresses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DE8204-6B69-B211-7BD5-C6B7938DB103}"/>
              </a:ext>
            </a:extLst>
          </p:cNvPr>
          <p:cNvSpPr txBox="1"/>
          <p:nvPr/>
        </p:nvSpPr>
        <p:spPr>
          <a:xfrm>
            <a:off x="6029078" y="1262743"/>
            <a:ext cx="120802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/>
              <a:t>Allocations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E82ECC-08C7-03D2-56FA-E79B16F94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50" y="1936860"/>
            <a:ext cx="3895367" cy="27389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9491C4-CFB5-C2D0-88EE-9C3A9C942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292" y="1936860"/>
            <a:ext cx="3895367" cy="273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5456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29A33-1359-E12A-9C4A-84594B50E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IPv6 Address Allocations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8A91B2-E7F8-C3C6-F1B4-D063359C47E4}"/>
              </a:ext>
            </a:extLst>
          </p:cNvPr>
          <p:cNvSpPr txBox="1"/>
          <p:nvPr/>
        </p:nvSpPr>
        <p:spPr>
          <a:xfrm>
            <a:off x="1617785" y="1301261"/>
            <a:ext cx="118237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/>
              <a:t>Addresses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DE8204-6B69-B211-7BD5-C6B7938DB103}"/>
              </a:ext>
            </a:extLst>
          </p:cNvPr>
          <p:cNvSpPr txBox="1"/>
          <p:nvPr/>
        </p:nvSpPr>
        <p:spPr>
          <a:xfrm>
            <a:off x="6029078" y="1262743"/>
            <a:ext cx="120802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/>
              <a:t>Allocations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5A8060-C042-278F-684D-278A71E83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35" y="1698852"/>
            <a:ext cx="3999692" cy="28122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C47483-B562-751E-F958-74DA8E2974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516" y="1698852"/>
            <a:ext cx="3912235" cy="275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6006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92264-9EB9-D293-BF79-F6608AB27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IPv6 Address Pools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2C62EE-DA6B-3E1B-1095-9136175926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31192-9BC3-5A49-B892-165E9009E4C7}"/>
              </a:ext>
            </a:extLst>
          </p:cNvPr>
          <p:cNvSpPr txBox="1"/>
          <p:nvPr/>
        </p:nvSpPr>
        <p:spPr>
          <a:xfrm>
            <a:off x="6275196" y="2676036"/>
            <a:ext cx="1802736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1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Unadvertised Address Pool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9E0BC8-EF9A-067D-4395-C7116993C6CD}"/>
              </a:ext>
            </a:extLst>
          </p:cNvPr>
          <p:cNvSpPr txBox="1"/>
          <p:nvPr/>
        </p:nvSpPr>
        <p:spPr>
          <a:xfrm>
            <a:off x="6275196" y="3235465"/>
            <a:ext cx="1637626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100" dirty="0">
                <a:solidFill>
                  <a:srgbClr val="00FF00"/>
                </a:solidFill>
              </a:rPr>
              <a:t>A</a:t>
            </a:r>
            <a:r>
              <a:rPr kumimoji="0" lang="en-AU" sz="1100" b="0" i="0" u="none" strike="noStrike" cap="none" spc="0" normalizeH="0" baseline="0" dirty="0">
                <a:ln>
                  <a:noFill/>
                </a:ln>
                <a:solidFill>
                  <a:srgbClr val="00FF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dvertised Address Pool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B7CE2E-9DBA-BBB1-E37C-171C02FC00F0}"/>
              </a:ext>
            </a:extLst>
          </p:cNvPr>
          <p:cNvSpPr txBox="1"/>
          <p:nvPr/>
        </p:nvSpPr>
        <p:spPr>
          <a:xfrm>
            <a:off x="6275196" y="1375566"/>
            <a:ext cx="1552667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100" dirty="0">
                <a:solidFill>
                  <a:srgbClr val="0000FF"/>
                </a:solidFill>
              </a:rPr>
              <a:t>Allocated Address </a:t>
            </a:r>
            <a:r>
              <a:rPr kumimoji="0" lang="en-AU" sz="11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Pool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C26245-742A-E765-FBE5-99D739B29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3" y="1063229"/>
            <a:ext cx="6008353" cy="386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6620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7110E-8E64-320E-2890-26848E226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Unadvertised : Advertised Ratio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8D639D-CE39-F0CD-E257-EFD214045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730" y="1130888"/>
            <a:ext cx="6067948" cy="39008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B0A5E8-438C-15C9-B453-56620EE32D75}"/>
              </a:ext>
            </a:extLst>
          </p:cNvPr>
          <p:cNvSpPr txBox="1"/>
          <p:nvPr/>
        </p:nvSpPr>
        <p:spPr>
          <a:xfrm>
            <a:off x="7258678" y="2054888"/>
            <a:ext cx="5539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>
                <a:ln>
                  <a:noFill/>
                </a:ln>
                <a:solidFill>
                  <a:srgbClr val="9400D3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IPv6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852448-BD8D-6A58-9B49-929949FF06F1}"/>
              </a:ext>
            </a:extLst>
          </p:cNvPr>
          <p:cNvSpPr txBox="1"/>
          <p:nvPr/>
        </p:nvSpPr>
        <p:spPr>
          <a:xfrm>
            <a:off x="7258678" y="3885363"/>
            <a:ext cx="5539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IPv4</a:t>
            </a:r>
          </a:p>
        </p:txBody>
      </p:sp>
    </p:spTree>
    <p:extLst>
      <p:ext uri="{BB962C8B-B14F-4D97-AF65-F5344CB8AC3E}">
        <p14:creationId xmlns:p14="http://schemas.microsoft.com/office/powerpoint/2010/main" val="56645479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1D724-6906-143A-2BBC-E9B7E0E54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IPv6 Deployment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5AF4B-2BF0-CF0C-A03E-6B1244F349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40D46E-8DB4-3BFC-B01C-F67470026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32" y="916284"/>
            <a:ext cx="6339254" cy="407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6005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1D724-6906-143A-2BBC-E9B7E0E54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IPv6 Deployment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5AF4B-2BF0-CF0C-A03E-6B1244F349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A9E619-6219-83FC-4C0A-E101495D1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99" y="1261308"/>
            <a:ext cx="7091316" cy="330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0950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64078-42EA-F5DD-03FF-D5A22F281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IPv6 in 2022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F9CDC-ECEB-24EF-B597-A63484C1B5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Steady IPv6 deployment in access networks is allowing more services to operate in dual stack mode</a:t>
            </a:r>
          </a:p>
          <a:p>
            <a:r>
              <a:rPr lang="en-AU" dirty="0"/>
              <a:t>This is relieving pressure on the IPv4 address pools</a:t>
            </a:r>
          </a:p>
          <a:p>
            <a:r>
              <a:rPr lang="en-AU" dirty="0"/>
              <a:t>Large allocations in IPv6 mean that there is no pressure to deploy IPv6 using highly efficient deployments</a:t>
            </a:r>
          </a:p>
        </p:txBody>
      </p:sp>
    </p:spTree>
    <p:extLst>
      <p:ext uri="{BB962C8B-B14F-4D97-AF65-F5344CB8AC3E}">
        <p14:creationId xmlns:p14="http://schemas.microsoft.com/office/powerpoint/2010/main" val="77922469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CDEAA-BF84-C76B-198A-EEDC344FB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IPv4 Address Allocations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754C76-E269-BBF8-9575-78FFD3EAB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6" y="1721879"/>
            <a:ext cx="3988747" cy="28045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463DB6-1328-4602-E7E7-16F330906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92" y="1721878"/>
            <a:ext cx="3988747" cy="28045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DD345B-CCFD-2516-94DD-3304B10AA6F9}"/>
              </a:ext>
            </a:extLst>
          </p:cNvPr>
          <p:cNvSpPr txBox="1"/>
          <p:nvPr/>
        </p:nvSpPr>
        <p:spPr>
          <a:xfrm>
            <a:off x="1617785" y="1301261"/>
            <a:ext cx="118237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/>
              <a:t>Addresses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6E81CB-C755-BC4B-BED3-A01DBE40DEFB}"/>
              </a:ext>
            </a:extLst>
          </p:cNvPr>
          <p:cNvSpPr txBox="1"/>
          <p:nvPr/>
        </p:nvSpPr>
        <p:spPr>
          <a:xfrm>
            <a:off x="6029078" y="1262743"/>
            <a:ext cx="120802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/>
              <a:t>Allocations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409478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CDEAA-BF84-C76B-198A-EEDC344FB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IPv4 Address Allocations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DD345B-CCFD-2516-94DD-3304B10AA6F9}"/>
              </a:ext>
            </a:extLst>
          </p:cNvPr>
          <p:cNvSpPr txBox="1"/>
          <p:nvPr/>
        </p:nvSpPr>
        <p:spPr>
          <a:xfrm>
            <a:off x="1617785" y="1301261"/>
            <a:ext cx="118237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/>
              <a:t>Addresses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6E81CB-C755-BC4B-BED3-A01DBE40DEFB}"/>
              </a:ext>
            </a:extLst>
          </p:cNvPr>
          <p:cNvSpPr txBox="1"/>
          <p:nvPr/>
        </p:nvSpPr>
        <p:spPr>
          <a:xfrm>
            <a:off x="6029078" y="1262743"/>
            <a:ext cx="120802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/>
              <a:t>Allocations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FE900-E93E-BBB1-9125-8C95C4128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3" y="1721878"/>
            <a:ext cx="4110671" cy="2890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1CFCBC-450F-0D1F-DE66-187E8D4AA3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258" y="1736648"/>
            <a:ext cx="3947660" cy="277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8686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EB70-A376-0392-4A3B-878123557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IPv4 Address Transfers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820476-C1AB-0FC2-0EBB-458B99D86AD2}"/>
              </a:ext>
            </a:extLst>
          </p:cNvPr>
          <p:cNvSpPr txBox="1"/>
          <p:nvPr/>
        </p:nvSpPr>
        <p:spPr>
          <a:xfrm>
            <a:off x="1617785" y="1301261"/>
            <a:ext cx="118237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/>
              <a:t>Addresses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B1F598-1E70-CCB9-86DC-8B3F78D180E2}"/>
              </a:ext>
            </a:extLst>
          </p:cNvPr>
          <p:cNvSpPr txBox="1"/>
          <p:nvPr/>
        </p:nvSpPr>
        <p:spPr>
          <a:xfrm>
            <a:off x="6029078" y="1262743"/>
            <a:ext cx="106695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/>
              <a:t>Transfers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4D0E82-473D-F099-E9C4-98157C84E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9" y="1837453"/>
            <a:ext cx="4158884" cy="28330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25680E-16DB-2115-9B7C-DAA315F1D2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876" y="1831587"/>
            <a:ext cx="4056374" cy="27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1470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F0009-5646-5159-40A4-FAD002065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Transfer Pricing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CA6D14-C96A-8F25-BAEB-AECCE40E8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40" y="956442"/>
            <a:ext cx="5237422" cy="36825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B79EDB-83CE-86D3-1454-F82E04D9BA6A}"/>
              </a:ext>
            </a:extLst>
          </p:cNvPr>
          <p:cNvSpPr txBox="1"/>
          <p:nvPr/>
        </p:nvSpPr>
        <p:spPr>
          <a:xfrm>
            <a:off x="5632958" y="1063229"/>
            <a:ext cx="3202558" cy="2585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The market price per address doubled across 2021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The average price dropped by 20% across 2022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The variance in prices has increased significantly in 2022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598354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2A1DB-D566-44A8-F7E1-E47776F35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Are Transfers recovering unused addresses?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6AAA43-EE9F-3401-1FE4-763E4C9B2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57" y="1200150"/>
            <a:ext cx="5416798" cy="3808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609AF2-FF1E-19BF-616A-C77A998D2B68}"/>
              </a:ext>
            </a:extLst>
          </p:cNvPr>
          <p:cNvSpPr txBox="1"/>
          <p:nvPr/>
        </p:nvSpPr>
        <p:spPr>
          <a:xfrm>
            <a:off x="6479628" y="4114801"/>
            <a:ext cx="1802736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1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Unadvertised Address Pool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906F63-DC09-C700-579A-F6889DF62D86}"/>
              </a:ext>
            </a:extLst>
          </p:cNvPr>
          <p:cNvSpPr txBox="1"/>
          <p:nvPr/>
        </p:nvSpPr>
        <p:spPr>
          <a:xfrm>
            <a:off x="6479628" y="2196603"/>
            <a:ext cx="1637626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100" dirty="0">
                <a:solidFill>
                  <a:srgbClr val="00FF00"/>
                </a:solidFill>
              </a:rPr>
              <a:t>A</a:t>
            </a:r>
            <a:r>
              <a:rPr kumimoji="0" lang="en-AU" sz="1100" b="0" i="0" u="none" strike="noStrike" cap="none" spc="0" normalizeH="0" baseline="0" dirty="0">
                <a:ln>
                  <a:noFill/>
                </a:ln>
                <a:solidFill>
                  <a:srgbClr val="00FF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dvertised Address Pool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6D7B6B-616F-56CF-2729-1C0F8DA31D3F}"/>
              </a:ext>
            </a:extLst>
          </p:cNvPr>
          <p:cNvSpPr txBox="1"/>
          <p:nvPr/>
        </p:nvSpPr>
        <p:spPr>
          <a:xfrm>
            <a:off x="6470061" y="1665715"/>
            <a:ext cx="1552667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100" dirty="0">
                <a:solidFill>
                  <a:srgbClr val="0000FF"/>
                </a:solidFill>
              </a:rPr>
              <a:t>Allocated Address </a:t>
            </a:r>
            <a:r>
              <a:rPr kumimoji="0" lang="en-AU" sz="11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Pool</a:t>
            </a:r>
          </a:p>
        </p:txBody>
      </p:sp>
    </p:spTree>
    <p:extLst>
      <p:ext uri="{BB962C8B-B14F-4D97-AF65-F5344CB8AC3E}">
        <p14:creationId xmlns:p14="http://schemas.microsoft.com/office/powerpoint/2010/main" val="322536777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2A1DB-D566-44A8-F7E1-E47776F35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Are Transfers recovering unused addresses?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609AF2-FF1E-19BF-616A-C77A998D2B68}"/>
              </a:ext>
            </a:extLst>
          </p:cNvPr>
          <p:cNvSpPr txBox="1"/>
          <p:nvPr/>
        </p:nvSpPr>
        <p:spPr>
          <a:xfrm>
            <a:off x="5834639" y="1481960"/>
            <a:ext cx="1935784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1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Unadvertised Address Pool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100" b="1" dirty="0">
                <a:solidFill>
                  <a:srgbClr val="FF0000"/>
                </a:solidFill>
              </a:rPr>
              <a:t>+9.4M addresses</a:t>
            </a:r>
            <a:endParaRPr kumimoji="0" lang="en-AU" sz="11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173FB7-C6C3-02EE-01C1-343B17502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60" y="1200150"/>
            <a:ext cx="5439103" cy="382436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2E2775D-7095-64B2-4D02-2DB6A81A3C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795863" y="1981200"/>
            <a:ext cx="2168988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1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Allocated Address Pool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100" b="1" dirty="0">
                <a:solidFill>
                  <a:srgbClr val="00B050"/>
                </a:solidFill>
              </a:rPr>
              <a:t>+1.5M addresses</a:t>
            </a:r>
            <a:endParaRPr kumimoji="0" lang="en-AU" sz="1100" b="1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4B1C85F-47A3-6495-C110-B8B5EA6C9125}"/>
              </a:ext>
            </a:extLst>
          </p:cNvPr>
          <p:cNvSpPr txBox="1">
            <a:spLocks/>
          </p:cNvSpPr>
          <p:nvPr/>
        </p:nvSpPr>
        <p:spPr>
          <a:xfrm>
            <a:off x="5906221" y="4141076"/>
            <a:ext cx="2168988" cy="430885"/>
          </a:xfrm>
          <a:prstGeom prst="rect">
            <a:avLst/>
          </a:prstGeom>
          <a:ln w="12700" cap="flat">
            <a:noFill/>
            <a:miter lim="400000"/>
          </a:ln>
          <a:sp3d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lvl1pPr marL="266700" marR="0" indent="-26670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586739" marR="0" indent="-320039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52500" marR="0" indent="-41910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45920" marR="0" indent="-27432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03120" marR="0" indent="-27432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60320" marR="0" indent="-27432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17520" marR="0" indent="-27432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74720" marR="0" indent="-27432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31920" marR="0" indent="-27432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0">
              <a:spcBef>
                <a:spcPts val="0"/>
              </a:spcBef>
              <a:buSzTx/>
              <a:buFontTx/>
              <a:buNone/>
            </a:pPr>
            <a:r>
              <a:rPr lang="en-AU" sz="11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Advertised Address Pool</a:t>
            </a:r>
          </a:p>
          <a:p>
            <a:pPr marL="0" indent="0" hangingPunct="0">
              <a:spcBef>
                <a:spcPts val="0"/>
              </a:spcBef>
              <a:buSzTx/>
              <a:buFontTx/>
              <a:buNone/>
            </a:pPr>
            <a:r>
              <a:rPr lang="en-AU" sz="11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-7.9M addresses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15C234E0-6575-4FA0-471F-4F8B2FE21D84}"/>
              </a:ext>
            </a:extLst>
          </p:cNvPr>
          <p:cNvSpPr/>
          <p:nvPr/>
        </p:nvSpPr>
        <p:spPr>
          <a:xfrm>
            <a:off x="5615040" y="1245807"/>
            <a:ext cx="2538134" cy="735966"/>
          </a:xfrm>
          <a:custGeom>
            <a:avLst/>
            <a:gdLst>
              <a:gd name="connsiteX0" fmla="*/ 213004 w 2538134"/>
              <a:gd name="connsiteY0" fmla="*/ 683477 h 735966"/>
              <a:gd name="connsiteX1" fmla="*/ 916389 w 2538134"/>
              <a:gd name="connsiteY1" fmla="*/ 733718 h 735966"/>
              <a:gd name="connsiteX2" fmla="*/ 2147312 w 2538134"/>
              <a:gd name="connsiteY2" fmla="*/ 618162 h 735966"/>
              <a:gd name="connsiteX3" fmla="*/ 2478907 w 2538134"/>
              <a:gd name="connsiteY3" fmla="*/ 256422 h 735966"/>
              <a:gd name="connsiteX4" fmla="*/ 1092235 w 2538134"/>
              <a:gd name="connsiteY4" fmla="*/ 189 h 735966"/>
              <a:gd name="connsiteX5" fmla="*/ 62279 w 2538134"/>
              <a:gd name="connsiteY5" fmla="*/ 221252 h 735966"/>
              <a:gd name="connsiteX6" fmla="*/ 202956 w 2538134"/>
              <a:gd name="connsiteY6" fmla="*/ 572945 h 73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8134" h="735966">
                <a:moveTo>
                  <a:pt x="213004" y="683477"/>
                </a:moveTo>
                <a:cubicBezTo>
                  <a:pt x="403504" y="714040"/>
                  <a:pt x="594004" y="744604"/>
                  <a:pt x="916389" y="733718"/>
                </a:cubicBezTo>
                <a:cubicBezTo>
                  <a:pt x="1238774" y="722832"/>
                  <a:pt x="1886892" y="697711"/>
                  <a:pt x="2147312" y="618162"/>
                </a:cubicBezTo>
                <a:cubicBezTo>
                  <a:pt x="2407732" y="538613"/>
                  <a:pt x="2654753" y="359417"/>
                  <a:pt x="2478907" y="256422"/>
                </a:cubicBezTo>
                <a:cubicBezTo>
                  <a:pt x="2303061" y="153426"/>
                  <a:pt x="1495006" y="6051"/>
                  <a:pt x="1092235" y="189"/>
                </a:cubicBezTo>
                <a:cubicBezTo>
                  <a:pt x="689464" y="-5673"/>
                  <a:pt x="210492" y="125793"/>
                  <a:pt x="62279" y="221252"/>
                </a:cubicBezTo>
                <a:cubicBezTo>
                  <a:pt x="-85934" y="316711"/>
                  <a:pt x="58511" y="444828"/>
                  <a:pt x="202956" y="572945"/>
                </a:cubicBez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07775F-5D5C-BF56-97B1-6FB3ACB8367D}"/>
              </a:ext>
            </a:extLst>
          </p:cNvPr>
          <p:cNvSpPr/>
          <p:nvPr/>
        </p:nvSpPr>
        <p:spPr>
          <a:xfrm>
            <a:off x="482320" y="1361551"/>
            <a:ext cx="221063" cy="225083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E90FAC-DCD5-2CF4-FD5C-6989D3740604}"/>
              </a:ext>
            </a:extLst>
          </p:cNvPr>
          <p:cNvSpPr/>
          <p:nvPr/>
        </p:nvSpPr>
        <p:spPr>
          <a:xfrm flipH="1">
            <a:off x="356759" y="2301127"/>
            <a:ext cx="205401" cy="1311253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EF48D8-4FE5-6AC4-54FB-748D36E8077A}"/>
              </a:ext>
            </a:extLst>
          </p:cNvPr>
          <p:cNvSpPr/>
          <p:nvPr/>
        </p:nvSpPr>
        <p:spPr>
          <a:xfrm flipH="1">
            <a:off x="482320" y="4206965"/>
            <a:ext cx="221062" cy="61122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213194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0530E-3E6F-CBA2-8B95-8903F827A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RIR “Available” Address Pools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9ACAB6-5E4A-D47B-BE20-A0E0DEB8A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3" y="976621"/>
            <a:ext cx="5381174" cy="37836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3AEEF4-0C81-FD7D-55B8-939F02EFFAD6}"/>
              </a:ext>
            </a:extLst>
          </p:cNvPr>
          <p:cNvSpPr txBox="1"/>
          <p:nvPr/>
        </p:nvSpPr>
        <p:spPr>
          <a:xfrm>
            <a:off x="5825361" y="4428451"/>
            <a:ext cx="430565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100" b="0" i="0" u="none" strike="noStrike" cap="none" spc="0" normalizeH="0" baseline="0" dirty="0">
                <a:ln>
                  <a:noFill/>
                </a:ln>
                <a:solidFill>
                  <a:srgbClr val="4CAFE8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ARIN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786847-C0DE-CC18-B223-651ADE7E1FBB}"/>
              </a:ext>
            </a:extLst>
          </p:cNvPr>
          <p:cNvSpPr txBox="1"/>
          <p:nvPr/>
        </p:nvSpPr>
        <p:spPr>
          <a:xfrm>
            <a:off x="5822071" y="4237332"/>
            <a:ext cx="658191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100" b="0" i="0" u="none" strike="noStrike" cap="none" spc="0" normalizeH="0" baseline="0" dirty="0">
                <a:ln>
                  <a:noFill/>
                </a:ln>
                <a:solidFill>
                  <a:srgbClr val="009E73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AFRINIC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8F67F4-344F-DE32-D43E-FD259B6228F1}"/>
              </a:ext>
            </a:extLst>
          </p:cNvPr>
          <p:cNvSpPr txBox="1"/>
          <p:nvPr/>
        </p:nvSpPr>
        <p:spPr>
          <a:xfrm>
            <a:off x="5825361" y="4046064"/>
            <a:ext cx="525142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100" dirty="0">
                <a:solidFill>
                  <a:srgbClr val="FF0000"/>
                </a:solidFill>
              </a:rPr>
              <a:t>APNIC</a:t>
            </a:r>
            <a:endParaRPr kumimoji="0" lang="en-AU" sz="11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3501E2-DCCD-5692-1ADF-941919A02FD4}"/>
              </a:ext>
            </a:extLst>
          </p:cNvPr>
          <p:cNvSpPr txBox="1"/>
          <p:nvPr/>
        </p:nvSpPr>
        <p:spPr>
          <a:xfrm>
            <a:off x="5825361" y="4529417"/>
            <a:ext cx="611704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100" dirty="0">
                <a:solidFill>
                  <a:srgbClr val="F0E33D"/>
                </a:solidFill>
              </a:rPr>
              <a:t>LACNIC</a:t>
            </a:r>
            <a:endParaRPr kumimoji="0" lang="en-AU" sz="1100" b="0" i="0" u="none" strike="noStrike" cap="none" spc="0" normalizeH="0" baseline="0" dirty="0">
              <a:ln>
                <a:noFill/>
              </a:ln>
              <a:solidFill>
                <a:srgbClr val="F0E33D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B51B4-F37D-4A96-1077-83E1E55C913C}"/>
              </a:ext>
            </a:extLst>
          </p:cNvPr>
          <p:cNvSpPr txBox="1"/>
          <p:nvPr/>
        </p:nvSpPr>
        <p:spPr>
          <a:xfrm>
            <a:off x="5825361" y="4626802"/>
            <a:ext cx="768798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100" b="0" i="0" u="none" strike="noStrike" cap="none" spc="0" normalizeH="0" baseline="0" dirty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RIPE NCC</a:t>
            </a:r>
          </a:p>
        </p:txBody>
      </p:sp>
    </p:spTree>
    <p:extLst>
      <p:ext uri="{BB962C8B-B14F-4D97-AF65-F5344CB8AC3E}">
        <p14:creationId xmlns:p14="http://schemas.microsoft.com/office/powerpoint/2010/main" val="300199724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340F334-F9F5-0654-2213-8FC529A2D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907679"/>
            <a:ext cx="5699163" cy="40072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30530E-3E6F-CBA2-8B95-8903F827A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RIR “Reserved” Address Pools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3AEEF4-0C81-FD7D-55B8-939F02EFFAD6}"/>
              </a:ext>
            </a:extLst>
          </p:cNvPr>
          <p:cNvSpPr txBox="1"/>
          <p:nvPr/>
        </p:nvSpPr>
        <p:spPr>
          <a:xfrm>
            <a:off x="5998510" y="3441248"/>
            <a:ext cx="430565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100" b="0" i="0" u="none" strike="noStrike" cap="none" spc="0" normalizeH="0" baseline="0" dirty="0">
                <a:ln>
                  <a:noFill/>
                </a:ln>
                <a:solidFill>
                  <a:srgbClr val="4CAFE8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ARIN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786847-C0DE-CC18-B223-651ADE7E1FBB}"/>
              </a:ext>
            </a:extLst>
          </p:cNvPr>
          <p:cNvSpPr txBox="1"/>
          <p:nvPr/>
        </p:nvSpPr>
        <p:spPr>
          <a:xfrm>
            <a:off x="5998510" y="3687839"/>
            <a:ext cx="658191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100" b="0" i="0" u="none" strike="noStrike" cap="none" spc="0" normalizeH="0" baseline="0" dirty="0">
                <a:ln>
                  <a:noFill/>
                </a:ln>
                <a:solidFill>
                  <a:srgbClr val="009E73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AFRINIC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8F67F4-344F-DE32-D43E-FD259B6228F1}"/>
              </a:ext>
            </a:extLst>
          </p:cNvPr>
          <p:cNvSpPr txBox="1"/>
          <p:nvPr/>
        </p:nvSpPr>
        <p:spPr>
          <a:xfrm>
            <a:off x="6005234" y="4287869"/>
            <a:ext cx="525142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100" dirty="0">
                <a:solidFill>
                  <a:srgbClr val="FF0000"/>
                </a:solidFill>
              </a:rPr>
              <a:t>APNIC</a:t>
            </a:r>
            <a:endParaRPr kumimoji="0" lang="en-AU" sz="11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3501E2-DCCD-5692-1ADF-941919A02FD4}"/>
              </a:ext>
            </a:extLst>
          </p:cNvPr>
          <p:cNvSpPr txBox="1"/>
          <p:nvPr/>
        </p:nvSpPr>
        <p:spPr>
          <a:xfrm>
            <a:off x="6005234" y="4423475"/>
            <a:ext cx="611704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100" dirty="0">
                <a:solidFill>
                  <a:srgbClr val="F0E33D"/>
                </a:solidFill>
              </a:rPr>
              <a:t>LACNIC</a:t>
            </a:r>
            <a:endParaRPr kumimoji="0" lang="en-AU" sz="1100" b="0" i="0" u="none" strike="noStrike" cap="none" spc="0" normalizeH="0" baseline="0" dirty="0">
              <a:ln>
                <a:noFill/>
              </a:ln>
              <a:solidFill>
                <a:srgbClr val="F0E33D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B51B4-F37D-4A96-1077-83E1E55C913C}"/>
              </a:ext>
            </a:extLst>
          </p:cNvPr>
          <p:cNvSpPr txBox="1"/>
          <p:nvPr/>
        </p:nvSpPr>
        <p:spPr>
          <a:xfrm>
            <a:off x="6005234" y="4523906"/>
            <a:ext cx="768798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100" b="0" i="0" u="none" strike="noStrike" cap="none" spc="0" normalizeH="0" baseline="0" dirty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RIPE NCC</a:t>
            </a:r>
          </a:p>
        </p:txBody>
      </p:sp>
    </p:spTree>
    <p:extLst>
      <p:ext uri="{BB962C8B-B14F-4D97-AF65-F5344CB8AC3E}">
        <p14:creationId xmlns:p14="http://schemas.microsoft.com/office/powerpoint/2010/main" val="95974070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PNIC33PowerPointTemplateFinal">
  <a:themeElements>
    <a:clrScheme name="Custom 2">
      <a:dk1>
        <a:sysClr val="windowText" lastClr="000000"/>
      </a:dk1>
      <a:lt1>
        <a:sysClr val="window" lastClr="FFFFFF"/>
      </a:lt1>
      <a:dk2>
        <a:srgbClr val="05329D"/>
      </a:dk2>
      <a:lt2>
        <a:srgbClr val="E3DED1"/>
      </a:lt2>
      <a:accent1>
        <a:srgbClr val="05329D"/>
      </a:accent1>
      <a:accent2>
        <a:srgbClr val="256FC5"/>
      </a:accent2>
      <a:accent3>
        <a:srgbClr val="69A8D9"/>
      </a:accent3>
      <a:accent4>
        <a:srgbClr val="4B1856"/>
      </a:accent4>
      <a:accent5>
        <a:srgbClr val="D17515"/>
      </a:accent5>
      <a:accent6>
        <a:srgbClr val="2E630B"/>
      </a:accent6>
      <a:hlink>
        <a:srgbClr val="2571C8"/>
      </a:hlink>
      <a:folHlink>
        <a:srgbClr val="F7A032"/>
      </a:folHlink>
    </a:clrScheme>
    <a:fontScheme name="APNIC33PowerPointTemplateFin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APNIC33PowerPointTemplateFin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PNIC33PowerPointTemplateFinal">
  <a:themeElements>
    <a:clrScheme name="APNIC33PowerPointTemplateFin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0000FF"/>
      </a:hlink>
      <a:folHlink>
        <a:srgbClr val="FF00FF"/>
      </a:folHlink>
    </a:clrScheme>
    <a:fontScheme name="APNIC33PowerPointTemplateFin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APNIC33PowerPointTemplateFin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6ED2131CEA984986EFCDC9C825AB3B" ma:contentTypeVersion="5" ma:contentTypeDescription="Create a new document." ma:contentTypeScope="" ma:versionID="85d53d2680be93be3d6b72973c29db78">
  <xsd:schema xmlns:xsd="http://www.w3.org/2001/XMLSchema" xmlns:xs="http://www.w3.org/2001/XMLSchema" xmlns:p="http://schemas.microsoft.com/office/2006/metadata/properties" xmlns:ns2="4c5ba48c-5779-4b66-942e-d4cc880d4d67" xmlns:ns3="f3c9ee7b-9546-4620-8385-476b7c847cc0" targetNamespace="http://schemas.microsoft.com/office/2006/metadata/properties" ma:root="true" ma:fieldsID="4e7d61b6c47027c1def366df7cd8c80e" ns2:_="" ns3:_="">
    <xsd:import namespace="4c5ba48c-5779-4b66-942e-d4cc880d4d67"/>
    <xsd:import namespace="f3c9ee7b-9546-4620-8385-476b7c847cc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5ba48c-5779-4b66-942e-d4cc880d4d6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81f2d0d-d1de-45f7-83cd-3d9758dcf36a}" ma:internalName="TaxCatchAll" ma:showField="CatchAllData" ma:web="4c5ba48c-5779-4b66-942e-d4cc880d4d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c9ee7b-9546-4620-8385-476b7c847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fals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fals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false">
      <xsd:simpleType>
        <xsd:restriction base="dms:Text"/>
      </xsd:simpleType>
    </xsd:element>
    <xsd:element name="MediaServiceAutoTags" ma:index="13" nillable="true" ma:displayName="MediaServiceAutoTags" ma:internalName="MediaServiceAutoTags" ma:readOnly="false">
      <xsd:simpleType>
        <xsd:restriction base="dms:Text"/>
      </xsd:simpleType>
    </xsd:element>
    <xsd:element name="MediaServiceOCR" ma:index="14" nillable="true" ma:displayName="MediaServiceOCR" ma:internalName="MediaServiceOCR" ma:readOnly="fals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fals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false">
      <xsd:simpleType>
        <xsd:restriction base="dms:Text"/>
      </xsd:simpleType>
    </xsd:element>
    <xsd:element name="MediaServiceLocation" ma:index="17" nillable="true" ma:displayName="MediaServiceLocation" ma:internalName="MediaServiceLocation" ma:readOnly="fals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false">
      <xsd:simpleType>
        <xsd:restriction base="dms:Note"/>
      </xsd:simpleType>
    </xsd:element>
    <xsd:element name="MediaServiceKeyPoints" ma:index="19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fals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4787e27-19c0-48e5-b6e2-2b1c5cdda7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f3c9ee7b-9546-4620-8385-476b7c847cc0" xsi:nil="true"/>
    <MediaServiceAutoKeyPoints xmlns="f3c9ee7b-9546-4620-8385-476b7c847cc0" xsi:nil="true"/>
    <MediaServiceEventHashCode xmlns="f3c9ee7b-9546-4620-8385-476b7c847cc0" xsi:nil="true"/>
    <MediaServiceAutoTags xmlns="f3c9ee7b-9546-4620-8385-476b7c847cc0" xsi:nil="true"/>
    <MediaServiceDateTaken xmlns="f3c9ee7b-9546-4620-8385-476b7c847cc0" xsi:nil="true"/>
    <MediaServiceGenerationTime xmlns="f3c9ee7b-9546-4620-8385-476b7c847cc0" xsi:nil="true"/>
    <MediaServiceFastMetadata xmlns="f3c9ee7b-9546-4620-8385-476b7c847cc0" xsi:nil="true"/>
    <MediaServiceLocation xmlns="f3c9ee7b-9546-4620-8385-476b7c847cc0" xsi:nil="true"/>
    <lcf76f155ced4ddcb4097134ff3c332f xmlns="f3c9ee7b-9546-4620-8385-476b7c847cc0">
      <Terms xmlns="http://schemas.microsoft.com/office/infopath/2007/PartnerControls"/>
    </lcf76f155ced4ddcb4097134ff3c332f>
    <MediaServiceOCR xmlns="f3c9ee7b-9546-4620-8385-476b7c847cc0" xsi:nil="true"/>
    <TaxCatchAll xmlns="4c5ba48c-5779-4b66-942e-d4cc880d4d67" xsi:nil="true"/>
    <MediaServiceMetadata xmlns="f3c9ee7b-9546-4620-8385-476b7c847cc0" xsi:nil="true"/>
    <MediaServiceKeyPoints xmlns="f3c9ee7b-9546-4620-8385-476b7c847cc0" xsi:nil="true"/>
    <SharedWithUsers xmlns="4c5ba48c-5779-4b66-942e-d4cc880d4d67">
      <UserInfo>
        <DisplayName>Aye Clark</DisplayName>
        <AccountId>15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AB7D97F-61F4-487C-AC34-E76107B4E8BD}">
  <ds:schemaRefs>
    <ds:schemaRef ds:uri="4c5ba48c-5779-4b66-942e-d4cc880d4d67"/>
    <ds:schemaRef ds:uri="f3c9ee7b-9546-4620-8385-476b7c847cc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941F973-45A1-418C-89EF-A6B1564B99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3D8985-AA34-43AB-ABB8-E163908B4F28}">
  <ds:schemaRefs>
    <ds:schemaRef ds:uri="4c5ba48c-5779-4b66-942e-d4cc880d4d67"/>
    <ds:schemaRef ds:uri="f3c9ee7b-9546-4620-8385-476b7c847cc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263</Words>
  <Application>Microsoft Macintosh PowerPoint</Application>
  <PresentationFormat>On-screen Show (16:9)</PresentationFormat>
  <Paragraphs>67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APNIC33PowerPointTemplateFinal</vt:lpstr>
      <vt:lpstr>What happened to IP addresses in 2022?</vt:lpstr>
      <vt:lpstr>IPv4 Address Allocations</vt:lpstr>
      <vt:lpstr>IPv4 Address Allocations</vt:lpstr>
      <vt:lpstr>IPv4 Address Transfers</vt:lpstr>
      <vt:lpstr>Transfer Pricing</vt:lpstr>
      <vt:lpstr>Are Transfers recovering unused addresses?</vt:lpstr>
      <vt:lpstr>Are Transfers recovering unused addresses?</vt:lpstr>
      <vt:lpstr>RIR “Available” Address Pools</vt:lpstr>
      <vt:lpstr>RIR “Reserved” Address Pools</vt:lpstr>
      <vt:lpstr>IPv4 in 2022</vt:lpstr>
      <vt:lpstr>IPv6 Address Allocations</vt:lpstr>
      <vt:lpstr>IPv6 Address Allocations</vt:lpstr>
      <vt:lpstr>IPv6 Address Pools</vt:lpstr>
      <vt:lpstr>Unadvertised : Advertised Ratio</vt:lpstr>
      <vt:lpstr>IPv6 Deployment</vt:lpstr>
      <vt:lpstr>IPv6 Deployment</vt:lpstr>
      <vt:lpstr>IPv6 in 2022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for using this template</dc:title>
  <cp:lastModifiedBy>Geoff Huston</cp:lastModifiedBy>
  <cp:revision>5</cp:revision>
  <dcterms:modified xsi:type="dcterms:W3CDTF">2023-02-24T05:13:41Z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0x010100BB6ED2131CEA984986EFCDC9C825AB3B</vt:lpwstr>
  </property>
  <property fmtid="{D5CDD505-2E9C-101B-9397-08002B2CF9AE}" pid="3" name="MSIP_Label_66ca7b2a-4f6d-4766-806a-1a0c76ea1c59_Enabled">
    <vt:lpwstr>true</vt:lpwstr>
  </property>
  <property fmtid="{D5CDD505-2E9C-101B-9397-08002B2CF9AE}" pid="4" name="MSIP_Label_66ca7b2a-4f6d-4766-806a-1a0c76ea1c59_SetDate">
    <vt:lpwstr>2022-10-10T23:01:51Z</vt:lpwstr>
  </property>
  <property fmtid="{D5CDD505-2E9C-101B-9397-08002B2CF9AE}" pid="5" name="MSIP_Label_66ca7b2a-4f6d-4766-806a-1a0c76ea1c59_Method">
    <vt:lpwstr>Standard</vt:lpwstr>
  </property>
  <property fmtid="{D5CDD505-2E9C-101B-9397-08002B2CF9AE}" pid="6" name="MSIP_Label_66ca7b2a-4f6d-4766-806a-1a0c76ea1c59_Name">
    <vt:lpwstr>Internal</vt:lpwstr>
  </property>
  <property fmtid="{D5CDD505-2E9C-101B-9397-08002B2CF9AE}" pid="7" name="MSIP_Label_66ca7b2a-4f6d-4766-806a-1a0c76ea1c59_SiteId">
    <vt:lpwstr>127d8d0d-7ccf-473d-ab09-6e44ad752ded</vt:lpwstr>
  </property>
  <property fmtid="{D5CDD505-2E9C-101B-9397-08002B2CF9AE}" pid="8" name="MSIP_Label_66ca7b2a-4f6d-4766-806a-1a0c76ea1c59_ActionId">
    <vt:lpwstr>15dc2786-8449-4ba0-9cc2-d07c52178842</vt:lpwstr>
  </property>
  <property fmtid="{D5CDD505-2E9C-101B-9397-08002B2CF9AE}" pid="9" name="MSIP_Label_66ca7b2a-4f6d-4766-806a-1a0c76ea1c59_ContentBits">
    <vt:lpwstr>0</vt:lpwstr>
  </property>
  <property fmtid="{D5CDD505-2E9C-101B-9397-08002B2CF9AE}" pid="10" name="MediaServiceImageTags">
    <vt:lpwstr/>
  </property>
</Properties>
</file>