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59"/>
  </p:notesMasterIdLst>
  <p:sldIdLst>
    <p:sldId id="314" r:id="rId5"/>
    <p:sldId id="367" r:id="rId6"/>
    <p:sldId id="315" r:id="rId7"/>
    <p:sldId id="369" r:id="rId8"/>
    <p:sldId id="448" r:id="rId9"/>
    <p:sldId id="441" r:id="rId10"/>
    <p:sldId id="442" r:id="rId11"/>
    <p:sldId id="453" r:id="rId12"/>
    <p:sldId id="454" r:id="rId13"/>
    <p:sldId id="371" r:id="rId14"/>
    <p:sldId id="438" r:id="rId15"/>
    <p:sldId id="439" r:id="rId16"/>
    <p:sldId id="444" r:id="rId17"/>
    <p:sldId id="370" r:id="rId18"/>
    <p:sldId id="440" r:id="rId19"/>
    <p:sldId id="389" r:id="rId20"/>
    <p:sldId id="373" r:id="rId21"/>
    <p:sldId id="374" r:id="rId22"/>
    <p:sldId id="445" r:id="rId23"/>
    <p:sldId id="425" r:id="rId24"/>
    <p:sldId id="455" r:id="rId25"/>
    <p:sldId id="456" r:id="rId26"/>
    <p:sldId id="375" r:id="rId27"/>
    <p:sldId id="390" r:id="rId28"/>
    <p:sldId id="377" r:id="rId29"/>
    <p:sldId id="457" r:id="rId30"/>
    <p:sldId id="378" r:id="rId31"/>
    <p:sldId id="458" r:id="rId32"/>
    <p:sldId id="396" r:id="rId33"/>
    <p:sldId id="391" r:id="rId34"/>
    <p:sldId id="379" r:id="rId35"/>
    <p:sldId id="431" r:id="rId36"/>
    <p:sldId id="424" r:id="rId37"/>
    <p:sldId id="432" r:id="rId38"/>
    <p:sldId id="380" r:id="rId39"/>
    <p:sldId id="446" r:id="rId40"/>
    <p:sldId id="381" r:id="rId41"/>
    <p:sldId id="382" r:id="rId42"/>
    <p:sldId id="447" r:id="rId43"/>
    <p:sldId id="397" r:id="rId44"/>
    <p:sldId id="451" r:id="rId45"/>
    <p:sldId id="383" r:id="rId46"/>
    <p:sldId id="452" r:id="rId47"/>
    <p:sldId id="394" r:id="rId48"/>
    <p:sldId id="392" r:id="rId49"/>
    <p:sldId id="384" r:id="rId50"/>
    <p:sldId id="426" r:id="rId51"/>
    <p:sldId id="385" r:id="rId52"/>
    <p:sldId id="401" r:id="rId53"/>
    <p:sldId id="402" r:id="rId54"/>
    <p:sldId id="403" r:id="rId55"/>
    <p:sldId id="404" r:id="rId56"/>
    <p:sldId id="395" r:id="rId57"/>
    <p:sldId id="268" r:id="rId58"/>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FE6"/>
          </a:solidFill>
        </a:fill>
      </a:tcStyle>
    </a:wholeTbl>
    <a:band2H>
      <a:tcTxStyle/>
      <a:tcStyle>
        <a:tcBdr/>
        <a:fill>
          <a:solidFill>
            <a:srgbClr val="E6E8F3"/>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CACE"/>
          </a:solidFill>
        </a:fill>
      </a:tcStyle>
    </a:wholeTbl>
    <a:band2H>
      <a:tcTxStyle/>
      <a:tcStyle>
        <a:tcBdr/>
        <a:fill>
          <a:solidFill>
            <a:srgbClr val="E9E6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DCA"/>
          </a:solidFill>
        </a:fill>
      </a:tcStyle>
    </a:wholeTbl>
    <a:band2H>
      <a:tcTxStyle/>
      <a:tcStyle>
        <a:tcBdr/>
        <a:fill>
          <a:solidFill>
            <a:srgbClr val="FFF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snapToObjects="1">
      <p:cViewPr varScale="1">
        <p:scale>
          <a:sx n="161" d="100"/>
          <a:sy n="161" d="100"/>
        </p:scale>
        <p:origin x="784" y="200"/>
      </p:cViewPr>
      <p:guideLst>
        <p:guide orient="horz" pos="1620"/>
        <p:guide pos="2880"/>
      </p:guideLst>
    </p:cSldViewPr>
  </p:slid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7" name="Shape 147"/>
          <p:cNvSpPr>
            <a:spLocks noGrp="1" noRot="1" noChangeAspect="1"/>
          </p:cNvSpPr>
          <p:nvPr>
            <p:ph type="sldImg"/>
          </p:nvPr>
        </p:nvSpPr>
        <p:spPr>
          <a:xfrm>
            <a:off x="1143000" y="685800"/>
            <a:ext cx="4572000" cy="3429000"/>
          </a:xfrm>
          <a:prstGeom prst="rect">
            <a:avLst/>
          </a:prstGeom>
        </p:spPr>
        <p:txBody>
          <a:bodyPr/>
          <a:lstStyle/>
          <a:p>
            <a:endParaRPr/>
          </a:p>
        </p:txBody>
      </p:sp>
      <p:sp>
        <p:nvSpPr>
          <p:cNvPr id="148" name="Shape 14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462432759"/>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3645296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EE8841-87A3-F846-8493-0D6D685B3C98}" type="slidenum">
              <a:rPr lang="en-US" smtClean="0"/>
              <a:t>5</a:t>
            </a:fld>
            <a:endParaRPr lang="en-US"/>
          </a:p>
        </p:txBody>
      </p:sp>
    </p:spTree>
    <p:extLst>
      <p:ext uri="{BB962C8B-B14F-4D97-AF65-F5344CB8AC3E}">
        <p14:creationId xmlns:p14="http://schemas.microsoft.com/office/powerpoint/2010/main" val="36275910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2" name="Title Text"/>
          <p:cNvSpPr txBox="1">
            <a:spLocks noGrp="1"/>
          </p:cNvSpPr>
          <p:nvPr>
            <p:ph type="title"/>
          </p:nvPr>
        </p:nvSpPr>
        <p:spPr>
          <a:xfrm>
            <a:off x="539551" y="497514"/>
            <a:ext cx="8208914" cy="1620180"/>
          </a:xfrm>
          <a:prstGeom prst="rect">
            <a:avLst/>
          </a:prstGeom>
        </p:spPr>
        <p:txBody>
          <a:bodyPr/>
          <a:lstStyle>
            <a:lvl1pPr>
              <a:defRPr sz="5400"/>
            </a:lvl1pPr>
          </a:lstStyle>
          <a:p>
            <a:r>
              <a:t>Title Text</a:t>
            </a:r>
          </a:p>
        </p:txBody>
      </p:sp>
      <p:sp>
        <p:nvSpPr>
          <p:cNvPr id="13" name="Body Level One…"/>
          <p:cNvSpPr txBox="1">
            <a:spLocks noGrp="1"/>
          </p:cNvSpPr>
          <p:nvPr>
            <p:ph type="body" sz="half" idx="1"/>
          </p:nvPr>
        </p:nvSpPr>
        <p:spPr>
          <a:xfrm>
            <a:off x="539551" y="2171700"/>
            <a:ext cx="8208914" cy="1314450"/>
          </a:xfrm>
          <a:prstGeom prst="rect">
            <a:avLst/>
          </a:prstGeom>
        </p:spPr>
        <p:txBody>
          <a:bodyPr/>
          <a:lstStyle>
            <a:lvl1pPr marL="0" indent="0">
              <a:buSzTx/>
              <a:buFontTx/>
              <a:buNone/>
            </a:lvl1pPr>
            <a:lvl2pPr marL="0" indent="457200">
              <a:buSzTx/>
              <a:buFontTx/>
              <a:buNone/>
            </a:lvl2pPr>
            <a:lvl3pPr marL="0" indent="914400">
              <a:buSzTx/>
              <a:buFontTx/>
              <a:buNone/>
            </a:lvl3pPr>
            <a:lvl4pPr marL="0" indent="1371600">
              <a:buSzTx/>
              <a:buFontTx/>
              <a:buNone/>
            </a:lvl4pPr>
            <a:lvl5pPr marL="0" indent="1828800">
              <a:buSzTx/>
              <a:buFontTx/>
              <a:buNone/>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xfrm>
            <a:off x="4419600" y="44878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wo Content">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13" name="Title Text"/>
          <p:cNvSpPr txBox="1">
            <a:spLocks noGrp="1"/>
          </p:cNvSpPr>
          <p:nvPr>
            <p:ph type="title"/>
          </p:nvPr>
        </p:nvSpPr>
        <p:spPr>
          <a:prstGeom prst="rect">
            <a:avLst/>
          </a:prstGeom>
        </p:spPr>
        <p:txBody>
          <a:bodyPr/>
          <a:lstStyle/>
          <a:p>
            <a:r>
              <a:t>Title Text</a:t>
            </a:r>
          </a:p>
        </p:txBody>
      </p:sp>
      <p:sp>
        <p:nvSpPr>
          <p:cNvPr id="114" name="Body Level One…"/>
          <p:cNvSpPr txBox="1">
            <a:spLocks noGrp="1"/>
          </p:cNvSpPr>
          <p:nvPr>
            <p:ph type="body" sz="half" idx="1"/>
          </p:nvPr>
        </p:nvSpPr>
        <p:spPr>
          <a:xfrm>
            <a:off x="395536" y="1200150"/>
            <a:ext cx="4104457" cy="3423829"/>
          </a:xfrm>
          <a:prstGeom prst="rect">
            <a:avLst/>
          </a:prstGeom>
        </p:spPr>
        <p:txBody>
          <a:bodyPr/>
          <a:lstStyle>
            <a:lvl1pPr>
              <a:defRPr sz="2000"/>
            </a:lvl1pPr>
            <a:lvl2pPr marL="563033" indent="-296333">
              <a:defRPr sz="2000"/>
            </a:lvl2pPr>
            <a:lvl3pPr marL="882650" indent="-349250">
              <a:defRPr sz="2000"/>
            </a:lvl3pPr>
            <a:lvl4pPr marL="1625600" indent="-254000">
              <a:defRPr sz="2000"/>
            </a:lvl4pPr>
            <a:lvl5pPr marL="2082800" indent="-254000">
              <a:defRPr sz="2000"/>
            </a:lvl5pPr>
          </a:lstStyle>
          <a:p>
            <a:r>
              <a:t>Body Level One</a:t>
            </a:r>
          </a:p>
          <a:p>
            <a:pPr lvl="1"/>
            <a:r>
              <a:t>Body Level Two</a:t>
            </a:r>
          </a:p>
          <a:p>
            <a:pPr lvl="2"/>
            <a:r>
              <a:t>Body Level Three</a:t>
            </a:r>
          </a:p>
          <a:p>
            <a:pPr lvl="3"/>
            <a:r>
              <a:t>Body Level Four</a:t>
            </a:r>
          </a:p>
          <a:p>
            <a:pPr lvl="4"/>
            <a:r>
              <a:t>Body Level Five</a:t>
            </a:r>
          </a:p>
        </p:txBody>
      </p:sp>
      <p:sp>
        <p:nvSpPr>
          <p:cNvPr id="11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Only">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23" name="Title Text"/>
          <p:cNvSpPr txBox="1">
            <a:spLocks noGrp="1"/>
          </p:cNvSpPr>
          <p:nvPr>
            <p:ph type="title"/>
          </p:nvPr>
        </p:nvSpPr>
        <p:spPr>
          <a:prstGeom prst="rect">
            <a:avLst/>
          </a:prstGeom>
        </p:spPr>
        <p:txBody>
          <a:bodyPr/>
          <a:lstStyle/>
          <a:p>
            <a:r>
              <a:t>Title Text</a:t>
            </a:r>
          </a:p>
        </p:txBody>
      </p:sp>
      <p:sp>
        <p:nvSpPr>
          <p:cNvPr id="1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 name="Slide Number"/>
          <p:cNvSpPr txBox="1">
            <a:spLocks/>
          </p:cNvSpPr>
          <p:nvPr userDrawn="1"/>
        </p:nvSpPr>
        <p:spPr>
          <a:xfrm>
            <a:off x="8979954" y="4980006"/>
            <a:ext cx="127001" cy="127001"/>
          </a:xfrm>
          <a:prstGeom prst="rect">
            <a:avLst/>
          </a:prstGeom>
          <a:ln w="12700">
            <a:miter lim="400000"/>
          </a:ln>
        </p:spPr>
        <p:txBody>
          <a:bodyPr wrap="none" lIns="0" tIns="0" rIns="0" bIns="0"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800" b="0" i="0" u="none" strike="noStrike" cap="none" spc="0" normalizeH="0" baseline="0">
                <a:ln>
                  <a:noFill/>
                </a:ln>
                <a:solidFill>
                  <a:srgbClr val="BFBFBF"/>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uk-UA" smtClean="0"/>
              <a:pPr/>
              <a:t>‹#›</a:t>
            </a:fld>
            <a:endParaRPr lang="uk-UA"/>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Slide">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4" name="Slide Number"/>
          <p:cNvSpPr txBox="1">
            <a:spLocks/>
          </p:cNvSpPr>
          <p:nvPr userDrawn="1"/>
        </p:nvSpPr>
        <p:spPr>
          <a:xfrm>
            <a:off x="8981503" y="4983031"/>
            <a:ext cx="127001" cy="127001"/>
          </a:xfrm>
          <a:prstGeom prst="rect">
            <a:avLst/>
          </a:prstGeom>
          <a:ln w="12700">
            <a:miter lim="400000"/>
          </a:ln>
        </p:spPr>
        <p:txBody>
          <a:bodyPr wrap="none" lIns="0" tIns="0" rIns="0" bIns="0"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800" b="0" i="0" u="none" strike="noStrike" cap="none" spc="0" normalizeH="0" baseline="0">
                <a:ln>
                  <a:noFill/>
                </a:ln>
                <a:solidFill>
                  <a:srgbClr val="BFBFBF"/>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uk-UA" smtClean="0"/>
              <a:pPr/>
              <a:t>‹#›</a:t>
            </a:fld>
            <a:endParaRPr lang="uk-UA"/>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1" name="Title Text"/>
          <p:cNvSpPr txBox="1">
            <a:spLocks noGrp="1"/>
          </p:cNvSpPr>
          <p:nvPr>
            <p:ph type="title"/>
          </p:nvPr>
        </p:nvSpPr>
        <p:spPr>
          <a:prstGeom prst="rect">
            <a:avLst/>
          </a:prstGeom>
        </p:spPr>
        <p:txBody>
          <a:bodyPr/>
          <a:lstStyle/>
          <a:p>
            <a:r>
              <a:t>Title Text</a:t>
            </a:r>
          </a:p>
        </p:txBody>
      </p:sp>
      <p:sp>
        <p:nvSpPr>
          <p:cNvPr id="2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Content 2">
    <p:spTree>
      <p:nvGrpSpPr>
        <p:cNvPr id="1" name=""/>
        <p:cNvGrpSpPr/>
        <p:nvPr/>
      </p:nvGrpSpPr>
      <p:grpSpPr>
        <a:xfrm>
          <a:off x="0" y="0"/>
          <a:ext cx="0" cy="0"/>
          <a:chOff x="0" y="0"/>
          <a:chExt cx="0" cy="0"/>
        </a:xfrm>
      </p:grpSpPr>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1" name="Title Text"/>
          <p:cNvSpPr txBox="1">
            <a:spLocks noGrp="1"/>
          </p:cNvSpPr>
          <p:nvPr>
            <p:ph type="title"/>
          </p:nvPr>
        </p:nvSpPr>
        <p:spPr>
          <a:prstGeom prst="rect">
            <a:avLst/>
          </a:prstGeom>
        </p:spPr>
        <p:txBody>
          <a:bodyPr/>
          <a:lstStyle/>
          <a:p>
            <a:r>
              <a:t>Title Text</a:t>
            </a:r>
          </a:p>
        </p:txBody>
      </p:sp>
      <p:sp>
        <p:nvSpPr>
          <p:cNvPr id="4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8" name="Title Text"/>
          <p:cNvSpPr txBox="1">
            <a:spLocks noGrp="1"/>
          </p:cNvSpPr>
          <p:nvPr>
            <p:ph type="title"/>
          </p:nvPr>
        </p:nvSpPr>
        <p:spPr>
          <a:prstGeom prst="rect">
            <a:avLst/>
          </a:prstGeom>
        </p:spPr>
        <p:txBody>
          <a:bodyPr/>
          <a:lstStyle/>
          <a:p>
            <a:r>
              <a:t>Title Text</a:t>
            </a:r>
          </a:p>
        </p:txBody>
      </p:sp>
      <p:sp>
        <p:nvSpPr>
          <p:cNvPr id="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74" name="Title Text"/>
          <p:cNvSpPr txBox="1">
            <a:spLocks noGrp="1"/>
          </p:cNvSpPr>
          <p:nvPr>
            <p:ph type="title"/>
          </p:nvPr>
        </p:nvSpPr>
        <p:spPr>
          <a:xfrm>
            <a:off x="539551" y="497514"/>
            <a:ext cx="8208914" cy="1620180"/>
          </a:xfrm>
          <a:prstGeom prst="rect">
            <a:avLst/>
          </a:prstGeom>
        </p:spPr>
        <p:txBody>
          <a:bodyPr/>
          <a:lstStyle>
            <a:lvl1pPr>
              <a:defRPr sz="5400"/>
            </a:lvl1pPr>
          </a:lstStyle>
          <a:p>
            <a:r>
              <a:t>Title Text</a:t>
            </a:r>
          </a:p>
        </p:txBody>
      </p:sp>
      <p:sp>
        <p:nvSpPr>
          <p:cNvPr id="75" name="Body Level One…"/>
          <p:cNvSpPr txBox="1">
            <a:spLocks noGrp="1"/>
          </p:cNvSpPr>
          <p:nvPr>
            <p:ph type="body" sz="half" idx="1"/>
          </p:nvPr>
        </p:nvSpPr>
        <p:spPr>
          <a:xfrm>
            <a:off x="539551" y="2171700"/>
            <a:ext cx="8208914" cy="1314450"/>
          </a:xfrm>
          <a:prstGeom prst="rect">
            <a:avLst/>
          </a:prstGeom>
        </p:spPr>
        <p:txBody>
          <a:bodyPr/>
          <a:lstStyle>
            <a:lvl1pPr marL="0" indent="0">
              <a:buSzTx/>
              <a:buFontTx/>
              <a:buNone/>
            </a:lvl1pPr>
            <a:lvl2pPr marL="0" indent="457200">
              <a:buSzTx/>
              <a:buFontTx/>
              <a:buNone/>
            </a:lvl2pPr>
            <a:lvl3pPr marL="0" indent="914400">
              <a:buSzTx/>
              <a:buFontTx/>
              <a:buNone/>
            </a:lvl3pPr>
            <a:lvl4pPr marL="0" indent="1371600">
              <a:buSzTx/>
              <a:buFontTx/>
              <a:buNone/>
            </a:lvl4pPr>
            <a:lvl5pPr marL="0" indent="1828800">
              <a:buSzTx/>
              <a:buFontTx/>
              <a:buNone/>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6" name="Slide Number"/>
          <p:cNvSpPr txBox="1">
            <a:spLocks noGrp="1"/>
          </p:cNvSpPr>
          <p:nvPr>
            <p:ph type="sldNum" sz="quarter" idx="2"/>
          </p:nvPr>
        </p:nvSpPr>
        <p:spPr>
          <a:xfrm>
            <a:off x="4419600" y="44878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Colour background title + content">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93" name="Slide Number"/>
          <p:cNvSpPr txBox="1">
            <a:spLocks noGrp="1"/>
          </p:cNvSpPr>
          <p:nvPr>
            <p:ph type="sldNum" sz="quarter" idx="2"/>
          </p:nvPr>
        </p:nvSpPr>
        <p:spPr>
          <a:xfrm>
            <a:off x="8996237" y="5003865"/>
            <a:ext cx="127001" cy="127001"/>
          </a:xfrm>
          <a:prstGeom prst="rect">
            <a:avLst/>
          </a:prstGeom>
        </p:spPr>
        <p:txBody>
          <a:bodyPr/>
          <a:lstStyle/>
          <a:p>
            <a:fld id="{86CB4B4D-7CA3-9044-876B-883B54F8677D}" type="slidenum">
              <a:t>‹#›</a:t>
            </a:fld>
            <a:endParaRPr/>
          </a:p>
        </p:txBody>
      </p:sp>
      <p:sp>
        <p:nvSpPr>
          <p:cNvPr id="94" name="Title 1"/>
          <p:cNvSpPr txBox="1"/>
          <p:nvPr/>
        </p:nvSpPr>
        <p:spPr>
          <a:xfrm>
            <a:off x="395535" y="205978"/>
            <a:ext cx="8352930" cy="85725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defRPr sz="3600" b="1"/>
            </a:lvl1pPr>
          </a:lstStyle>
          <a:p>
            <a:r>
              <a:t>Click to edit Master title style</a:t>
            </a:r>
          </a:p>
        </p:txBody>
      </p:sp>
      <p:sp>
        <p:nvSpPr>
          <p:cNvPr id="95" name="Body Level One…"/>
          <p:cNvSpPr txBox="1">
            <a:spLocks noGrp="1"/>
          </p:cNvSpPr>
          <p:nvPr>
            <p:ph type="body" idx="1"/>
          </p:nvPr>
        </p:nvSpPr>
        <p:spPr>
          <a:xfrm>
            <a:off x="395536" y="1200151"/>
            <a:ext cx="8352929" cy="2609594"/>
          </a:xfrm>
          <a:prstGeom prst="rect">
            <a:avLst/>
          </a:prstGeom>
        </p:spPr>
        <p:txBody>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and Content">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83" name="Title Text"/>
          <p:cNvSpPr txBox="1">
            <a:spLocks noGrp="1"/>
          </p:cNvSpPr>
          <p:nvPr>
            <p:ph type="title"/>
          </p:nvPr>
        </p:nvSpPr>
        <p:spPr>
          <a:prstGeom prst="rect">
            <a:avLst/>
          </a:prstGeom>
        </p:spPr>
        <p:txBody>
          <a:bodyPr/>
          <a:lstStyle/>
          <a:p>
            <a:r>
              <a:t>Title Text</a:t>
            </a:r>
          </a:p>
        </p:txBody>
      </p:sp>
      <p:sp>
        <p:nvSpPr>
          <p:cNvPr id="8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and Content 2">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04" name="Title Text"/>
          <p:cNvSpPr txBox="1">
            <a:spLocks noGrp="1"/>
          </p:cNvSpPr>
          <p:nvPr>
            <p:ph type="title"/>
          </p:nvPr>
        </p:nvSpPr>
        <p:spPr>
          <a:prstGeom prst="rect">
            <a:avLst/>
          </a:prstGeom>
        </p:spPr>
        <p:txBody>
          <a:bodyPr/>
          <a:lstStyle/>
          <a:p>
            <a:r>
              <a:t>Title Text</a:t>
            </a:r>
          </a:p>
        </p:txBody>
      </p:sp>
      <p:sp>
        <p:nvSpPr>
          <p:cNvPr id="10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extLst>
              <a:ext uri="{96DAC541-7B7A-43D3-8B79-37D633B846F1}">
                <asvg:svgBlip xmlns:asvg="http://schemas.microsoft.com/office/drawing/2016/SVG/main" r:embed="rId16"/>
              </a:ext>
            </a:extLst>
          </a:blip>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95536" y="205978"/>
            <a:ext cx="8352929" cy="85725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r>
              <a:t>Title Text</a:t>
            </a:r>
          </a:p>
        </p:txBody>
      </p:sp>
      <p:sp>
        <p:nvSpPr>
          <p:cNvPr id="3" name="Body Level One…"/>
          <p:cNvSpPr txBox="1">
            <a:spLocks noGrp="1"/>
          </p:cNvSpPr>
          <p:nvPr>
            <p:ph type="body" idx="1"/>
          </p:nvPr>
        </p:nvSpPr>
        <p:spPr>
          <a:xfrm>
            <a:off x="395536" y="1200150"/>
            <a:ext cx="8352929" cy="342382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981503" y="4983031"/>
            <a:ext cx="127001" cy="127001"/>
          </a:xfrm>
          <a:prstGeom prst="rect">
            <a:avLst/>
          </a:prstGeom>
          <a:ln w="12700">
            <a:miter lim="400000"/>
          </a:ln>
        </p:spPr>
        <p:txBody>
          <a:bodyPr wrap="none" lIns="0" tIns="0" rIns="0" bIns="0" anchor="b">
            <a:spAutoFit/>
          </a:bodyPr>
          <a:lstStyle>
            <a:lvl1pPr algn="r">
              <a:defRPr sz="800">
                <a:solidFill>
                  <a:srgbClr val="BFBFBF"/>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58" r:id="rId7"/>
    <p:sldLayoutId id="2147483657" r:id="rId8"/>
    <p:sldLayoutId id="2147483659" r:id="rId9"/>
    <p:sldLayoutId id="2147483660" r:id="rId10"/>
    <p:sldLayoutId id="2147483661" r:id="rId11"/>
    <p:sldLayoutId id="2147483662" r:id="rId12"/>
    <p:sldLayoutId id="2147483663" r:id="rId13"/>
  </p:sldLayoutIdLst>
  <p:transition spd="med"/>
  <p:txStyles>
    <p:titleStyle>
      <a:lvl1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5pPr>
      <a:lvl6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6pPr>
      <a:lvl7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7pPr>
      <a:lvl8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8pPr>
      <a:lvl9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9pPr>
    </p:titleStyle>
    <p:bodyStyle>
      <a:lvl1pPr marL="266700" marR="0" indent="-266700" algn="l" defTabSz="914400" rtl="0" latinLnBrk="0">
        <a:lnSpc>
          <a:spcPct val="100000"/>
        </a:lnSpc>
        <a:spcBef>
          <a:spcPts val="1200"/>
        </a:spcBef>
        <a:spcAft>
          <a:spcPts val="0"/>
        </a:spcAft>
        <a:buClrTx/>
        <a:buSzPct val="100000"/>
        <a:buFont typeface="Arial"/>
        <a:buChar char="•"/>
        <a:tabLst/>
        <a:defRPr sz="2400" b="0" i="0" u="none" strike="noStrike" cap="none" spc="0" baseline="0">
          <a:ln>
            <a:noFill/>
          </a:ln>
          <a:solidFill>
            <a:srgbClr val="000000"/>
          </a:solidFill>
          <a:uFillTx/>
          <a:latin typeface="Arial"/>
          <a:ea typeface="Arial"/>
          <a:cs typeface="Arial"/>
          <a:sym typeface="Arial"/>
        </a:defRPr>
      </a:lvl1pPr>
      <a:lvl2pPr marL="586739" marR="0" indent="-320039" algn="l" defTabSz="914400" rtl="0" latinLnBrk="0">
        <a:lnSpc>
          <a:spcPct val="100000"/>
        </a:lnSpc>
        <a:spcBef>
          <a:spcPts val="1200"/>
        </a:spcBef>
        <a:spcAft>
          <a:spcPts val="0"/>
        </a:spcAft>
        <a:buClrTx/>
        <a:buSzPct val="100000"/>
        <a:buFont typeface="Arial"/>
        <a:buChar char="–"/>
        <a:tabLst/>
        <a:defRPr sz="2400" b="0" i="0" u="none" strike="noStrike" cap="none" spc="0" baseline="0">
          <a:ln>
            <a:noFill/>
          </a:ln>
          <a:solidFill>
            <a:srgbClr val="000000"/>
          </a:solidFill>
          <a:uFillTx/>
          <a:latin typeface="Arial"/>
          <a:ea typeface="Arial"/>
          <a:cs typeface="Arial"/>
          <a:sym typeface="Arial"/>
        </a:defRPr>
      </a:lvl2pPr>
      <a:lvl3pPr marL="952500" marR="0" indent="-419100" algn="l" defTabSz="914400" rtl="0" latinLnBrk="0">
        <a:lnSpc>
          <a:spcPct val="100000"/>
        </a:lnSpc>
        <a:spcBef>
          <a:spcPts val="1200"/>
        </a:spcBef>
        <a:spcAft>
          <a:spcPts val="0"/>
        </a:spcAft>
        <a:buClrTx/>
        <a:buSzPct val="100000"/>
        <a:buFont typeface="Arial"/>
        <a:buChar char="•"/>
        <a:tabLst/>
        <a:defRPr sz="2400" b="0" i="0" u="none" strike="noStrike" cap="none" spc="0" baseline="0">
          <a:ln>
            <a:noFill/>
          </a:ln>
          <a:solidFill>
            <a:srgbClr val="000000"/>
          </a:solidFill>
          <a:uFillTx/>
          <a:latin typeface="Arial"/>
          <a:ea typeface="Arial"/>
          <a:cs typeface="Arial"/>
          <a:sym typeface="Arial"/>
        </a:defRPr>
      </a:lvl3pPr>
      <a:lvl4pPr marL="1645920" marR="0" indent="-274320" algn="l" defTabSz="914400" rtl="0" latinLnBrk="0">
        <a:lnSpc>
          <a:spcPct val="100000"/>
        </a:lnSpc>
        <a:spcBef>
          <a:spcPts val="1200"/>
        </a:spcBef>
        <a:spcAft>
          <a:spcPts val="0"/>
        </a:spcAft>
        <a:buClrTx/>
        <a:buSzPct val="100000"/>
        <a:buFont typeface="Arial"/>
        <a:buChar char="–"/>
        <a:tabLst/>
        <a:defRPr sz="2400" b="0" i="0" u="none" strike="noStrike" cap="none" spc="0" baseline="0">
          <a:ln>
            <a:noFill/>
          </a:ln>
          <a:solidFill>
            <a:srgbClr val="000000"/>
          </a:solidFill>
          <a:uFillTx/>
          <a:latin typeface="Arial"/>
          <a:ea typeface="Arial"/>
          <a:cs typeface="Arial"/>
          <a:sym typeface="Arial"/>
        </a:defRPr>
      </a:lvl4pPr>
      <a:lvl5pPr marL="2103120" marR="0" indent="-274320" algn="l" defTabSz="914400" rtl="0" latinLnBrk="0">
        <a:lnSpc>
          <a:spcPct val="100000"/>
        </a:lnSpc>
        <a:spcBef>
          <a:spcPts val="1200"/>
        </a:spcBef>
        <a:spcAft>
          <a:spcPts val="0"/>
        </a:spcAft>
        <a:buClrTx/>
        <a:buSzPct val="100000"/>
        <a:buFont typeface="Arial"/>
        <a:buChar char="»"/>
        <a:tabLst/>
        <a:defRPr sz="2400" b="0" i="0" u="none" strike="noStrike" cap="none" spc="0" baseline="0">
          <a:ln>
            <a:noFill/>
          </a:ln>
          <a:solidFill>
            <a:srgbClr val="000000"/>
          </a:solidFill>
          <a:uFillTx/>
          <a:latin typeface="Arial"/>
          <a:ea typeface="Arial"/>
          <a:cs typeface="Arial"/>
          <a:sym typeface="Arial"/>
        </a:defRPr>
      </a:lvl5pPr>
      <a:lvl6pPr marL="2560320" marR="0" indent="-274320" algn="l" defTabSz="914400" rtl="0" latinLnBrk="0">
        <a:lnSpc>
          <a:spcPct val="100000"/>
        </a:lnSpc>
        <a:spcBef>
          <a:spcPts val="1200"/>
        </a:spcBef>
        <a:spcAft>
          <a:spcPts val="0"/>
        </a:spcAft>
        <a:buClrTx/>
        <a:buSzPct val="100000"/>
        <a:buFont typeface="Arial"/>
        <a:buChar char="•"/>
        <a:tabLst/>
        <a:defRPr sz="2400" b="0" i="0" u="none" strike="noStrike" cap="none" spc="0" baseline="0">
          <a:ln>
            <a:noFill/>
          </a:ln>
          <a:solidFill>
            <a:srgbClr val="000000"/>
          </a:solidFill>
          <a:uFillTx/>
          <a:latin typeface="Arial"/>
          <a:ea typeface="Arial"/>
          <a:cs typeface="Arial"/>
          <a:sym typeface="Arial"/>
        </a:defRPr>
      </a:lvl6pPr>
      <a:lvl7pPr marL="3017520" marR="0" indent="-274320" algn="l" defTabSz="914400" rtl="0" latinLnBrk="0">
        <a:lnSpc>
          <a:spcPct val="100000"/>
        </a:lnSpc>
        <a:spcBef>
          <a:spcPts val="1200"/>
        </a:spcBef>
        <a:spcAft>
          <a:spcPts val="0"/>
        </a:spcAft>
        <a:buClrTx/>
        <a:buSzPct val="100000"/>
        <a:buFont typeface="Arial"/>
        <a:buChar char="•"/>
        <a:tabLst/>
        <a:defRPr sz="2400" b="0" i="0" u="none" strike="noStrike" cap="none" spc="0" baseline="0">
          <a:ln>
            <a:noFill/>
          </a:ln>
          <a:solidFill>
            <a:srgbClr val="000000"/>
          </a:solidFill>
          <a:uFillTx/>
          <a:latin typeface="Arial"/>
          <a:ea typeface="Arial"/>
          <a:cs typeface="Arial"/>
          <a:sym typeface="Arial"/>
        </a:defRPr>
      </a:lvl7pPr>
      <a:lvl8pPr marL="3474720" marR="0" indent="-274320" algn="l" defTabSz="914400" rtl="0" latinLnBrk="0">
        <a:lnSpc>
          <a:spcPct val="100000"/>
        </a:lnSpc>
        <a:spcBef>
          <a:spcPts val="1200"/>
        </a:spcBef>
        <a:spcAft>
          <a:spcPts val="0"/>
        </a:spcAft>
        <a:buClrTx/>
        <a:buSzPct val="100000"/>
        <a:buFont typeface="Arial"/>
        <a:buChar char="•"/>
        <a:tabLst/>
        <a:defRPr sz="2400" b="0" i="0" u="none" strike="noStrike" cap="none" spc="0" baseline="0">
          <a:ln>
            <a:noFill/>
          </a:ln>
          <a:solidFill>
            <a:srgbClr val="000000"/>
          </a:solidFill>
          <a:uFillTx/>
          <a:latin typeface="Arial"/>
          <a:ea typeface="Arial"/>
          <a:cs typeface="Arial"/>
          <a:sym typeface="Arial"/>
        </a:defRPr>
      </a:lvl8pPr>
      <a:lvl9pPr marL="3931920" marR="0" indent="-274320" algn="l" defTabSz="914400" rtl="0" latinLnBrk="0">
        <a:lnSpc>
          <a:spcPct val="100000"/>
        </a:lnSpc>
        <a:spcBef>
          <a:spcPts val="1200"/>
        </a:spcBef>
        <a:spcAft>
          <a:spcPts val="0"/>
        </a:spcAft>
        <a:buClrTx/>
        <a:buSzPct val="100000"/>
        <a:buFont typeface="Arial"/>
        <a:buChar char="•"/>
        <a:tabLst/>
        <a:defRPr sz="2400" b="0" i="0" u="none" strike="noStrike" cap="none" spc="0" baseline="0">
          <a:ln>
            <a:noFill/>
          </a:ln>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package" Target="../embeddings/Microsoft_Excel_Worksheet2.xlsx"/><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package" Target="../embeddings/Microsoft_Excel_Worksheet3.xlsx"/></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package" Target="../embeddings/Microsoft_Excel_Worksheet.xlsx"/><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package" Target="../embeddings/Microsoft_Excel_Worksheet1.xlsx"/></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3548" y="1597821"/>
            <a:ext cx="6446664" cy="1102519"/>
          </a:xfrm>
        </p:spPr>
        <p:txBody>
          <a:bodyPr>
            <a:noAutofit/>
          </a:bodyPr>
          <a:lstStyle/>
          <a:p>
            <a:r>
              <a:rPr lang="en-US" sz="4400" dirty="0">
                <a:solidFill>
                  <a:schemeClr val="accent6">
                    <a:lumMod val="50000"/>
                  </a:schemeClr>
                </a:solidFill>
                <a:latin typeface="Powderfinger Type" panose="02020709070000000403" pitchFamily="49" charset="77"/>
                <a:cs typeface="Powderfinger Type"/>
              </a:rPr>
              <a:t>BGP in 2023</a:t>
            </a:r>
          </a:p>
        </p:txBody>
      </p:sp>
      <p:sp>
        <p:nvSpPr>
          <p:cNvPr id="3" name="Subtitle 2"/>
          <p:cNvSpPr>
            <a:spLocks noGrp="1"/>
          </p:cNvSpPr>
          <p:nvPr>
            <p:ph type="subTitle" idx="1"/>
          </p:nvPr>
        </p:nvSpPr>
        <p:spPr>
          <a:xfrm>
            <a:off x="5554245" y="3429720"/>
            <a:ext cx="3129769" cy="749174"/>
          </a:xfrm>
        </p:spPr>
        <p:txBody>
          <a:bodyPr>
            <a:normAutofit/>
          </a:bodyPr>
          <a:lstStyle/>
          <a:p>
            <a:r>
              <a:rPr lang="en-US" sz="1350" dirty="0">
                <a:solidFill>
                  <a:schemeClr val="bg1">
                    <a:lumMod val="50000"/>
                  </a:schemeClr>
                </a:solidFill>
                <a:latin typeface="AhnbergHand"/>
                <a:cs typeface="AhnbergHand"/>
              </a:rPr>
              <a:t>Geoff Huston AM</a:t>
            </a:r>
          </a:p>
          <a:p>
            <a:r>
              <a:rPr lang="en-US" sz="1350" dirty="0">
                <a:solidFill>
                  <a:schemeClr val="bg1">
                    <a:lumMod val="50000"/>
                  </a:schemeClr>
                </a:solidFill>
                <a:latin typeface="AhnbergHand"/>
                <a:cs typeface="AhnbergHand"/>
              </a:rPr>
              <a:t>APNIC Labs</a:t>
            </a:r>
          </a:p>
        </p:txBody>
      </p:sp>
      <p:pic>
        <p:nvPicPr>
          <p:cNvPr id="4" name="Picture 3">
            <a:extLst>
              <a:ext uri="{FF2B5EF4-FFF2-40B4-BE49-F238E27FC236}">
                <a16:creationId xmlns:a16="http://schemas.microsoft.com/office/drawing/2014/main" id="{69770D11-7956-2E4C-B8DE-5E5DAC093F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0386" y="3324368"/>
            <a:ext cx="621767" cy="655837"/>
          </a:xfrm>
          <a:prstGeom prst="rect">
            <a:avLst/>
          </a:prstGeom>
        </p:spPr>
      </p:pic>
    </p:spTree>
    <p:extLst>
      <p:ext uri="{BB962C8B-B14F-4D97-AF65-F5344CB8AC3E}">
        <p14:creationId xmlns:p14="http://schemas.microsoft.com/office/powerpoint/2010/main" val="207478611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14D901F-48EC-C2C1-707D-6539A57E7895}"/>
              </a:ext>
            </a:extLst>
          </p:cNvPr>
          <p:cNvPicPr>
            <a:picLocks noChangeAspect="1"/>
          </p:cNvPicPr>
          <p:nvPr/>
        </p:nvPicPr>
        <p:blipFill>
          <a:blip r:embed="rId2"/>
          <a:stretch>
            <a:fillRect/>
          </a:stretch>
        </p:blipFill>
        <p:spPr>
          <a:xfrm>
            <a:off x="777268" y="822179"/>
            <a:ext cx="6631717" cy="3979030"/>
          </a:xfrm>
          <a:prstGeom prst="rect">
            <a:avLst/>
          </a:prstGeom>
        </p:spPr>
      </p:pic>
      <p:sp>
        <p:nvSpPr>
          <p:cNvPr id="2" name="Title 1"/>
          <p:cNvSpPr>
            <a:spLocks noGrp="1"/>
          </p:cNvSpPr>
          <p:nvPr>
            <p:ph type="title"/>
          </p:nvPr>
        </p:nvSpPr>
        <p:spPr>
          <a:xfrm>
            <a:off x="628650" y="-131670"/>
            <a:ext cx="8676409" cy="994172"/>
          </a:xfrm>
        </p:spPr>
        <p:txBody>
          <a:bodyPr>
            <a:normAutofit/>
          </a:bodyPr>
          <a:lstStyle/>
          <a:p>
            <a:r>
              <a:rPr lang="en-US" sz="2800" dirty="0">
                <a:solidFill>
                  <a:schemeClr val="accent6">
                    <a:lumMod val="50000"/>
                  </a:schemeClr>
                </a:solidFill>
                <a:latin typeface="Powderfinger Type" panose="02020709070000000403" pitchFamily="49" charset="77"/>
              </a:rPr>
              <a:t>2023: Assigned vs Recovered Addresses</a:t>
            </a:r>
          </a:p>
        </p:txBody>
      </p:sp>
      <p:sp>
        <p:nvSpPr>
          <p:cNvPr id="3" name="TextBox 2"/>
          <p:cNvSpPr txBox="1"/>
          <p:nvPr/>
        </p:nvSpPr>
        <p:spPr>
          <a:xfrm>
            <a:off x="2728336" y="753384"/>
            <a:ext cx="3302507" cy="300082"/>
          </a:xfrm>
          <a:prstGeom prst="rect">
            <a:avLst/>
          </a:prstGeom>
          <a:solidFill>
            <a:schemeClr val="bg1"/>
          </a:solidFill>
        </p:spPr>
        <p:txBody>
          <a:bodyPr wrap="none" rtlCol="0">
            <a:spAutoFit/>
          </a:bodyPr>
          <a:lstStyle/>
          <a:p>
            <a:r>
              <a:rPr lang="en-US" sz="1350" dirty="0">
                <a:solidFill>
                  <a:srgbClr val="FF0000"/>
                </a:solidFill>
                <a:latin typeface="AhnbergHand" charset="0"/>
                <a:ea typeface="AhnbergHand" charset="0"/>
                <a:cs typeface="AhnbergHand" charset="0"/>
              </a:rPr>
              <a:t>Change in </a:t>
            </a:r>
            <a:r>
              <a:rPr lang="en-US" sz="1350" dirty="0" err="1">
                <a:solidFill>
                  <a:srgbClr val="FF0000"/>
                </a:solidFill>
                <a:latin typeface="AhnbergHand" charset="0"/>
                <a:ea typeface="AhnbergHand" charset="0"/>
                <a:cs typeface="AhnbergHand" charset="0"/>
              </a:rPr>
              <a:t>UnAdvertised</a:t>
            </a:r>
            <a:r>
              <a:rPr lang="en-US" sz="1350" dirty="0">
                <a:solidFill>
                  <a:srgbClr val="FF0000"/>
                </a:solidFill>
                <a:latin typeface="AhnbergHand" charset="0"/>
                <a:ea typeface="AhnbergHand" charset="0"/>
                <a:cs typeface="AhnbergHand" charset="0"/>
              </a:rPr>
              <a:t> Addresses</a:t>
            </a:r>
          </a:p>
        </p:txBody>
      </p:sp>
      <p:sp>
        <p:nvSpPr>
          <p:cNvPr id="6" name="TextBox 5"/>
          <p:cNvSpPr txBox="1"/>
          <p:nvPr/>
        </p:nvSpPr>
        <p:spPr>
          <a:xfrm>
            <a:off x="-54624" y="3831810"/>
            <a:ext cx="3738524" cy="300082"/>
          </a:xfrm>
          <a:prstGeom prst="rect">
            <a:avLst/>
          </a:prstGeom>
          <a:solidFill>
            <a:schemeClr val="bg1"/>
          </a:solidFill>
        </p:spPr>
        <p:txBody>
          <a:bodyPr wrap="square" rtlCol="0">
            <a:spAutoFit/>
          </a:bodyPr>
          <a:lstStyle/>
          <a:p>
            <a:r>
              <a:rPr lang="en-US" sz="1350" dirty="0">
                <a:solidFill>
                  <a:srgbClr val="0070C0"/>
                </a:solidFill>
                <a:latin typeface="AhnbergHand" charset="0"/>
                <a:ea typeface="AhnbergHand" charset="0"/>
                <a:cs typeface="AhnbergHand" charset="0"/>
              </a:rPr>
              <a:t>Change in the Advertised Address Pool</a:t>
            </a:r>
          </a:p>
        </p:txBody>
      </p:sp>
      <p:sp>
        <p:nvSpPr>
          <p:cNvPr id="9" name="TextBox 8"/>
          <p:cNvSpPr txBox="1"/>
          <p:nvPr/>
        </p:nvSpPr>
        <p:spPr>
          <a:xfrm>
            <a:off x="697492" y="1933575"/>
            <a:ext cx="1560042" cy="300082"/>
          </a:xfrm>
          <a:prstGeom prst="rect">
            <a:avLst/>
          </a:prstGeom>
          <a:solidFill>
            <a:schemeClr val="bg1"/>
          </a:solidFill>
          <a:ln>
            <a:noFill/>
          </a:ln>
        </p:spPr>
        <p:txBody>
          <a:bodyPr wrap="none" rtlCol="0">
            <a:spAutoFit/>
          </a:bodyPr>
          <a:lstStyle/>
          <a:p>
            <a:r>
              <a:rPr lang="en-US" sz="1350" dirty="0">
                <a:solidFill>
                  <a:srgbClr val="92D050"/>
                </a:solidFill>
                <a:latin typeface="AhnbergHand" charset="0"/>
                <a:ea typeface="AhnbergHand" charset="0"/>
                <a:cs typeface="AhnbergHand" charset="0"/>
              </a:rPr>
              <a:t>RIR Allocations</a:t>
            </a:r>
          </a:p>
        </p:txBody>
      </p:sp>
      <p:sp>
        <p:nvSpPr>
          <p:cNvPr id="17" name="Freeform 16">
            <a:extLst>
              <a:ext uri="{FF2B5EF4-FFF2-40B4-BE49-F238E27FC236}">
                <a16:creationId xmlns:a16="http://schemas.microsoft.com/office/drawing/2014/main" id="{62ABBD88-82C8-8341-BD8D-C6EBFC64B333}"/>
              </a:ext>
            </a:extLst>
          </p:cNvPr>
          <p:cNvSpPr/>
          <p:nvPr/>
        </p:nvSpPr>
        <p:spPr>
          <a:xfrm>
            <a:off x="3604635" y="3693310"/>
            <a:ext cx="790720" cy="276999"/>
          </a:xfrm>
          <a:custGeom>
            <a:avLst/>
            <a:gdLst>
              <a:gd name="connsiteX0" fmla="*/ 0 w 1370842"/>
              <a:gd name="connsiteY0" fmla="*/ 552397 h 552397"/>
              <a:gd name="connsiteX1" fmla="*/ 190832 w 1370842"/>
              <a:gd name="connsiteY1" fmla="*/ 441079 h 552397"/>
              <a:gd name="connsiteX2" fmla="*/ 1137037 w 1370842"/>
              <a:gd name="connsiteY2" fmla="*/ 178686 h 552397"/>
              <a:gd name="connsiteX3" fmla="*/ 1367625 w 1370842"/>
              <a:gd name="connsiteY3" fmla="*/ 35563 h 552397"/>
              <a:gd name="connsiteX4" fmla="*/ 1144988 w 1370842"/>
              <a:gd name="connsiteY4" fmla="*/ 3757 h 552397"/>
              <a:gd name="connsiteX5" fmla="*/ 1367625 w 1370842"/>
              <a:gd name="connsiteY5" fmla="*/ 35563 h 552397"/>
              <a:gd name="connsiteX6" fmla="*/ 1256306 w 1370842"/>
              <a:gd name="connsiteY6" fmla="*/ 313858 h 55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0842" h="552397">
                <a:moveTo>
                  <a:pt x="0" y="552397"/>
                </a:moveTo>
                <a:cubicBezTo>
                  <a:pt x="663" y="527880"/>
                  <a:pt x="1326" y="503364"/>
                  <a:pt x="190832" y="441079"/>
                </a:cubicBezTo>
                <a:cubicBezTo>
                  <a:pt x="380338" y="378794"/>
                  <a:pt x="940905" y="246272"/>
                  <a:pt x="1137037" y="178686"/>
                </a:cubicBezTo>
                <a:cubicBezTo>
                  <a:pt x="1333169" y="111100"/>
                  <a:pt x="1366300" y="64718"/>
                  <a:pt x="1367625" y="35563"/>
                </a:cubicBezTo>
                <a:cubicBezTo>
                  <a:pt x="1368950" y="6408"/>
                  <a:pt x="1144988" y="3757"/>
                  <a:pt x="1144988" y="3757"/>
                </a:cubicBezTo>
                <a:cubicBezTo>
                  <a:pt x="1144988" y="3757"/>
                  <a:pt x="1349072" y="-16120"/>
                  <a:pt x="1367625" y="35563"/>
                </a:cubicBezTo>
                <a:cubicBezTo>
                  <a:pt x="1386178" y="87246"/>
                  <a:pt x="1321242" y="200552"/>
                  <a:pt x="1256306" y="313858"/>
                </a:cubicBezTo>
              </a:path>
            </a:pathLst>
          </a:custGeom>
          <a:noFill/>
          <a:ln w="381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4" name="Freeform 3">
            <a:extLst>
              <a:ext uri="{FF2B5EF4-FFF2-40B4-BE49-F238E27FC236}">
                <a16:creationId xmlns:a16="http://schemas.microsoft.com/office/drawing/2014/main" id="{87554105-A97A-3A42-943E-55152A2441B7}"/>
              </a:ext>
            </a:extLst>
          </p:cNvPr>
          <p:cNvSpPr/>
          <p:nvPr/>
        </p:nvSpPr>
        <p:spPr>
          <a:xfrm>
            <a:off x="6011607" y="883063"/>
            <a:ext cx="587872" cy="644058"/>
          </a:xfrm>
          <a:custGeom>
            <a:avLst/>
            <a:gdLst>
              <a:gd name="connsiteX0" fmla="*/ 0 w 587872"/>
              <a:gd name="connsiteY0" fmla="*/ 16996 h 903875"/>
              <a:gd name="connsiteX1" fmla="*/ 332509 w 587872"/>
              <a:gd name="connsiteY1" fmla="*/ 111998 h 903875"/>
              <a:gd name="connsiteX2" fmla="*/ 540327 w 587872"/>
              <a:gd name="connsiteY2" fmla="*/ 860144 h 903875"/>
              <a:gd name="connsiteX3" fmla="*/ 587829 w 587872"/>
              <a:gd name="connsiteY3" fmla="*/ 800767 h 903875"/>
              <a:gd name="connsiteX4" fmla="*/ 546265 w 587872"/>
              <a:gd name="connsiteY4" fmla="*/ 901707 h 903875"/>
              <a:gd name="connsiteX5" fmla="*/ 427512 w 587872"/>
              <a:gd name="connsiteY5" fmla="*/ 860144 h 90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872" h="903875">
                <a:moveTo>
                  <a:pt x="0" y="16996"/>
                </a:moveTo>
                <a:cubicBezTo>
                  <a:pt x="121227" y="-5766"/>
                  <a:pt x="242455" y="-28527"/>
                  <a:pt x="332509" y="111998"/>
                </a:cubicBezTo>
                <a:cubicBezTo>
                  <a:pt x="422564" y="252523"/>
                  <a:pt x="497774" y="745349"/>
                  <a:pt x="540327" y="860144"/>
                </a:cubicBezTo>
                <a:cubicBezTo>
                  <a:pt x="582880" y="974939"/>
                  <a:pt x="586839" y="793840"/>
                  <a:pt x="587829" y="800767"/>
                </a:cubicBezTo>
                <a:cubicBezTo>
                  <a:pt x="588819" y="807694"/>
                  <a:pt x="572985" y="891811"/>
                  <a:pt x="546265" y="901707"/>
                </a:cubicBezTo>
                <a:cubicBezTo>
                  <a:pt x="519545" y="911603"/>
                  <a:pt x="473528" y="885873"/>
                  <a:pt x="427512" y="860144"/>
                </a:cubicBezTo>
              </a:path>
            </a:pathLst>
          </a:custGeom>
          <a:no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defTabSz="914378" latinLnBrk="1"/>
            <a:endParaRPr lang="en-AU"/>
          </a:p>
        </p:txBody>
      </p:sp>
      <p:sp>
        <p:nvSpPr>
          <p:cNvPr id="5" name="TextBox 4">
            <a:extLst>
              <a:ext uri="{FF2B5EF4-FFF2-40B4-BE49-F238E27FC236}">
                <a16:creationId xmlns:a16="http://schemas.microsoft.com/office/drawing/2014/main" id="{6D3075E1-4BF5-804D-BB5F-F2CB4706123C}"/>
              </a:ext>
            </a:extLst>
          </p:cNvPr>
          <p:cNvSpPr txBox="1"/>
          <p:nvPr/>
        </p:nvSpPr>
        <p:spPr>
          <a:xfrm>
            <a:off x="7408985" y="3958704"/>
            <a:ext cx="1565491"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914378"/>
            <a:r>
              <a:rPr lang="en-AU" sz="1400" dirty="0">
                <a:solidFill>
                  <a:srgbClr val="0070C0"/>
                </a:solidFill>
                <a:latin typeface="AhnbergHand" pitchFamily="2" charset="0"/>
              </a:rPr>
              <a:t>3.0B advertised</a:t>
            </a:r>
          </a:p>
          <a:p>
            <a:pPr defTabSz="914378"/>
            <a:r>
              <a:rPr lang="en-AU" sz="1400" dirty="0">
                <a:solidFill>
                  <a:srgbClr val="0070C0"/>
                </a:solidFill>
                <a:latin typeface="AhnbergHand" pitchFamily="2" charset="0"/>
              </a:rPr>
              <a:t>  -18M delta</a:t>
            </a:r>
          </a:p>
        </p:txBody>
      </p:sp>
      <p:sp>
        <p:nvSpPr>
          <p:cNvPr id="11" name="TextBox 10">
            <a:extLst>
              <a:ext uri="{FF2B5EF4-FFF2-40B4-BE49-F238E27FC236}">
                <a16:creationId xmlns:a16="http://schemas.microsoft.com/office/drawing/2014/main" id="{05A6BCE3-C940-314B-9603-10D420B394A2}"/>
              </a:ext>
            </a:extLst>
          </p:cNvPr>
          <p:cNvSpPr txBox="1"/>
          <p:nvPr/>
        </p:nvSpPr>
        <p:spPr>
          <a:xfrm>
            <a:off x="7410274" y="2513481"/>
            <a:ext cx="1586330"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914378"/>
            <a:r>
              <a:rPr lang="en-AU" sz="1600" dirty="0">
                <a:ln>
                  <a:solidFill>
                    <a:srgbClr val="92D050"/>
                  </a:solidFill>
                </a:ln>
                <a:solidFill>
                  <a:srgbClr val="92D050"/>
                </a:solidFill>
                <a:latin typeface="AhnbergHand" pitchFamily="2" charset="0"/>
              </a:rPr>
              <a:t>3.6B allocated</a:t>
            </a:r>
          </a:p>
          <a:p>
            <a:pPr defTabSz="914378"/>
            <a:r>
              <a:rPr lang="en-AU" sz="1600" dirty="0">
                <a:ln>
                  <a:solidFill>
                    <a:srgbClr val="92D050"/>
                  </a:solidFill>
                </a:ln>
                <a:solidFill>
                  <a:srgbClr val="92D050"/>
                </a:solidFill>
                <a:latin typeface="AhnbergHand" pitchFamily="2" charset="0"/>
              </a:rPr>
              <a:t>-0.02M delta</a:t>
            </a:r>
          </a:p>
        </p:txBody>
      </p:sp>
      <p:sp>
        <p:nvSpPr>
          <p:cNvPr id="12" name="TextBox 11">
            <a:extLst>
              <a:ext uri="{FF2B5EF4-FFF2-40B4-BE49-F238E27FC236}">
                <a16:creationId xmlns:a16="http://schemas.microsoft.com/office/drawing/2014/main" id="{5AD27EC1-EE78-1948-951C-4D9E3FD463FE}"/>
              </a:ext>
            </a:extLst>
          </p:cNvPr>
          <p:cNvSpPr txBox="1"/>
          <p:nvPr/>
        </p:nvSpPr>
        <p:spPr>
          <a:xfrm>
            <a:off x="7369965" y="1298906"/>
            <a:ext cx="1833192"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914378"/>
            <a:r>
              <a:rPr lang="en-AU" sz="1400" dirty="0">
                <a:solidFill>
                  <a:srgbClr val="FF0000"/>
                </a:solidFill>
                <a:latin typeface="AhnbergHand" pitchFamily="2" charset="0"/>
              </a:rPr>
              <a:t>640M unadvertised</a:t>
            </a:r>
          </a:p>
          <a:p>
            <a:pPr defTabSz="914378"/>
            <a:r>
              <a:rPr lang="en-AU" sz="1400" dirty="0">
                <a:solidFill>
                  <a:srgbClr val="FF0000"/>
                </a:solidFill>
                <a:latin typeface="AhnbergHand" pitchFamily="2" charset="0"/>
              </a:rPr>
              <a:t> +18M delta</a:t>
            </a:r>
          </a:p>
        </p:txBody>
      </p:sp>
      <p:sp>
        <p:nvSpPr>
          <p:cNvPr id="15" name="Freeform 14">
            <a:extLst>
              <a:ext uri="{FF2B5EF4-FFF2-40B4-BE49-F238E27FC236}">
                <a16:creationId xmlns:a16="http://schemas.microsoft.com/office/drawing/2014/main" id="{F455688A-EA1F-4490-863E-145DD1712A3E}"/>
              </a:ext>
            </a:extLst>
          </p:cNvPr>
          <p:cNvSpPr/>
          <p:nvPr/>
        </p:nvSpPr>
        <p:spPr>
          <a:xfrm>
            <a:off x="2313355" y="2110311"/>
            <a:ext cx="453373" cy="567482"/>
          </a:xfrm>
          <a:custGeom>
            <a:avLst/>
            <a:gdLst>
              <a:gd name="connsiteX0" fmla="*/ 0 w 453373"/>
              <a:gd name="connsiteY0" fmla="*/ 20304 h 567482"/>
              <a:gd name="connsiteX1" fmla="*/ 211015 w 453373"/>
              <a:gd name="connsiteY1" fmla="*/ 20304 h 567482"/>
              <a:gd name="connsiteX2" fmla="*/ 359508 w 453373"/>
              <a:gd name="connsiteY2" fmla="*/ 231319 h 567482"/>
              <a:gd name="connsiteX3" fmla="*/ 406400 w 453373"/>
              <a:gd name="connsiteY3" fmla="*/ 551750 h 567482"/>
              <a:gd name="connsiteX4" fmla="*/ 453292 w 453373"/>
              <a:gd name="connsiteY4" fmla="*/ 457965 h 567482"/>
              <a:gd name="connsiteX5" fmla="*/ 414215 w 453373"/>
              <a:gd name="connsiteY5" fmla="*/ 567381 h 567482"/>
              <a:gd name="connsiteX6" fmla="*/ 296984 w 453373"/>
              <a:gd name="connsiteY6" fmla="*/ 473596 h 56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373" h="567482">
                <a:moveTo>
                  <a:pt x="0" y="20304"/>
                </a:moveTo>
                <a:cubicBezTo>
                  <a:pt x="75548" y="2719"/>
                  <a:pt x="151097" y="-14865"/>
                  <a:pt x="211015" y="20304"/>
                </a:cubicBezTo>
                <a:cubicBezTo>
                  <a:pt x="270933" y="55473"/>
                  <a:pt x="326944" y="142745"/>
                  <a:pt x="359508" y="231319"/>
                </a:cubicBezTo>
                <a:cubicBezTo>
                  <a:pt x="392072" y="319893"/>
                  <a:pt x="390769" y="513976"/>
                  <a:pt x="406400" y="551750"/>
                </a:cubicBezTo>
                <a:cubicBezTo>
                  <a:pt x="422031" y="589524"/>
                  <a:pt x="451990" y="455360"/>
                  <a:pt x="453292" y="457965"/>
                </a:cubicBezTo>
                <a:cubicBezTo>
                  <a:pt x="454594" y="460570"/>
                  <a:pt x="440266" y="564776"/>
                  <a:pt x="414215" y="567381"/>
                </a:cubicBezTo>
                <a:cubicBezTo>
                  <a:pt x="388164" y="569986"/>
                  <a:pt x="342574" y="521791"/>
                  <a:pt x="296984" y="473596"/>
                </a:cubicBezTo>
              </a:path>
            </a:pathLst>
          </a:custGeom>
          <a:noFill/>
          <a:ln w="25400" cap="flat">
            <a:solidFill>
              <a:srgbClr val="92D05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defTabSz="914378" latinLnBrk="1"/>
            <a:endParaRPr lang="en-AU"/>
          </a:p>
        </p:txBody>
      </p:sp>
    </p:spTree>
    <p:extLst>
      <p:ext uri="{BB962C8B-B14F-4D97-AF65-F5344CB8AC3E}">
        <p14:creationId xmlns:p14="http://schemas.microsoft.com/office/powerpoint/2010/main" val="397815384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14D901F-48EC-C2C1-707D-6539A57E7895}"/>
              </a:ext>
            </a:extLst>
          </p:cNvPr>
          <p:cNvPicPr>
            <a:picLocks noChangeAspect="1"/>
          </p:cNvPicPr>
          <p:nvPr/>
        </p:nvPicPr>
        <p:blipFill>
          <a:blip r:embed="rId2"/>
          <a:stretch>
            <a:fillRect/>
          </a:stretch>
        </p:blipFill>
        <p:spPr>
          <a:xfrm>
            <a:off x="777268" y="877841"/>
            <a:ext cx="6631717" cy="3979030"/>
          </a:xfrm>
          <a:prstGeom prst="rect">
            <a:avLst/>
          </a:prstGeom>
        </p:spPr>
      </p:pic>
      <p:sp>
        <p:nvSpPr>
          <p:cNvPr id="2" name="Title 1"/>
          <p:cNvSpPr>
            <a:spLocks noGrp="1"/>
          </p:cNvSpPr>
          <p:nvPr>
            <p:ph type="title"/>
          </p:nvPr>
        </p:nvSpPr>
        <p:spPr>
          <a:xfrm>
            <a:off x="628650" y="-76008"/>
            <a:ext cx="8380378" cy="994172"/>
          </a:xfrm>
        </p:spPr>
        <p:txBody>
          <a:bodyPr>
            <a:normAutofit/>
          </a:bodyPr>
          <a:lstStyle/>
          <a:p>
            <a:r>
              <a:rPr lang="en-US" sz="2800" dirty="0">
                <a:solidFill>
                  <a:schemeClr val="accent6">
                    <a:lumMod val="50000"/>
                  </a:schemeClr>
                </a:solidFill>
                <a:latin typeface="Powderfinger Type" panose="02020709070000000403" pitchFamily="49" charset="77"/>
              </a:rPr>
              <a:t>2023: Assigned vs Recovered Addresses</a:t>
            </a:r>
          </a:p>
        </p:txBody>
      </p:sp>
      <p:sp>
        <p:nvSpPr>
          <p:cNvPr id="3" name="TextBox 2"/>
          <p:cNvSpPr txBox="1"/>
          <p:nvPr/>
        </p:nvSpPr>
        <p:spPr>
          <a:xfrm>
            <a:off x="2728336" y="809046"/>
            <a:ext cx="3302507" cy="300082"/>
          </a:xfrm>
          <a:prstGeom prst="rect">
            <a:avLst/>
          </a:prstGeom>
          <a:solidFill>
            <a:schemeClr val="bg1"/>
          </a:solidFill>
        </p:spPr>
        <p:txBody>
          <a:bodyPr wrap="none" rtlCol="0">
            <a:spAutoFit/>
          </a:bodyPr>
          <a:lstStyle/>
          <a:p>
            <a:r>
              <a:rPr lang="en-US" sz="1350" dirty="0">
                <a:solidFill>
                  <a:srgbClr val="FF0000"/>
                </a:solidFill>
                <a:latin typeface="AhnbergHand" charset="0"/>
                <a:ea typeface="AhnbergHand" charset="0"/>
                <a:cs typeface="AhnbergHand" charset="0"/>
              </a:rPr>
              <a:t>Change in </a:t>
            </a:r>
            <a:r>
              <a:rPr lang="en-US" sz="1350" dirty="0" err="1">
                <a:solidFill>
                  <a:srgbClr val="FF0000"/>
                </a:solidFill>
                <a:latin typeface="AhnbergHand" charset="0"/>
                <a:ea typeface="AhnbergHand" charset="0"/>
                <a:cs typeface="AhnbergHand" charset="0"/>
              </a:rPr>
              <a:t>UnAdvertised</a:t>
            </a:r>
            <a:r>
              <a:rPr lang="en-US" sz="1350" dirty="0">
                <a:solidFill>
                  <a:srgbClr val="FF0000"/>
                </a:solidFill>
                <a:latin typeface="AhnbergHand" charset="0"/>
                <a:ea typeface="AhnbergHand" charset="0"/>
                <a:cs typeface="AhnbergHand" charset="0"/>
              </a:rPr>
              <a:t> Addresses</a:t>
            </a:r>
          </a:p>
        </p:txBody>
      </p:sp>
      <p:sp>
        <p:nvSpPr>
          <p:cNvPr id="6" name="TextBox 5"/>
          <p:cNvSpPr txBox="1"/>
          <p:nvPr/>
        </p:nvSpPr>
        <p:spPr>
          <a:xfrm>
            <a:off x="-54624" y="3887472"/>
            <a:ext cx="3738524" cy="300082"/>
          </a:xfrm>
          <a:prstGeom prst="rect">
            <a:avLst/>
          </a:prstGeom>
          <a:solidFill>
            <a:schemeClr val="bg1"/>
          </a:solidFill>
        </p:spPr>
        <p:txBody>
          <a:bodyPr wrap="square" rtlCol="0">
            <a:spAutoFit/>
          </a:bodyPr>
          <a:lstStyle/>
          <a:p>
            <a:r>
              <a:rPr lang="en-US" sz="1350" dirty="0">
                <a:solidFill>
                  <a:srgbClr val="0070C0"/>
                </a:solidFill>
                <a:latin typeface="AhnbergHand" charset="0"/>
                <a:ea typeface="AhnbergHand" charset="0"/>
                <a:cs typeface="AhnbergHand" charset="0"/>
              </a:rPr>
              <a:t>Change in the Advertised Address Pool</a:t>
            </a:r>
          </a:p>
        </p:txBody>
      </p:sp>
      <p:sp>
        <p:nvSpPr>
          <p:cNvPr id="9" name="TextBox 8"/>
          <p:cNvSpPr txBox="1"/>
          <p:nvPr/>
        </p:nvSpPr>
        <p:spPr>
          <a:xfrm>
            <a:off x="697492" y="1989237"/>
            <a:ext cx="1560042" cy="300082"/>
          </a:xfrm>
          <a:prstGeom prst="rect">
            <a:avLst/>
          </a:prstGeom>
          <a:solidFill>
            <a:schemeClr val="bg1"/>
          </a:solidFill>
          <a:ln>
            <a:noFill/>
          </a:ln>
        </p:spPr>
        <p:txBody>
          <a:bodyPr wrap="none" rtlCol="0">
            <a:spAutoFit/>
          </a:bodyPr>
          <a:lstStyle/>
          <a:p>
            <a:r>
              <a:rPr lang="en-US" sz="1350" dirty="0">
                <a:solidFill>
                  <a:srgbClr val="92D050"/>
                </a:solidFill>
                <a:latin typeface="AhnbergHand" charset="0"/>
                <a:ea typeface="AhnbergHand" charset="0"/>
                <a:cs typeface="AhnbergHand" charset="0"/>
              </a:rPr>
              <a:t>RIR Allocations</a:t>
            </a:r>
          </a:p>
        </p:txBody>
      </p:sp>
      <p:sp>
        <p:nvSpPr>
          <p:cNvPr id="17" name="Freeform 16">
            <a:extLst>
              <a:ext uri="{FF2B5EF4-FFF2-40B4-BE49-F238E27FC236}">
                <a16:creationId xmlns:a16="http://schemas.microsoft.com/office/drawing/2014/main" id="{62ABBD88-82C8-8341-BD8D-C6EBFC64B333}"/>
              </a:ext>
            </a:extLst>
          </p:cNvPr>
          <p:cNvSpPr/>
          <p:nvPr/>
        </p:nvSpPr>
        <p:spPr>
          <a:xfrm>
            <a:off x="3604635" y="3748972"/>
            <a:ext cx="790720" cy="276999"/>
          </a:xfrm>
          <a:custGeom>
            <a:avLst/>
            <a:gdLst>
              <a:gd name="connsiteX0" fmla="*/ 0 w 1370842"/>
              <a:gd name="connsiteY0" fmla="*/ 552397 h 552397"/>
              <a:gd name="connsiteX1" fmla="*/ 190832 w 1370842"/>
              <a:gd name="connsiteY1" fmla="*/ 441079 h 552397"/>
              <a:gd name="connsiteX2" fmla="*/ 1137037 w 1370842"/>
              <a:gd name="connsiteY2" fmla="*/ 178686 h 552397"/>
              <a:gd name="connsiteX3" fmla="*/ 1367625 w 1370842"/>
              <a:gd name="connsiteY3" fmla="*/ 35563 h 552397"/>
              <a:gd name="connsiteX4" fmla="*/ 1144988 w 1370842"/>
              <a:gd name="connsiteY4" fmla="*/ 3757 h 552397"/>
              <a:gd name="connsiteX5" fmla="*/ 1367625 w 1370842"/>
              <a:gd name="connsiteY5" fmla="*/ 35563 h 552397"/>
              <a:gd name="connsiteX6" fmla="*/ 1256306 w 1370842"/>
              <a:gd name="connsiteY6" fmla="*/ 313858 h 55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0842" h="552397">
                <a:moveTo>
                  <a:pt x="0" y="552397"/>
                </a:moveTo>
                <a:cubicBezTo>
                  <a:pt x="663" y="527880"/>
                  <a:pt x="1326" y="503364"/>
                  <a:pt x="190832" y="441079"/>
                </a:cubicBezTo>
                <a:cubicBezTo>
                  <a:pt x="380338" y="378794"/>
                  <a:pt x="940905" y="246272"/>
                  <a:pt x="1137037" y="178686"/>
                </a:cubicBezTo>
                <a:cubicBezTo>
                  <a:pt x="1333169" y="111100"/>
                  <a:pt x="1366300" y="64718"/>
                  <a:pt x="1367625" y="35563"/>
                </a:cubicBezTo>
                <a:cubicBezTo>
                  <a:pt x="1368950" y="6408"/>
                  <a:pt x="1144988" y="3757"/>
                  <a:pt x="1144988" y="3757"/>
                </a:cubicBezTo>
                <a:cubicBezTo>
                  <a:pt x="1144988" y="3757"/>
                  <a:pt x="1349072" y="-16120"/>
                  <a:pt x="1367625" y="35563"/>
                </a:cubicBezTo>
                <a:cubicBezTo>
                  <a:pt x="1386178" y="87246"/>
                  <a:pt x="1321242" y="200552"/>
                  <a:pt x="1256306" y="313858"/>
                </a:cubicBezTo>
              </a:path>
            </a:pathLst>
          </a:custGeom>
          <a:noFill/>
          <a:ln w="381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4" name="Freeform 3">
            <a:extLst>
              <a:ext uri="{FF2B5EF4-FFF2-40B4-BE49-F238E27FC236}">
                <a16:creationId xmlns:a16="http://schemas.microsoft.com/office/drawing/2014/main" id="{87554105-A97A-3A42-943E-55152A2441B7}"/>
              </a:ext>
            </a:extLst>
          </p:cNvPr>
          <p:cNvSpPr/>
          <p:nvPr/>
        </p:nvSpPr>
        <p:spPr>
          <a:xfrm>
            <a:off x="6011607" y="938725"/>
            <a:ext cx="587872" cy="644058"/>
          </a:xfrm>
          <a:custGeom>
            <a:avLst/>
            <a:gdLst>
              <a:gd name="connsiteX0" fmla="*/ 0 w 587872"/>
              <a:gd name="connsiteY0" fmla="*/ 16996 h 903875"/>
              <a:gd name="connsiteX1" fmla="*/ 332509 w 587872"/>
              <a:gd name="connsiteY1" fmla="*/ 111998 h 903875"/>
              <a:gd name="connsiteX2" fmla="*/ 540327 w 587872"/>
              <a:gd name="connsiteY2" fmla="*/ 860144 h 903875"/>
              <a:gd name="connsiteX3" fmla="*/ 587829 w 587872"/>
              <a:gd name="connsiteY3" fmla="*/ 800767 h 903875"/>
              <a:gd name="connsiteX4" fmla="*/ 546265 w 587872"/>
              <a:gd name="connsiteY4" fmla="*/ 901707 h 903875"/>
              <a:gd name="connsiteX5" fmla="*/ 427512 w 587872"/>
              <a:gd name="connsiteY5" fmla="*/ 860144 h 90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872" h="903875">
                <a:moveTo>
                  <a:pt x="0" y="16996"/>
                </a:moveTo>
                <a:cubicBezTo>
                  <a:pt x="121227" y="-5766"/>
                  <a:pt x="242455" y="-28527"/>
                  <a:pt x="332509" y="111998"/>
                </a:cubicBezTo>
                <a:cubicBezTo>
                  <a:pt x="422564" y="252523"/>
                  <a:pt x="497774" y="745349"/>
                  <a:pt x="540327" y="860144"/>
                </a:cubicBezTo>
                <a:cubicBezTo>
                  <a:pt x="582880" y="974939"/>
                  <a:pt x="586839" y="793840"/>
                  <a:pt x="587829" y="800767"/>
                </a:cubicBezTo>
                <a:cubicBezTo>
                  <a:pt x="588819" y="807694"/>
                  <a:pt x="572985" y="891811"/>
                  <a:pt x="546265" y="901707"/>
                </a:cubicBezTo>
                <a:cubicBezTo>
                  <a:pt x="519545" y="911603"/>
                  <a:pt x="473528" y="885873"/>
                  <a:pt x="427512" y="860144"/>
                </a:cubicBezTo>
              </a:path>
            </a:pathLst>
          </a:custGeom>
          <a:no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defTabSz="914378" latinLnBrk="1"/>
            <a:endParaRPr lang="en-AU"/>
          </a:p>
        </p:txBody>
      </p:sp>
      <p:sp>
        <p:nvSpPr>
          <p:cNvPr id="5" name="TextBox 4">
            <a:extLst>
              <a:ext uri="{FF2B5EF4-FFF2-40B4-BE49-F238E27FC236}">
                <a16:creationId xmlns:a16="http://schemas.microsoft.com/office/drawing/2014/main" id="{6D3075E1-4BF5-804D-BB5F-F2CB4706123C}"/>
              </a:ext>
            </a:extLst>
          </p:cNvPr>
          <p:cNvSpPr txBox="1"/>
          <p:nvPr/>
        </p:nvSpPr>
        <p:spPr>
          <a:xfrm>
            <a:off x="7408984" y="4014366"/>
            <a:ext cx="1382749"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914378"/>
            <a:r>
              <a:rPr lang="en-AU" sz="1400" dirty="0">
                <a:solidFill>
                  <a:srgbClr val="0070C0"/>
                </a:solidFill>
                <a:latin typeface="AhnbergHand" pitchFamily="2" charset="0"/>
              </a:rPr>
              <a:t>3.0 advertised</a:t>
            </a:r>
          </a:p>
          <a:p>
            <a:pPr defTabSz="914378"/>
            <a:r>
              <a:rPr lang="en-AU" sz="1400" dirty="0">
                <a:solidFill>
                  <a:srgbClr val="0070C0"/>
                </a:solidFill>
                <a:latin typeface="AhnbergHand" pitchFamily="2" charset="0"/>
              </a:rPr>
              <a:t>  -18M delta</a:t>
            </a:r>
          </a:p>
        </p:txBody>
      </p:sp>
      <p:sp>
        <p:nvSpPr>
          <p:cNvPr id="11" name="TextBox 10">
            <a:extLst>
              <a:ext uri="{FF2B5EF4-FFF2-40B4-BE49-F238E27FC236}">
                <a16:creationId xmlns:a16="http://schemas.microsoft.com/office/drawing/2014/main" id="{05A6BCE3-C940-314B-9603-10D420B394A2}"/>
              </a:ext>
            </a:extLst>
          </p:cNvPr>
          <p:cNvSpPr txBox="1"/>
          <p:nvPr/>
        </p:nvSpPr>
        <p:spPr>
          <a:xfrm>
            <a:off x="7410274" y="2569143"/>
            <a:ext cx="1599154"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914378"/>
            <a:r>
              <a:rPr lang="en-AU" sz="1600" dirty="0">
                <a:ln>
                  <a:solidFill>
                    <a:srgbClr val="92D050"/>
                  </a:solidFill>
                </a:ln>
                <a:solidFill>
                  <a:srgbClr val="92D050"/>
                </a:solidFill>
                <a:latin typeface="AhnbergHand" pitchFamily="2" charset="0"/>
              </a:rPr>
              <a:t>3.7B allocated</a:t>
            </a:r>
          </a:p>
          <a:p>
            <a:pPr defTabSz="914378"/>
            <a:r>
              <a:rPr lang="en-AU" sz="1600" dirty="0">
                <a:ln>
                  <a:solidFill>
                    <a:srgbClr val="92D050"/>
                  </a:solidFill>
                </a:ln>
                <a:solidFill>
                  <a:srgbClr val="92D050"/>
                </a:solidFill>
                <a:latin typeface="AhnbergHand" pitchFamily="2" charset="0"/>
              </a:rPr>
              <a:t>+0,5M delta</a:t>
            </a:r>
          </a:p>
        </p:txBody>
      </p:sp>
      <p:sp>
        <p:nvSpPr>
          <p:cNvPr id="12" name="TextBox 11">
            <a:extLst>
              <a:ext uri="{FF2B5EF4-FFF2-40B4-BE49-F238E27FC236}">
                <a16:creationId xmlns:a16="http://schemas.microsoft.com/office/drawing/2014/main" id="{5AD27EC1-EE78-1948-951C-4D9E3FD463FE}"/>
              </a:ext>
            </a:extLst>
          </p:cNvPr>
          <p:cNvSpPr txBox="1"/>
          <p:nvPr/>
        </p:nvSpPr>
        <p:spPr>
          <a:xfrm>
            <a:off x="7369965" y="1354568"/>
            <a:ext cx="1833192"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914378"/>
            <a:r>
              <a:rPr lang="en-AU" sz="1400" dirty="0">
                <a:solidFill>
                  <a:srgbClr val="FF0000"/>
                </a:solidFill>
                <a:latin typeface="AhnbergHand" pitchFamily="2" charset="0"/>
              </a:rPr>
              <a:t>640M unadvertised</a:t>
            </a:r>
          </a:p>
          <a:p>
            <a:pPr defTabSz="914378"/>
            <a:r>
              <a:rPr lang="en-AU" sz="1400" dirty="0">
                <a:solidFill>
                  <a:srgbClr val="FF0000"/>
                </a:solidFill>
                <a:latin typeface="AhnbergHand" pitchFamily="2" charset="0"/>
              </a:rPr>
              <a:t> +18M delta</a:t>
            </a:r>
          </a:p>
        </p:txBody>
      </p:sp>
      <p:sp>
        <p:nvSpPr>
          <p:cNvPr id="15" name="Freeform 14">
            <a:extLst>
              <a:ext uri="{FF2B5EF4-FFF2-40B4-BE49-F238E27FC236}">
                <a16:creationId xmlns:a16="http://schemas.microsoft.com/office/drawing/2014/main" id="{F455688A-EA1F-4490-863E-145DD1712A3E}"/>
              </a:ext>
            </a:extLst>
          </p:cNvPr>
          <p:cNvSpPr/>
          <p:nvPr/>
        </p:nvSpPr>
        <p:spPr>
          <a:xfrm>
            <a:off x="2313355" y="2165973"/>
            <a:ext cx="453373" cy="567482"/>
          </a:xfrm>
          <a:custGeom>
            <a:avLst/>
            <a:gdLst>
              <a:gd name="connsiteX0" fmla="*/ 0 w 453373"/>
              <a:gd name="connsiteY0" fmla="*/ 20304 h 567482"/>
              <a:gd name="connsiteX1" fmla="*/ 211015 w 453373"/>
              <a:gd name="connsiteY1" fmla="*/ 20304 h 567482"/>
              <a:gd name="connsiteX2" fmla="*/ 359508 w 453373"/>
              <a:gd name="connsiteY2" fmla="*/ 231319 h 567482"/>
              <a:gd name="connsiteX3" fmla="*/ 406400 w 453373"/>
              <a:gd name="connsiteY3" fmla="*/ 551750 h 567482"/>
              <a:gd name="connsiteX4" fmla="*/ 453292 w 453373"/>
              <a:gd name="connsiteY4" fmla="*/ 457965 h 567482"/>
              <a:gd name="connsiteX5" fmla="*/ 414215 w 453373"/>
              <a:gd name="connsiteY5" fmla="*/ 567381 h 567482"/>
              <a:gd name="connsiteX6" fmla="*/ 296984 w 453373"/>
              <a:gd name="connsiteY6" fmla="*/ 473596 h 56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373" h="567482">
                <a:moveTo>
                  <a:pt x="0" y="20304"/>
                </a:moveTo>
                <a:cubicBezTo>
                  <a:pt x="75548" y="2719"/>
                  <a:pt x="151097" y="-14865"/>
                  <a:pt x="211015" y="20304"/>
                </a:cubicBezTo>
                <a:cubicBezTo>
                  <a:pt x="270933" y="55473"/>
                  <a:pt x="326944" y="142745"/>
                  <a:pt x="359508" y="231319"/>
                </a:cubicBezTo>
                <a:cubicBezTo>
                  <a:pt x="392072" y="319893"/>
                  <a:pt x="390769" y="513976"/>
                  <a:pt x="406400" y="551750"/>
                </a:cubicBezTo>
                <a:cubicBezTo>
                  <a:pt x="422031" y="589524"/>
                  <a:pt x="451990" y="455360"/>
                  <a:pt x="453292" y="457965"/>
                </a:cubicBezTo>
                <a:cubicBezTo>
                  <a:pt x="454594" y="460570"/>
                  <a:pt x="440266" y="564776"/>
                  <a:pt x="414215" y="567381"/>
                </a:cubicBezTo>
                <a:cubicBezTo>
                  <a:pt x="388164" y="569986"/>
                  <a:pt x="342574" y="521791"/>
                  <a:pt x="296984" y="473596"/>
                </a:cubicBezTo>
              </a:path>
            </a:pathLst>
          </a:custGeom>
          <a:noFill/>
          <a:ln w="25400" cap="flat">
            <a:solidFill>
              <a:srgbClr val="92D05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defTabSz="914378" latinLnBrk="1"/>
            <a:endParaRPr lang="en-AU"/>
          </a:p>
        </p:txBody>
      </p:sp>
      <p:sp>
        <p:nvSpPr>
          <p:cNvPr id="7" name="TextBox 6">
            <a:extLst>
              <a:ext uri="{FF2B5EF4-FFF2-40B4-BE49-F238E27FC236}">
                <a16:creationId xmlns:a16="http://schemas.microsoft.com/office/drawing/2014/main" id="{C69C69C3-2E6F-32E1-18F3-88EDDBE41941}"/>
              </a:ext>
            </a:extLst>
          </p:cNvPr>
          <p:cNvSpPr txBox="1"/>
          <p:nvPr/>
        </p:nvSpPr>
        <p:spPr>
          <a:xfrm>
            <a:off x="497275" y="1426529"/>
            <a:ext cx="7630721" cy="2031323"/>
          </a:xfrm>
          <a:prstGeom prst="rect">
            <a:avLst/>
          </a:prstGeom>
          <a:solidFill>
            <a:schemeClr val="bg1"/>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914378"/>
            <a:r>
              <a:rPr lang="en-AU" dirty="0"/>
              <a:t>No net “address recovery” occurred across 2023 in IPv4</a:t>
            </a:r>
          </a:p>
          <a:p>
            <a:pPr defTabSz="914378"/>
            <a:endParaRPr lang="en-AU" dirty="0"/>
          </a:p>
          <a:p>
            <a:pPr defTabSz="914378"/>
            <a:r>
              <a:rPr lang="en-AU" dirty="0"/>
              <a:t>A total of 18M addresses were withdrawn from the advertised network, and shifted to the unadvertised pool</a:t>
            </a:r>
          </a:p>
          <a:p>
            <a:pPr defTabSz="914378"/>
            <a:endParaRPr lang="en-AU" dirty="0"/>
          </a:p>
          <a:p>
            <a:pPr defTabSz="914378"/>
            <a:r>
              <a:rPr lang="en-AU" dirty="0"/>
              <a:t>The net change in the unadvertised pool was an increase of 18M addresses</a:t>
            </a:r>
          </a:p>
        </p:txBody>
      </p:sp>
    </p:spTree>
    <p:extLst>
      <p:ext uri="{BB962C8B-B14F-4D97-AF65-F5344CB8AC3E}">
        <p14:creationId xmlns:p14="http://schemas.microsoft.com/office/powerpoint/2010/main" val="221274715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6C871-F35A-0338-5338-C9C97CE013DF}"/>
              </a:ext>
            </a:extLst>
          </p:cNvPr>
          <p:cNvSpPr>
            <a:spLocks noGrp="1"/>
          </p:cNvSpPr>
          <p:nvPr>
            <p:ph type="title"/>
          </p:nvPr>
        </p:nvSpPr>
        <p:spPr>
          <a:xfrm>
            <a:off x="628650" y="273844"/>
            <a:ext cx="8338025" cy="994172"/>
          </a:xfrm>
        </p:spPr>
        <p:txBody>
          <a:bodyPr>
            <a:normAutofit fontScale="90000"/>
          </a:bodyPr>
          <a:lstStyle/>
          <a:p>
            <a:r>
              <a:rPr lang="en-US" dirty="0">
                <a:solidFill>
                  <a:schemeClr val="accent6">
                    <a:lumMod val="50000"/>
                  </a:schemeClr>
                </a:solidFill>
                <a:latin typeface="Powderfinger Type" panose="02020709070000000403" pitchFamily="49" charset="77"/>
              </a:rPr>
              <a:t>2018-2023:</a:t>
            </a:r>
            <a:r>
              <a:rPr lang="en-US" sz="3300" dirty="0">
                <a:solidFill>
                  <a:schemeClr val="accent6">
                    <a:lumMod val="50000"/>
                  </a:schemeClr>
                </a:solidFill>
                <a:latin typeface="Powderfinger Type" panose="02020709070000000403" pitchFamily="49" charset="77"/>
              </a:rPr>
              <a:t> 6 Year Assigned vs Recovered Addresses</a:t>
            </a:r>
            <a:endParaRPr lang="en-US" dirty="0"/>
          </a:p>
        </p:txBody>
      </p:sp>
      <p:pic>
        <p:nvPicPr>
          <p:cNvPr id="9" name="Content Placeholder 8">
            <a:extLst>
              <a:ext uri="{FF2B5EF4-FFF2-40B4-BE49-F238E27FC236}">
                <a16:creationId xmlns:a16="http://schemas.microsoft.com/office/drawing/2014/main" id="{29DC0565-AF24-7EDE-20D5-A1914EC802B5}"/>
              </a:ext>
            </a:extLst>
          </p:cNvPr>
          <p:cNvPicPr>
            <a:picLocks noGrp="1" noChangeAspect="1"/>
          </p:cNvPicPr>
          <p:nvPr>
            <p:ph idx="1"/>
          </p:nvPr>
        </p:nvPicPr>
        <p:blipFill>
          <a:blip r:embed="rId2"/>
          <a:stretch>
            <a:fillRect/>
          </a:stretch>
        </p:blipFill>
        <p:spPr>
          <a:xfrm>
            <a:off x="1442103" y="1123033"/>
            <a:ext cx="6364288" cy="3818573"/>
          </a:xfrm>
        </p:spPr>
      </p:pic>
      <p:sp>
        <p:nvSpPr>
          <p:cNvPr id="3" name="TextBox 2">
            <a:extLst>
              <a:ext uri="{FF2B5EF4-FFF2-40B4-BE49-F238E27FC236}">
                <a16:creationId xmlns:a16="http://schemas.microsoft.com/office/drawing/2014/main" id="{04B40616-D6B4-C2AA-DAAE-DDBDF3973455}"/>
              </a:ext>
            </a:extLst>
          </p:cNvPr>
          <p:cNvSpPr txBox="1"/>
          <p:nvPr/>
        </p:nvSpPr>
        <p:spPr>
          <a:xfrm>
            <a:off x="3076487" y="1886372"/>
            <a:ext cx="1907895" cy="253916"/>
          </a:xfrm>
          <a:prstGeom prst="rect">
            <a:avLst/>
          </a:prstGeom>
          <a:noFill/>
        </p:spPr>
        <p:txBody>
          <a:bodyPr wrap="none" rtlCol="0">
            <a:spAutoFit/>
          </a:bodyPr>
          <a:lstStyle/>
          <a:p>
            <a:r>
              <a:rPr lang="en-US" sz="1050" dirty="0">
                <a:latin typeface="AhnbergHand" pitchFamily="2" charset="0"/>
              </a:rPr>
              <a:t>DoD block </a:t>
            </a:r>
            <a:r>
              <a:rPr lang="en-US" sz="1050" dirty="0" err="1">
                <a:latin typeface="AhnbergHand" pitchFamily="2" charset="0"/>
              </a:rPr>
              <a:t>Advertisments</a:t>
            </a:r>
            <a:endParaRPr lang="en-US" sz="1050" dirty="0">
              <a:latin typeface="AhnbergHand" pitchFamily="2" charset="0"/>
            </a:endParaRPr>
          </a:p>
        </p:txBody>
      </p:sp>
      <p:sp>
        <p:nvSpPr>
          <p:cNvPr id="4" name="TextBox 3">
            <a:extLst>
              <a:ext uri="{FF2B5EF4-FFF2-40B4-BE49-F238E27FC236}">
                <a16:creationId xmlns:a16="http://schemas.microsoft.com/office/drawing/2014/main" id="{FF6A989B-4490-4793-653F-E7684E02C4EF}"/>
              </a:ext>
            </a:extLst>
          </p:cNvPr>
          <p:cNvSpPr txBox="1"/>
          <p:nvPr/>
        </p:nvSpPr>
        <p:spPr>
          <a:xfrm>
            <a:off x="5578019" y="1805581"/>
            <a:ext cx="1640193" cy="415498"/>
          </a:xfrm>
          <a:prstGeom prst="rect">
            <a:avLst/>
          </a:prstGeom>
          <a:noFill/>
        </p:spPr>
        <p:txBody>
          <a:bodyPr wrap="none" rtlCol="0">
            <a:spAutoFit/>
          </a:bodyPr>
          <a:lstStyle/>
          <a:p>
            <a:r>
              <a:rPr lang="en-US" sz="1050" dirty="0">
                <a:latin typeface="AhnbergHand" pitchFamily="2" charset="0"/>
              </a:rPr>
              <a:t>Advertised IPv4 span</a:t>
            </a:r>
          </a:p>
          <a:p>
            <a:r>
              <a:rPr lang="en-US" sz="1050" dirty="0">
                <a:latin typeface="AhnbergHand" pitchFamily="2" charset="0"/>
              </a:rPr>
              <a:t>starts to decline</a:t>
            </a:r>
          </a:p>
        </p:txBody>
      </p:sp>
      <p:sp>
        <p:nvSpPr>
          <p:cNvPr id="6" name="Freeform 5">
            <a:extLst>
              <a:ext uri="{FF2B5EF4-FFF2-40B4-BE49-F238E27FC236}">
                <a16:creationId xmlns:a16="http://schemas.microsoft.com/office/drawing/2014/main" id="{D1E69E18-6419-1827-5D20-6866C2116BDE}"/>
              </a:ext>
            </a:extLst>
          </p:cNvPr>
          <p:cNvSpPr/>
          <p:nvPr/>
        </p:nvSpPr>
        <p:spPr>
          <a:xfrm>
            <a:off x="4390402" y="2063810"/>
            <a:ext cx="347142" cy="489951"/>
          </a:xfrm>
          <a:custGeom>
            <a:avLst/>
            <a:gdLst>
              <a:gd name="connsiteX0" fmla="*/ 0 w 462856"/>
              <a:gd name="connsiteY0" fmla="*/ 0 h 653268"/>
              <a:gd name="connsiteX1" fmla="*/ 427290 w 462856"/>
              <a:gd name="connsiteY1" fmla="*/ 606751 h 653268"/>
              <a:gd name="connsiteX2" fmla="*/ 418744 w 462856"/>
              <a:gd name="connsiteY2" fmla="*/ 521293 h 653268"/>
              <a:gd name="connsiteX3" fmla="*/ 461473 w 462856"/>
              <a:gd name="connsiteY3" fmla="*/ 649480 h 653268"/>
              <a:gd name="connsiteX4" fmla="*/ 358924 w 462856"/>
              <a:gd name="connsiteY4" fmla="*/ 606751 h 653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856" h="653268">
                <a:moveTo>
                  <a:pt x="0" y="0"/>
                </a:moveTo>
                <a:cubicBezTo>
                  <a:pt x="178749" y="259934"/>
                  <a:pt x="357499" y="519869"/>
                  <a:pt x="427290" y="606751"/>
                </a:cubicBezTo>
                <a:cubicBezTo>
                  <a:pt x="497081" y="693633"/>
                  <a:pt x="413047" y="514172"/>
                  <a:pt x="418744" y="521293"/>
                </a:cubicBezTo>
                <a:cubicBezTo>
                  <a:pt x="424441" y="528414"/>
                  <a:pt x="471443" y="635237"/>
                  <a:pt x="461473" y="649480"/>
                </a:cubicBezTo>
                <a:cubicBezTo>
                  <a:pt x="451503" y="663723"/>
                  <a:pt x="405213" y="635237"/>
                  <a:pt x="358924" y="606751"/>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Freeform 6">
            <a:extLst>
              <a:ext uri="{FF2B5EF4-FFF2-40B4-BE49-F238E27FC236}">
                <a16:creationId xmlns:a16="http://schemas.microsoft.com/office/drawing/2014/main" id="{AF56495D-441B-6B01-4815-0DD590C35CF3}"/>
              </a:ext>
            </a:extLst>
          </p:cNvPr>
          <p:cNvSpPr/>
          <p:nvPr/>
        </p:nvSpPr>
        <p:spPr>
          <a:xfrm>
            <a:off x="4448086" y="2095857"/>
            <a:ext cx="467892" cy="134596"/>
          </a:xfrm>
          <a:custGeom>
            <a:avLst/>
            <a:gdLst>
              <a:gd name="connsiteX0" fmla="*/ 0 w 623856"/>
              <a:gd name="connsiteY0" fmla="*/ 0 h 179461"/>
              <a:gd name="connsiteX1" fmla="*/ 598206 w 623856"/>
              <a:gd name="connsiteY1" fmla="*/ 145278 h 179461"/>
              <a:gd name="connsiteX2" fmla="*/ 512748 w 623856"/>
              <a:gd name="connsiteY2" fmla="*/ 68366 h 179461"/>
              <a:gd name="connsiteX3" fmla="*/ 623843 w 623856"/>
              <a:gd name="connsiteY3" fmla="*/ 136732 h 179461"/>
              <a:gd name="connsiteX4" fmla="*/ 504202 w 623856"/>
              <a:gd name="connsiteY4" fmla="*/ 179461 h 17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856" h="179461">
                <a:moveTo>
                  <a:pt x="0" y="0"/>
                </a:moveTo>
                <a:cubicBezTo>
                  <a:pt x="256374" y="66942"/>
                  <a:pt x="512748" y="133884"/>
                  <a:pt x="598206" y="145278"/>
                </a:cubicBezTo>
                <a:cubicBezTo>
                  <a:pt x="683664" y="156672"/>
                  <a:pt x="508475" y="69790"/>
                  <a:pt x="512748" y="68366"/>
                </a:cubicBezTo>
                <a:cubicBezTo>
                  <a:pt x="517021" y="66942"/>
                  <a:pt x="625267" y="118216"/>
                  <a:pt x="623843" y="136732"/>
                </a:cubicBezTo>
                <a:cubicBezTo>
                  <a:pt x="622419" y="155248"/>
                  <a:pt x="563310" y="167354"/>
                  <a:pt x="504202" y="179461"/>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reeform 7">
            <a:extLst>
              <a:ext uri="{FF2B5EF4-FFF2-40B4-BE49-F238E27FC236}">
                <a16:creationId xmlns:a16="http://schemas.microsoft.com/office/drawing/2014/main" id="{657B8B89-647F-9DFA-113D-E8CAE51975AC}"/>
              </a:ext>
            </a:extLst>
          </p:cNvPr>
          <p:cNvSpPr/>
          <p:nvPr/>
        </p:nvSpPr>
        <p:spPr>
          <a:xfrm>
            <a:off x="4486542" y="1570266"/>
            <a:ext cx="790525" cy="314082"/>
          </a:xfrm>
          <a:custGeom>
            <a:avLst/>
            <a:gdLst>
              <a:gd name="connsiteX0" fmla="*/ 0 w 1054033"/>
              <a:gd name="connsiteY0" fmla="*/ 418776 h 418776"/>
              <a:gd name="connsiteX1" fmla="*/ 264920 w 1054033"/>
              <a:gd name="connsiteY1" fmla="*/ 162402 h 418776"/>
              <a:gd name="connsiteX2" fmla="*/ 1034041 w 1054033"/>
              <a:gd name="connsiteY2" fmla="*/ 76944 h 418776"/>
              <a:gd name="connsiteX3" fmla="*/ 811851 w 1054033"/>
              <a:gd name="connsiteY3" fmla="*/ 32 h 418776"/>
              <a:gd name="connsiteX4" fmla="*/ 1051133 w 1054033"/>
              <a:gd name="connsiteY4" fmla="*/ 68398 h 418776"/>
              <a:gd name="connsiteX5" fmla="*/ 922946 w 1054033"/>
              <a:gd name="connsiteY5" fmla="*/ 145310 h 41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33" h="418776">
                <a:moveTo>
                  <a:pt x="0" y="418776"/>
                </a:moveTo>
                <a:cubicBezTo>
                  <a:pt x="46290" y="319075"/>
                  <a:pt x="92580" y="219374"/>
                  <a:pt x="264920" y="162402"/>
                </a:cubicBezTo>
                <a:cubicBezTo>
                  <a:pt x="437260" y="105430"/>
                  <a:pt x="942886" y="104006"/>
                  <a:pt x="1034041" y="76944"/>
                </a:cubicBezTo>
                <a:cubicBezTo>
                  <a:pt x="1125196" y="49882"/>
                  <a:pt x="809002" y="1456"/>
                  <a:pt x="811851" y="32"/>
                </a:cubicBezTo>
                <a:cubicBezTo>
                  <a:pt x="814700" y="-1392"/>
                  <a:pt x="1032617" y="44185"/>
                  <a:pt x="1051133" y="68398"/>
                </a:cubicBezTo>
                <a:cubicBezTo>
                  <a:pt x="1069649" y="92611"/>
                  <a:pt x="996297" y="118960"/>
                  <a:pt x="922946" y="14531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Freeform 9">
            <a:extLst>
              <a:ext uri="{FF2B5EF4-FFF2-40B4-BE49-F238E27FC236}">
                <a16:creationId xmlns:a16="http://schemas.microsoft.com/office/drawing/2014/main" id="{94EECFE7-B7D6-B72D-B444-DE195550914B}"/>
              </a:ext>
            </a:extLst>
          </p:cNvPr>
          <p:cNvSpPr/>
          <p:nvPr/>
        </p:nvSpPr>
        <p:spPr>
          <a:xfrm>
            <a:off x="5492896" y="1600246"/>
            <a:ext cx="179375" cy="220009"/>
          </a:xfrm>
          <a:custGeom>
            <a:avLst/>
            <a:gdLst>
              <a:gd name="connsiteX0" fmla="*/ 239166 w 239166"/>
              <a:gd name="connsiteY0" fmla="*/ 293345 h 293345"/>
              <a:gd name="connsiteX1" fmla="*/ 25521 w 239166"/>
              <a:gd name="connsiteY1" fmla="*/ 2788 h 293345"/>
              <a:gd name="connsiteX2" fmla="*/ 8430 w 239166"/>
              <a:gd name="connsiteY2" fmla="*/ 139520 h 293345"/>
              <a:gd name="connsiteX3" fmla="*/ 16975 w 239166"/>
              <a:gd name="connsiteY3" fmla="*/ 19879 h 293345"/>
              <a:gd name="connsiteX4" fmla="*/ 196437 w 239166"/>
              <a:gd name="connsiteY4" fmla="*/ 36971 h 293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166" h="293345">
                <a:moveTo>
                  <a:pt x="239166" y="293345"/>
                </a:moveTo>
                <a:cubicBezTo>
                  <a:pt x="151571" y="160885"/>
                  <a:pt x="63977" y="28425"/>
                  <a:pt x="25521" y="2788"/>
                </a:cubicBezTo>
                <a:cubicBezTo>
                  <a:pt x="-12935" y="-22849"/>
                  <a:pt x="9854" y="136672"/>
                  <a:pt x="8430" y="139520"/>
                </a:cubicBezTo>
                <a:cubicBezTo>
                  <a:pt x="7006" y="142368"/>
                  <a:pt x="-14360" y="36971"/>
                  <a:pt x="16975" y="19879"/>
                </a:cubicBezTo>
                <a:cubicBezTo>
                  <a:pt x="48310" y="2787"/>
                  <a:pt x="122373" y="19879"/>
                  <a:pt x="196437" y="36971"/>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a:extLst>
              <a:ext uri="{FF2B5EF4-FFF2-40B4-BE49-F238E27FC236}">
                <a16:creationId xmlns:a16="http://schemas.microsoft.com/office/drawing/2014/main" id="{2D402D5A-831A-BA96-EC8D-93703E3435B8}"/>
              </a:ext>
            </a:extLst>
          </p:cNvPr>
          <p:cNvSpPr txBox="1"/>
          <p:nvPr/>
        </p:nvSpPr>
        <p:spPr>
          <a:xfrm>
            <a:off x="1860937" y="3789635"/>
            <a:ext cx="3191899" cy="253916"/>
          </a:xfrm>
          <a:prstGeom prst="rect">
            <a:avLst/>
          </a:prstGeom>
          <a:noFill/>
        </p:spPr>
        <p:txBody>
          <a:bodyPr wrap="none" rtlCol="0">
            <a:spAutoFit/>
          </a:bodyPr>
          <a:lstStyle/>
          <a:p>
            <a:r>
              <a:rPr lang="en-US" sz="1050" dirty="0">
                <a:latin typeface="AhnbergHand" pitchFamily="2" charset="0"/>
              </a:rPr>
              <a:t>Residual RIR Address pools are exhausted</a:t>
            </a:r>
          </a:p>
        </p:txBody>
      </p:sp>
      <p:sp>
        <p:nvSpPr>
          <p:cNvPr id="12" name="Freeform 11">
            <a:extLst>
              <a:ext uri="{FF2B5EF4-FFF2-40B4-BE49-F238E27FC236}">
                <a16:creationId xmlns:a16="http://schemas.microsoft.com/office/drawing/2014/main" id="{3131CD24-31FF-FC77-F14A-2BDC3AB7D42B}"/>
              </a:ext>
            </a:extLst>
          </p:cNvPr>
          <p:cNvSpPr/>
          <p:nvPr/>
        </p:nvSpPr>
        <p:spPr>
          <a:xfrm>
            <a:off x="3938065" y="2827199"/>
            <a:ext cx="211508" cy="925710"/>
          </a:xfrm>
          <a:custGeom>
            <a:avLst/>
            <a:gdLst>
              <a:gd name="connsiteX0" fmla="*/ 0 w 282011"/>
              <a:gd name="connsiteY0" fmla="*/ 1234280 h 1234280"/>
              <a:gd name="connsiteX1" fmla="*/ 170916 w 282011"/>
              <a:gd name="connsiteY1" fmla="*/ 63506 h 1234280"/>
              <a:gd name="connsiteX2" fmla="*/ 68366 w 282011"/>
              <a:gd name="connsiteY2" fmla="*/ 140419 h 1234280"/>
              <a:gd name="connsiteX3" fmla="*/ 170916 w 282011"/>
              <a:gd name="connsiteY3" fmla="*/ 3686 h 1234280"/>
              <a:gd name="connsiteX4" fmla="*/ 282011 w 282011"/>
              <a:gd name="connsiteY4" fmla="*/ 80598 h 1234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011" h="1234280">
                <a:moveTo>
                  <a:pt x="0" y="1234280"/>
                </a:moveTo>
                <a:cubicBezTo>
                  <a:pt x="79761" y="740048"/>
                  <a:pt x="159522" y="245816"/>
                  <a:pt x="170916" y="63506"/>
                </a:cubicBezTo>
                <a:cubicBezTo>
                  <a:pt x="182310" y="-118804"/>
                  <a:pt x="68366" y="150389"/>
                  <a:pt x="68366" y="140419"/>
                </a:cubicBezTo>
                <a:cubicBezTo>
                  <a:pt x="68366" y="130449"/>
                  <a:pt x="135309" y="13656"/>
                  <a:pt x="170916" y="3686"/>
                </a:cubicBezTo>
                <a:cubicBezTo>
                  <a:pt x="206523" y="-6284"/>
                  <a:pt x="244267" y="37157"/>
                  <a:pt x="282011" y="80598"/>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00871987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399B7-1EC5-9EE0-128D-588505E33CF5}"/>
              </a:ext>
            </a:extLst>
          </p:cNvPr>
          <p:cNvSpPr>
            <a:spLocks noGrp="1"/>
          </p:cNvSpPr>
          <p:nvPr>
            <p:ph type="title"/>
          </p:nvPr>
        </p:nvSpPr>
        <p:spPr>
          <a:xfrm>
            <a:off x="570650" y="273844"/>
            <a:ext cx="8517802" cy="994172"/>
          </a:xfrm>
        </p:spPr>
        <p:txBody>
          <a:bodyPr>
            <a:normAutofit fontScale="90000"/>
          </a:bodyPr>
          <a:lstStyle/>
          <a:p>
            <a:r>
              <a:rPr lang="en-US" dirty="0">
                <a:solidFill>
                  <a:schemeClr val="accent4">
                    <a:lumMod val="50000"/>
                  </a:schemeClr>
                </a:solidFill>
                <a:latin typeface="Powderfinger Type" panose="02020709070000000403" pitchFamily="49" charset="77"/>
              </a:rPr>
              <a:t>Advertised Span per Origin AS over 2023</a:t>
            </a:r>
          </a:p>
        </p:txBody>
      </p:sp>
      <p:sp>
        <p:nvSpPr>
          <p:cNvPr id="8" name="TextBox 7">
            <a:extLst>
              <a:ext uri="{FF2B5EF4-FFF2-40B4-BE49-F238E27FC236}">
                <a16:creationId xmlns:a16="http://schemas.microsoft.com/office/drawing/2014/main" id="{F21F44EB-E263-D9DE-1568-36AB82F59CB2}"/>
              </a:ext>
            </a:extLst>
          </p:cNvPr>
          <p:cNvSpPr txBox="1"/>
          <p:nvPr/>
        </p:nvSpPr>
        <p:spPr>
          <a:xfrm>
            <a:off x="570651" y="1526384"/>
            <a:ext cx="3070071" cy="300082"/>
          </a:xfrm>
          <a:prstGeom prst="rect">
            <a:avLst/>
          </a:prstGeom>
          <a:noFill/>
        </p:spPr>
        <p:txBody>
          <a:bodyPr wrap="none" rtlCol="0">
            <a:spAutoFit/>
          </a:bodyPr>
          <a:lstStyle/>
          <a:p>
            <a:r>
              <a:rPr lang="en-US" sz="1350" b="1" dirty="0"/>
              <a:t>Reduced Advertised Address Span</a:t>
            </a:r>
          </a:p>
        </p:txBody>
      </p:sp>
      <p:graphicFrame>
        <p:nvGraphicFramePr>
          <p:cNvPr id="3" name="Object 2">
            <a:extLst>
              <a:ext uri="{FF2B5EF4-FFF2-40B4-BE49-F238E27FC236}">
                <a16:creationId xmlns:a16="http://schemas.microsoft.com/office/drawing/2014/main" id="{8DBBB2E3-2A60-6068-EA90-4EE71C08B9E8}"/>
              </a:ext>
            </a:extLst>
          </p:cNvPr>
          <p:cNvGraphicFramePr>
            <a:graphicFrameLocks noChangeAspect="1"/>
          </p:cNvGraphicFramePr>
          <p:nvPr/>
        </p:nvGraphicFramePr>
        <p:xfrm>
          <a:off x="109274" y="1940831"/>
          <a:ext cx="3723084" cy="1903809"/>
        </p:xfrm>
        <a:graphic>
          <a:graphicData uri="http://schemas.openxmlformats.org/presentationml/2006/ole">
            <mc:AlternateContent xmlns:mc="http://schemas.openxmlformats.org/markup-compatibility/2006">
              <mc:Choice xmlns:v="urn:schemas-microsoft-com:vml" Requires="v">
                <p:oleObj name="Worksheet" r:id="rId2" imgW="3848100" imgH="1968500" progId="Excel.Sheet.12">
                  <p:embed/>
                </p:oleObj>
              </mc:Choice>
              <mc:Fallback>
                <p:oleObj name="Worksheet" r:id="rId2" imgW="3848100" imgH="1968500" progId="Excel.Sheet.12">
                  <p:embed/>
                  <p:pic>
                    <p:nvPicPr>
                      <p:cNvPr id="3" name="Object 2">
                        <a:extLst>
                          <a:ext uri="{FF2B5EF4-FFF2-40B4-BE49-F238E27FC236}">
                            <a16:creationId xmlns:a16="http://schemas.microsoft.com/office/drawing/2014/main" id="{8DBBB2E3-2A60-6068-EA90-4EE71C08B9E8}"/>
                          </a:ext>
                        </a:extLst>
                      </p:cNvPr>
                      <p:cNvPicPr/>
                      <p:nvPr/>
                    </p:nvPicPr>
                    <p:blipFill>
                      <a:blip r:embed="rId3"/>
                      <a:stretch>
                        <a:fillRect/>
                      </a:stretch>
                    </p:blipFill>
                    <p:spPr>
                      <a:xfrm>
                        <a:off x="109274" y="1940831"/>
                        <a:ext cx="3723084" cy="1903809"/>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F81876CE-6497-CB34-B812-35E479C49483}"/>
              </a:ext>
            </a:extLst>
          </p:cNvPr>
          <p:cNvGraphicFramePr>
            <a:graphicFrameLocks noChangeAspect="1"/>
          </p:cNvGraphicFramePr>
          <p:nvPr/>
        </p:nvGraphicFramePr>
        <p:xfrm>
          <a:off x="4572000" y="1928028"/>
          <a:ext cx="4327834" cy="1916612"/>
        </p:xfrm>
        <a:graphic>
          <a:graphicData uri="http://schemas.openxmlformats.org/presentationml/2006/ole">
            <mc:AlternateContent xmlns:mc="http://schemas.openxmlformats.org/markup-compatibility/2006">
              <mc:Choice xmlns:v="urn:schemas-microsoft-com:vml" Requires="v">
                <p:oleObj name="Worksheet" r:id="rId4" imgW="4445000" imgH="1968500" progId="Excel.Sheet.12">
                  <p:embed/>
                </p:oleObj>
              </mc:Choice>
              <mc:Fallback>
                <p:oleObj name="Worksheet" r:id="rId4" imgW="4445000" imgH="1968500" progId="Excel.Sheet.12">
                  <p:embed/>
                  <p:pic>
                    <p:nvPicPr>
                      <p:cNvPr id="4" name="Object 3">
                        <a:extLst>
                          <a:ext uri="{FF2B5EF4-FFF2-40B4-BE49-F238E27FC236}">
                            <a16:creationId xmlns:a16="http://schemas.microsoft.com/office/drawing/2014/main" id="{F81876CE-6497-CB34-B812-35E479C49483}"/>
                          </a:ext>
                        </a:extLst>
                      </p:cNvPr>
                      <p:cNvPicPr/>
                      <p:nvPr/>
                    </p:nvPicPr>
                    <p:blipFill>
                      <a:blip r:embed="rId5"/>
                      <a:stretch>
                        <a:fillRect/>
                      </a:stretch>
                    </p:blipFill>
                    <p:spPr>
                      <a:xfrm>
                        <a:off x="4572000" y="1928028"/>
                        <a:ext cx="4327834" cy="1916612"/>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517B13EC-8D23-F692-C109-55D7EB982CE8}"/>
              </a:ext>
            </a:extLst>
          </p:cNvPr>
          <p:cNvSpPr txBox="1"/>
          <p:nvPr/>
        </p:nvSpPr>
        <p:spPr>
          <a:xfrm>
            <a:off x="5314101" y="1526384"/>
            <a:ext cx="3147015" cy="300082"/>
          </a:xfrm>
          <a:prstGeom prst="rect">
            <a:avLst/>
          </a:prstGeom>
          <a:noFill/>
        </p:spPr>
        <p:txBody>
          <a:bodyPr wrap="none" rtlCol="0">
            <a:spAutoFit/>
          </a:bodyPr>
          <a:lstStyle/>
          <a:p>
            <a:r>
              <a:rPr lang="en-US" sz="1350" b="1" dirty="0"/>
              <a:t>Increased Advertised Address Span</a:t>
            </a:r>
          </a:p>
        </p:txBody>
      </p:sp>
    </p:spTree>
    <p:extLst>
      <p:ext uri="{BB962C8B-B14F-4D97-AF65-F5344CB8AC3E}">
        <p14:creationId xmlns:p14="http://schemas.microsoft.com/office/powerpoint/2010/main" val="268396659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20026"/>
            <a:ext cx="8352929" cy="857251"/>
          </a:xfrm>
        </p:spPr>
        <p:txBody>
          <a:bodyPr>
            <a:normAutofit/>
          </a:bodyPr>
          <a:lstStyle/>
          <a:p>
            <a:r>
              <a:rPr lang="en-US" sz="2800" dirty="0">
                <a:solidFill>
                  <a:schemeClr val="accent6">
                    <a:lumMod val="50000"/>
                  </a:schemeClr>
                </a:solidFill>
                <a:latin typeface="Powderfinger Type" panose="02020709070000000403" pitchFamily="49" charset="77"/>
              </a:rPr>
              <a:t>What happened in 2023 in V4?</a:t>
            </a:r>
          </a:p>
        </p:txBody>
      </p:sp>
      <p:sp>
        <p:nvSpPr>
          <p:cNvPr id="3" name="Content Placeholder 2"/>
          <p:cNvSpPr>
            <a:spLocks noGrp="1"/>
          </p:cNvSpPr>
          <p:nvPr>
            <p:ph idx="1"/>
          </p:nvPr>
        </p:nvSpPr>
        <p:spPr>
          <a:xfrm>
            <a:off x="827584" y="980953"/>
            <a:ext cx="7632848" cy="3423827"/>
          </a:xfrm>
        </p:spPr>
        <p:txBody>
          <a:bodyPr>
            <a:noAutofit/>
          </a:bodyPr>
          <a:lstStyle/>
          <a:p>
            <a:pPr lvl="1">
              <a:spcBef>
                <a:spcPts val="900"/>
              </a:spcBef>
            </a:pPr>
            <a:r>
              <a:rPr lang="en-US" sz="1600" dirty="0"/>
              <a:t>From the look of the routing growth plots, the growth of the size of the IPv4 network </a:t>
            </a:r>
            <a:r>
              <a:rPr lang="en-US" sz="1600" b="1" dirty="0">
                <a:solidFill>
                  <a:srgbClr val="FF0000"/>
                </a:solidFill>
              </a:rPr>
              <a:t>is slowing down</a:t>
            </a:r>
          </a:p>
          <a:p>
            <a:pPr lvl="1">
              <a:spcBef>
                <a:spcPts val="900"/>
              </a:spcBef>
            </a:pPr>
            <a:r>
              <a:rPr lang="en-US" sz="1600" dirty="0"/>
              <a:t>The number of entries in the IPv4 default-free zone reached 920K – 960K by the end of 2023</a:t>
            </a:r>
          </a:p>
          <a:p>
            <a:pPr lvl="1">
              <a:spcBef>
                <a:spcPts val="900"/>
              </a:spcBef>
            </a:pPr>
            <a:r>
              <a:rPr lang="en-US" sz="1600" dirty="0"/>
              <a:t>The pace of growth of the routing table was slightly lower than the rolling 5-year average, with </a:t>
            </a:r>
            <a:r>
              <a:rPr lang="en-US" sz="1600" b="1" dirty="0">
                <a:solidFill>
                  <a:srgbClr val="FF0000"/>
                </a:solidFill>
              </a:rPr>
              <a:t>20,000 new entries in 2023 </a:t>
            </a:r>
            <a:r>
              <a:rPr lang="en-US" sz="1100" dirty="0"/>
              <a:t>(was 36,000 in 2022)</a:t>
            </a:r>
            <a:endParaRPr lang="en-US" sz="1100" b="1" dirty="0">
              <a:solidFill>
                <a:srgbClr val="FF0000"/>
              </a:solidFill>
            </a:endParaRPr>
          </a:p>
          <a:p>
            <a:pPr lvl="1">
              <a:spcBef>
                <a:spcPts val="900"/>
              </a:spcBef>
            </a:pPr>
            <a:r>
              <a:rPr lang="en-US" sz="1600" dirty="0"/>
              <a:t>The AS position was slightly lower with </a:t>
            </a:r>
            <a:r>
              <a:rPr lang="en-US" sz="1600" b="1" dirty="0">
                <a:solidFill>
                  <a:srgbClr val="FF0000"/>
                </a:solidFill>
              </a:rPr>
              <a:t>1,100 new AS’s advertised in 2023 </a:t>
            </a:r>
            <a:r>
              <a:rPr lang="en-US" sz="1100" dirty="0"/>
              <a:t>(was 1,400 in 2021)</a:t>
            </a:r>
            <a:endParaRPr lang="en-US" sz="1100" b="1" dirty="0">
              <a:solidFill>
                <a:srgbClr val="FF0000"/>
              </a:solidFill>
            </a:endParaRPr>
          </a:p>
          <a:p>
            <a:pPr lvl="1">
              <a:spcBef>
                <a:spcPts val="900"/>
              </a:spcBef>
            </a:pPr>
            <a:r>
              <a:rPr lang="en-US" sz="1600" dirty="0"/>
              <a:t>Transit relationships have not changed materially over 2022 for most networks</a:t>
            </a:r>
          </a:p>
          <a:p>
            <a:pPr lvl="1">
              <a:spcBef>
                <a:spcPts val="900"/>
              </a:spcBef>
            </a:pPr>
            <a:r>
              <a:rPr lang="en-US" sz="1600" dirty="0"/>
              <a:t>The address range spanned by the advertised route set </a:t>
            </a:r>
            <a:r>
              <a:rPr lang="en-US" sz="1600" b="1" dirty="0">
                <a:solidFill>
                  <a:srgbClr val="FF0000"/>
                </a:solidFill>
              </a:rPr>
              <a:t>declined</a:t>
            </a:r>
            <a:r>
              <a:rPr lang="en-US" sz="1600" dirty="0"/>
              <a:t> in 2023 by the equivalent of 1 /8</a:t>
            </a:r>
          </a:p>
          <a:p>
            <a:pPr lvl="1">
              <a:spcBef>
                <a:spcPts val="900"/>
              </a:spcBef>
            </a:pPr>
            <a:r>
              <a:rPr lang="en-US" sz="1600" b="1" dirty="0">
                <a:solidFill>
                  <a:srgbClr val="FF0000"/>
                </a:solidFill>
              </a:rPr>
              <a:t>The overall IPv4 routing growth trends slowed down or even reversed through 2023</a:t>
            </a:r>
          </a:p>
        </p:txBody>
      </p:sp>
    </p:spTree>
    <p:extLst>
      <p:ext uri="{BB962C8B-B14F-4D97-AF65-F5344CB8AC3E}">
        <p14:creationId xmlns:p14="http://schemas.microsoft.com/office/powerpoint/2010/main" val="424790778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27972"/>
            <a:ext cx="8352929" cy="857251"/>
          </a:xfrm>
        </p:spPr>
        <p:txBody>
          <a:bodyPr>
            <a:normAutofit/>
          </a:bodyPr>
          <a:lstStyle/>
          <a:p>
            <a:r>
              <a:rPr lang="en-US" sz="2800" dirty="0">
                <a:solidFill>
                  <a:schemeClr val="accent6">
                    <a:lumMod val="50000"/>
                  </a:schemeClr>
                </a:solidFill>
                <a:latin typeface="Powderfinger Type" panose="02020709070000000403" pitchFamily="49" charset="77"/>
              </a:rPr>
              <a:t>What happened in 2023 in V4?</a:t>
            </a:r>
          </a:p>
        </p:txBody>
      </p:sp>
      <p:sp>
        <p:nvSpPr>
          <p:cNvPr id="3" name="Content Placeholder 2"/>
          <p:cNvSpPr>
            <a:spLocks noGrp="1"/>
          </p:cNvSpPr>
          <p:nvPr>
            <p:ph idx="1"/>
          </p:nvPr>
        </p:nvSpPr>
        <p:spPr>
          <a:xfrm>
            <a:off x="827584" y="973007"/>
            <a:ext cx="7632848" cy="3423827"/>
          </a:xfrm>
        </p:spPr>
        <p:txBody>
          <a:bodyPr>
            <a:noAutofit/>
          </a:bodyPr>
          <a:lstStyle/>
          <a:p>
            <a:pPr lvl="1">
              <a:spcBef>
                <a:spcPts val="900"/>
              </a:spcBef>
            </a:pPr>
            <a:r>
              <a:rPr lang="en-US" sz="1600" dirty="0"/>
              <a:t>From the look of the routing growth plots, the growth of the size of the IPv4 network </a:t>
            </a:r>
            <a:r>
              <a:rPr lang="en-US" sz="1600" b="1" dirty="0">
                <a:solidFill>
                  <a:srgbClr val="FF0000"/>
                </a:solidFill>
              </a:rPr>
              <a:t>is slowing down</a:t>
            </a:r>
          </a:p>
          <a:p>
            <a:pPr lvl="1">
              <a:spcBef>
                <a:spcPts val="900"/>
              </a:spcBef>
            </a:pPr>
            <a:r>
              <a:rPr lang="en-US" sz="1600" dirty="0"/>
              <a:t>The number of entries in the IPv4 default-free zone reached 920K – 960K by the end of 2023</a:t>
            </a:r>
          </a:p>
          <a:p>
            <a:pPr lvl="1">
              <a:spcBef>
                <a:spcPts val="900"/>
              </a:spcBef>
            </a:pPr>
            <a:r>
              <a:rPr lang="en-US" sz="1600" dirty="0"/>
              <a:t>The pace of growth of the routing table was slightly lower than the rolling 5-year average, with </a:t>
            </a:r>
            <a:r>
              <a:rPr lang="en-US" sz="1600" b="1" dirty="0">
                <a:solidFill>
                  <a:srgbClr val="FF0000"/>
                </a:solidFill>
              </a:rPr>
              <a:t>20,000 new entries in 2023 </a:t>
            </a:r>
            <a:r>
              <a:rPr lang="en-US" sz="1100" dirty="0"/>
              <a:t>(was 36,000 in 2021)</a:t>
            </a:r>
            <a:endParaRPr lang="en-US" sz="1100" b="1" dirty="0">
              <a:solidFill>
                <a:srgbClr val="FF0000"/>
              </a:solidFill>
            </a:endParaRPr>
          </a:p>
          <a:p>
            <a:pPr lvl="1">
              <a:spcBef>
                <a:spcPts val="900"/>
              </a:spcBef>
            </a:pPr>
            <a:r>
              <a:rPr lang="en-US" sz="1600" dirty="0"/>
              <a:t>The AS position was slightly lower with </a:t>
            </a:r>
            <a:r>
              <a:rPr lang="en-US" sz="1600" b="1" dirty="0">
                <a:solidFill>
                  <a:srgbClr val="FF0000"/>
                </a:solidFill>
              </a:rPr>
              <a:t>1,100 new AS’s advertised in 2023 </a:t>
            </a:r>
            <a:r>
              <a:rPr lang="en-US" sz="1100" dirty="0"/>
              <a:t>(was 1,400 in 2021)</a:t>
            </a:r>
            <a:endParaRPr lang="en-US" sz="1100" b="1" dirty="0">
              <a:solidFill>
                <a:srgbClr val="FF0000"/>
              </a:solidFill>
            </a:endParaRPr>
          </a:p>
          <a:p>
            <a:pPr lvl="1">
              <a:spcBef>
                <a:spcPts val="900"/>
              </a:spcBef>
            </a:pPr>
            <a:r>
              <a:rPr lang="en-US" sz="1600" dirty="0"/>
              <a:t>Transit relationships have not changed materially over 2022 for most networks</a:t>
            </a:r>
          </a:p>
          <a:p>
            <a:pPr lvl="1">
              <a:spcBef>
                <a:spcPts val="900"/>
              </a:spcBef>
            </a:pPr>
            <a:r>
              <a:rPr lang="en-US" sz="1600" dirty="0"/>
              <a:t>The address range spanned by the advertised route set </a:t>
            </a:r>
            <a:r>
              <a:rPr lang="en-US" sz="1600" b="1" dirty="0">
                <a:solidFill>
                  <a:srgbClr val="FF0000"/>
                </a:solidFill>
              </a:rPr>
              <a:t>declined</a:t>
            </a:r>
            <a:r>
              <a:rPr lang="en-US" sz="1600" dirty="0"/>
              <a:t> in 2023 by the equivalent of 1 /8</a:t>
            </a:r>
          </a:p>
          <a:p>
            <a:pPr lvl="1">
              <a:spcBef>
                <a:spcPts val="900"/>
              </a:spcBef>
            </a:pPr>
            <a:r>
              <a:rPr lang="en-US" sz="1600" b="1" dirty="0">
                <a:solidFill>
                  <a:srgbClr val="FF0000"/>
                </a:solidFill>
              </a:rPr>
              <a:t>The overall IPv4 routing growth trends slowed down or even reversed through 2023</a:t>
            </a:r>
          </a:p>
        </p:txBody>
      </p:sp>
      <p:sp>
        <p:nvSpPr>
          <p:cNvPr id="4" name="TextBox 3">
            <a:extLst>
              <a:ext uri="{FF2B5EF4-FFF2-40B4-BE49-F238E27FC236}">
                <a16:creationId xmlns:a16="http://schemas.microsoft.com/office/drawing/2014/main" id="{12AF3B5A-D2D8-958A-BC41-A32C985CF8D3}"/>
              </a:ext>
            </a:extLst>
          </p:cNvPr>
          <p:cNvSpPr txBox="1"/>
          <p:nvPr/>
        </p:nvSpPr>
        <p:spPr>
          <a:xfrm rot="20825109">
            <a:off x="39221" y="1633877"/>
            <a:ext cx="9209572" cy="784830"/>
          </a:xfrm>
          <a:prstGeom prst="rect">
            <a:avLst/>
          </a:prstGeom>
          <a:solidFill>
            <a:schemeClr val="bg1"/>
          </a:solidFill>
        </p:spPr>
        <p:txBody>
          <a:bodyPr wrap="none" rtlCol="0">
            <a:spAutoFit/>
          </a:bodyPr>
          <a:lstStyle/>
          <a:p>
            <a:r>
              <a:rPr lang="en-US" sz="4500" dirty="0">
                <a:solidFill>
                  <a:srgbClr val="F30705"/>
                </a:solidFill>
                <a:latin typeface="Powderfinger Type" panose="02020709070000000403" pitchFamily="49" charset="77"/>
              </a:rPr>
              <a:t>Have we reached Peak IPv4?</a:t>
            </a:r>
          </a:p>
        </p:txBody>
      </p:sp>
    </p:spTree>
    <p:extLst>
      <p:ext uri="{BB962C8B-B14F-4D97-AF65-F5344CB8AC3E}">
        <p14:creationId xmlns:p14="http://schemas.microsoft.com/office/powerpoint/2010/main" val="328796489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EC19-4FC8-864D-91C1-31B15B533116}"/>
              </a:ext>
            </a:extLst>
          </p:cNvPr>
          <p:cNvSpPr>
            <a:spLocks noGrp="1"/>
          </p:cNvSpPr>
          <p:nvPr>
            <p:ph type="title"/>
          </p:nvPr>
        </p:nvSpPr>
        <p:spPr/>
        <p:txBody>
          <a:bodyPr/>
          <a:lstStyle/>
          <a:p>
            <a:r>
              <a:rPr lang="en-AU" dirty="0">
                <a:latin typeface="Powderfinger Type" panose="02020709070000000403" pitchFamily="49" charset="77"/>
              </a:rPr>
              <a:t>The Highlights</a:t>
            </a:r>
          </a:p>
        </p:txBody>
      </p:sp>
      <p:sp>
        <p:nvSpPr>
          <p:cNvPr id="3" name="Text Placeholder 2">
            <a:extLst>
              <a:ext uri="{FF2B5EF4-FFF2-40B4-BE49-F238E27FC236}">
                <a16:creationId xmlns:a16="http://schemas.microsoft.com/office/drawing/2014/main" id="{4043EDD3-388B-6B47-A54D-A58F5223F7B8}"/>
              </a:ext>
            </a:extLst>
          </p:cNvPr>
          <p:cNvSpPr>
            <a:spLocks noGrp="1"/>
          </p:cNvSpPr>
          <p:nvPr>
            <p:ph type="body" idx="1"/>
          </p:nvPr>
        </p:nvSpPr>
        <p:spPr/>
        <p:txBody>
          <a:bodyPr/>
          <a:lstStyle/>
          <a:p>
            <a:r>
              <a:rPr lang="en-AU" dirty="0">
                <a:solidFill>
                  <a:schemeClr val="bg1">
                    <a:lumMod val="75000"/>
                  </a:schemeClr>
                </a:solidFill>
              </a:rPr>
              <a:t>IPv4 Summary</a:t>
            </a:r>
          </a:p>
          <a:p>
            <a:r>
              <a:rPr lang="en-AU" dirty="0"/>
              <a:t>IPv6 Summary</a:t>
            </a:r>
          </a:p>
          <a:p>
            <a:r>
              <a:rPr lang="en-AU" dirty="0">
                <a:solidFill>
                  <a:schemeClr val="bg1">
                    <a:lumMod val="75000"/>
                  </a:schemeClr>
                </a:solidFill>
              </a:rPr>
              <a:t>FIB Projections</a:t>
            </a:r>
          </a:p>
          <a:p>
            <a:r>
              <a:rPr lang="en-AU" dirty="0">
                <a:solidFill>
                  <a:schemeClr val="bg1">
                    <a:lumMod val="75000"/>
                  </a:schemeClr>
                </a:solidFill>
              </a:rPr>
              <a:t>Churn</a:t>
            </a:r>
          </a:p>
          <a:p>
            <a:r>
              <a:rPr lang="en-AU" dirty="0">
                <a:solidFill>
                  <a:schemeClr val="bg1">
                    <a:lumMod val="75000"/>
                  </a:schemeClr>
                </a:solidFill>
              </a:rPr>
              <a:t>Conclusions</a:t>
            </a:r>
          </a:p>
        </p:txBody>
      </p:sp>
    </p:spTree>
    <p:extLst>
      <p:ext uri="{BB962C8B-B14F-4D97-AF65-F5344CB8AC3E}">
        <p14:creationId xmlns:p14="http://schemas.microsoft.com/office/powerpoint/2010/main" val="49732399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a number of people&#10;&#10;Description automatically generated with medium confidence">
            <a:extLst>
              <a:ext uri="{FF2B5EF4-FFF2-40B4-BE49-F238E27FC236}">
                <a16:creationId xmlns:a16="http://schemas.microsoft.com/office/drawing/2014/main" id="{3DDA93B9-780B-0CDD-46E3-ECDB329A9A19}"/>
              </a:ext>
            </a:extLst>
          </p:cNvPr>
          <p:cNvPicPr>
            <a:picLocks noChangeAspect="1"/>
          </p:cNvPicPr>
          <p:nvPr/>
        </p:nvPicPr>
        <p:blipFill>
          <a:blip r:embed="rId2"/>
          <a:stretch>
            <a:fillRect/>
          </a:stretch>
        </p:blipFill>
        <p:spPr>
          <a:xfrm>
            <a:off x="745547" y="923971"/>
            <a:ext cx="7032549" cy="4219529"/>
          </a:xfrm>
          <a:prstGeom prst="rect">
            <a:avLst/>
          </a:prstGeom>
        </p:spPr>
      </p:pic>
      <p:sp>
        <p:nvSpPr>
          <p:cNvPr id="2" name="Title 1"/>
          <p:cNvSpPr>
            <a:spLocks noGrp="1"/>
          </p:cNvSpPr>
          <p:nvPr>
            <p:ph type="title"/>
          </p:nvPr>
        </p:nvSpPr>
        <p:spPr/>
        <p:txBody>
          <a:bodyPr>
            <a:normAutofit/>
          </a:bodyPr>
          <a:lstStyle/>
          <a:p>
            <a:r>
              <a:rPr lang="en-US" sz="2800" dirty="0">
                <a:solidFill>
                  <a:schemeClr val="accent6">
                    <a:lumMod val="50000"/>
                  </a:schemeClr>
                </a:solidFill>
                <a:latin typeface="Powderfinger Type" panose="02020709070000000403" pitchFamily="49" charset="77"/>
              </a:rPr>
              <a:t>The 20-Year View of IPv6</a:t>
            </a:r>
          </a:p>
        </p:txBody>
      </p:sp>
      <p:sp>
        <p:nvSpPr>
          <p:cNvPr id="9" name="TextBox 8"/>
          <p:cNvSpPr txBox="1"/>
          <p:nvPr/>
        </p:nvSpPr>
        <p:spPr>
          <a:xfrm>
            <a:off x="1454352" y="3942530"/>
            <a:ext cx="2231701" cy="300082"/>
          </a:xfrm>
          <a:prstGeom prst="rect">
            <a:avLst/>
          </a:prstGeom>
          <a:noFill/>
        </p:spPr>
        <p:txBody>
          <a:bodyPr wrap="none" rtlCol="0">
            <a:spAutoFit/>
          </a:bodyPr>
          <a:lstStyle/>
          <a:p>
            <a:r>
              <a:rPr lang="en-US" sz="1350" dirty="0">
                <a:latin typeface="AhnbergHand"/>
                <a:cs typeface="AhnbergHand"/>
              </a:rPr>
              <a:t>IANA IPv4 Exhaustion</a:t>
            </a:r>
          </a:p>
        </p:txBody>
      </p:sp>
      <p:sp>
        <p:nvSpPr>
          <p:cNvPr id="6" name="Freeform 5"/>
          <p:cNvSpPr/>
          <p:nvPr/>
        </p:nvSpPr>
        <p:spPr>
          <a:xfrm>
            <a:off x="2962392" y="4242613"/>
            <a:ext cx="598508" cy="544119"/>
          </a:xfrm>
          <a:custGeom>
            <a:avLst/>
            <a:gdLst>
              <a:gd name="connsiteX0" fmla="*/ 0 w 798010"/>
              <a:gd name="connsiteY0" fmla="*/ 0 h 725492"/>
              <a:gd name="connsiteX1" fmla="*/ 302003 w 798010"/>
              <a:gd name="connsiteY1" fmla="*/ 360727 h 725492"/>
              <a:gd name="connsiteX2" fmla="*/ 780176 w 798010"/>
              <a:gd name="connsiteY2" fmla="*/ 679508 h 725492"/>
              <a:gd name="connsiteX3" fmla="*/ 704675 w 798010"/>
              <a:gd name="connsiteY3" fmla="*/ 545285 h 725492"/>
              <a:gd name="connsiteX4" fmla="*/ 788565 w 798010"/>
              <a:gd name="connsiteY4" fmla="*/ 713064 h 725492"/>
              <a:gd name="connsiteX5" fmla="*/ 612396 w 798010"/>
              <a:gd name="connsiteY5" fmla="*/ 713064 h 725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8010" h="725492">
                <a:moveTo>
                  <a:pt x="0" y="0"/>
                </a:moveTo>
                <a:cubicBezTo>
                  <a:pt x="85987" y="123738"/>
                  <a:pt x="171974" y="247476"/>
                  <a:pt x="302003" y="360727"/>
                </a:cubicBezTo>
                <a:cubicBezTo>
                  <a:pt x="432032" y="473978"/>
                  <a:pt x="713064" y="648748"/>
                  <a:pt x="780176" y="679508"/>
                </a:cubicBezTo>
                <a:cubicBezTo>
                  <a:pt x="847288" y="710268"/>
                  <a:pt x="703277" y="539692"/>
                  <a:pt x="704675" y="545285"/>
                </a:cubicBezTo>
                <a:cubicBezTo>
                  <a:pt x="706073" y="550878"/>
                  <a:pt x="803945" y="685101"/>
                  <a:pt x="788565" y="713064"/>
                </a:cubicBezTo>
                <a:cubicBezTo>
                  <a:pt x="773185" y="741027"/>
                  <a:pt x="612396" y="713064"/>
                  <a:pt x="612396" y="713064"/>
                </a:cubicBezTo>
              </a:path>
            </a:pathLst>
          </a:cu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98100298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schemeClr val="accent6">
                    <a:lumMod val="50000"/>
                  </a:schemeClr>
                </a:solidFill>
                <a:latin typeface="Powderfinger Type" panose="02020709070000000403" pitchFamily="49" charset="77"/>
              </a:rPr>
              <a:t>2023 IPv6 FIB in Detail</a:t>
            </a:r>
          </a:p>
        </p:txBody>
      </p:sp>
      <p:pic>
        <p:nvPicPr>
          <p:cNvPr id="4" name="Picture 3">
            <a:extLst>
              <a:ext uri="{FF2B5EF4-FFF2-40B4-BE49-F238E27FC236}">
                <a16:creationId xmlns:a16="http://schemas.microsoft.com/office/drawing/2014/main" id="{D7B3D83A-388E-F580-604F-CF6605AA83B6}"/>
              </a:ext>
            </a:extLst>
          </p:cNvPr>
          <p:cNvPicPr>
            <a:picLocks noChangeAspect="1"/>
          </p:cNvPicPr>
          <p:nvPr/>
        </p:nvPicPr>
        <p:blipFill>
          <a:blip r:embed="rId2"/>
          <a:stretch>
            <a:fillRect/>
          </a:stretch>
        </p:blipFill>
        <p:spPr>
          <a:xfrm>
            <a:off x="1099737" y="1025495"/>
            <a:ext cx="6719665" cy="4031799"/>
          </a:xfrm>
          <a:prstGeom prst="rect">
            <a:avLst/>
          </a:prstGeom>
        </p:spPr>
      </p:pic>
    </p:spTree>
    <p:extLst>
      <p:ext uri="{BB962C8B-B14F-4D97-AF65-F5344CB8AC3E}">
        <p14:creationId xmlns:p14="http://schemas.microsoft.com/office/powerpoint/2010/main" val="301312690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schemeClr val="accent6">
                    <a:lumMod val="50000"/>
                  </a:schemeClr>
                </a:solidFill>
                <a:latin typeface="Powderfinger Type" panose="02020709070000000403" pitchFamily="49" charset="77"/>
              </a:rPr>
              <a:t>2023 IPv6 FIB in Detail</a:t>
            </a:r>
          </a:p>
        </p:txBody>
      </p:sp>
      <p:pic>
        <p:nvPicPr>
          <p:cNvPr id="4" name="Picture 3">
            <a:extLst>
              <a:ext uri="{FF2B5EF4-FFF2-40B4-BE49-F238E27FC236}">
                <a16:creationId xmlns:a16="http://schemas.microsoft.com/office/drawing/2014/main" id="{D7B3D83A-388E-F580-604F-CF6605AA83B6}"/>
              </a:ext>
            </a:extLst>
          </p:cNvPr>
          <p:cNvPicPr>
            <a:picLocks noChangeAspect="1"/>
          </p:cNvPicPr>
          <p:nvPr/>
        </p:nvPicPr>
        <p:blipFill>
          <a:blip r:embed="rId2"/>
          <a:stretch>
            <a:fillRect/>
          </a:stretch>
        </p:blipFill>
        <p:spPr>
          <a:xfrm>
            <a:off x="1099737" y="1025495"/>
            <a:ext cx="6719665" cy="4031799"/>
          </a:xfrm>
          <a:prstGeom prst="rect">
            <a:avLst/>
          </a:prstGeom>
          <a:solidFill>
            <a:schemeClr val="bg1"/>
          </a:solidFill>
        </p:spPr>
      </p:pic>
      <p:sp>
        <p:nvSpPr>
          <p:cNvPr id="3" name="Freeform 2">
            <a:extLst>
              <a:ext uri="{FF2B5EF4-FFF2-40B4-BE49-F238E27FC236}">
                <a16:creationId xmlns:a16="http://schemas.microsoft.com/office/drawing/2014/main" id="{934E8D7A-F10B-F8F4-4CE8-EB69FD26442B}"/>
              </a:ext>
            </a:extLst>
          </p:cNvPr>
          <p:cNvSpPr/>
          <p:nvPr/>
        </p:nvSpPr>
        <p:spPr>
          <a:xfrm>
            <a:off x="3582040" y="2377059"/>
            <a:ext cx="708719" cy="1848264"/>
          </a:xfrm>
          <a:custGeom>
            <a:avLst/>
            <a:gdLst>
              <a:gd name="connsiteX0" fmla="*/ 214692 w 944959"/>
              <a:gd name="connsiteY0" fmla="*/ 2180255 h 2464352"/>
              <a:gd name="connsiteX1" fmla="*/ 915447 w 944959"/>
              <a:gd name="connsiteY1" fmla="*/ 1547867 h 2464352"/>
              <a:gd name="connsiteX2" fmla="*/ 753077 w 944959"/>
              <a:gd name="connsiteY2" fmla="*/ 77990 h 2464352"/>
              <a:gd name="connsiteX3" fmla="*/ 197600 w 944959"/>
              <a:gd name="connsiteY3" fmla="*/ 419822 h 2464352"/>
              <a:gd name="connsiteX4" fmla="*/ 1047 w 944959"/>
              <a:gd name="connsiteY4" fmla="*/ 2257167 h 2464352"/>
              <a:gd name="connsiteX5" fmla="*/ 265967 w 944959"/>
              <a:gd name="connsiteY5" fmla="*/ 2342625 h 246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4959" h="2464352">
                <a:moveTo>
                  <a:pt x="214692" y="2180255"/>
                </a:moveTo>
                <a:cubicBezTo>
                  <a:pt x="520204" y="2039249"/>
                  <a:pt x="825716" y="1898244"/>
                  <a:pt x="915447" y="1547867"/>
                </a:cubicBezTo>
                <a:cubicBezTo>
                  <a:pt x="1005178" y="1197490"/>
                  <a:pt x="872718" y="265998"/>
                  <a:pt x="753077" y="77990"/>
                </a:cubicBezTo>
                <a:cubicBezTo>
                  <a:pt x="633436" y="-110018"/>
                  <a:pt x="322938" y="56626"/>
                  <a:pt x="197600" y="419822"/>
                </a:cubicBezTo>
                <a:cubicBezTo>
                  <a:pt x="72262" y="783018"/>
                  <a:pt x="-10347" y="1936700"/>
                  <a:pt x="1047" y="2257167"/>
                </a:cubicBezTo>
                <a:cubicBezTo>
                  <a:pt x="12441" y="2577634"/>
                  <a:pt x="139204" y="2460129"/>
                  <a:pt x="265967" y="2342625"/>
                </a:cubicBezTo>
              </a:path>
            </a:pathLst>
          </a:cu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a:extLst>
              <a:ext uri="{FF2B5EF4-FFF2-40B4-BE49-F238E27FC236}">
                <a16:creationId xmlns:a16="http://schemas.microsoft.com/office/drawing/2014/main" id="{34451CAA-3FA1-B204-7DCA-6E2F5FDC1AD7}"/>
              </a:ext>
            </a:extLst>
          </p:cNvPr>
          <p:cNvSpPr txBox="1"/>
          <p:nvPr/>
        </p:nvSpPr>
        <p:spPr>
          <a:xfrm>
            <a:off x="3418234" y="4251619"/>
            <a:ext cx="2898550" cy="253916"/>
          </a:xfrm>
          <a:prstGeom prst="rect">
            <a:avLst/>
          </a:prstGeom>
          <a:solidFill>
            <a:schemeClr val="bg1"/>
          </a:solidFill>
        </p:spPr>
        <p:txBody>
          <a:bodyPr wrap="none" rtlCol="0">
            <a:spAutoFit/>
          </a:bodyPr>
          <a:lstStyle/>
          <a:p>
            <a:r>
              <a:rPr lang="en-US" sz="1050" dirty="0">
                <a:latin typeface="AhnbergHand" pitchFamily="2" charset="0"/>
              </a:rPr>
              <a:t>AS18403 + 3,292 prefixes – FPT, VN</a:t>
            </a:r>
          </a:p>
        </p:txBody>
      </p:sp>
      <p:sp>
        <p:nvSpPr>
          <p:cNvPr id="6" name="Freeform 5">
            <a:extLst>
              <a:ext uri="{FF2B5EF4-FFF2-40B4-BE49-F238E27FC236}">
                <a16:creationId xmlns:a16="http://schemas.microsoft.com/office/drawing/2014/main" id="{42AC7A9D-DCD4-4B96-3DF0-E948D938F6F5}"/>
              </a:ext>
            </a:extLst>
          </p:cNvPr>
          <p:cNvSpPr/>
          <p:nvPr/>
        </p:nvSpPr>
        <p:spPr>
          <a:xfrm>
            <a:off x="5454354" y="1672522"/>
            <a:ext cx="495532" cy="1842459"/>
          </a:xfrm>
          <a:custGeom>
            <a:avLst/>
            <a:gdLst>
              <a:gd name="connsiteX0" fmla="*/ 42729 w 660709"/>
              <a:gd name="connsiteY0" fmla="*/ 171339 h 2456612"/>
              <a:gd name="connsiteX1" fmla="*/ 102550 w 660709"/>
              <a:gd name="connsiteY1" fmla="*/ 2102689 h 2456612"/>
              <a:gd name="connsiteX2" fmla="*/ 435836 w 660709"/>
              <a:gd name="connsiteY2" fmla="*/ 2418883 h 2456612"/>
              <a:gd name="connsiteX3" fmla="*/ 649480 w 660709"/>
              <a:gd name="connsiteY3" fmla="*/ 1624124 h 2456612"/>
              <a:gd name="connsiteX4" fmla="*/ 606751 w 660709"/>
              <a:gd name="connsiteY4" fmla="*/ 478988 h 2456612"/>
              <a:gd name="connsiteX5" fmla="*/ 401652 w 660709"/>
              <a:gd name="connsiteY5" fmla="*/ 26061 h 2456612"/>
              <a:gd name="connsiteX6" fmla="*/ 0 w 660709"/>
              <a:gd name="connsiteY6" fmla="*/ 94427 h 245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709" h="2456612">
                <a:moveTo>
                  <a:pt x="42729" y="171339"/>
                </a:moveTo>
                <a:cubicBezTo>
                  <a:pt x="39880" y="949718"/>
                  <a:pt x="37032" y="1728098"/>
                  <a:pt x="102550" y="2102689"/>
                </a:cubicBezTo>
                <a:cubicBezTo>
                  <a:pt x="168068" y="2477280"/>
                  <a:pt x="344681" y="2498644"/>
                  <a:pt x="435836" y="2418883"/>
                </a:cubicBezTo>
                <a:cubicBezTo>
                  <a:pt x="526991" y="2339122"/>
                  <a:pt x="620994" y="1947440"/>
                  <a:pt x="649480" y="1624124"/>
                </a:cubicBezTo>
                <a:cubicBezTo>
                  <a:pt x="677966" y="1300808"/>
                  <a:pt x="648056" y="745332"/>
                  <a:pt x="606751" y="478988"/>
                </a:cubicBezTo>
                <a:cubicBezTo>
                  <a:pt x="565446" y="212644"/>
                  <a:pt x="502777" y="90154"/>
                  <a:pt x="401652" y="26061"/>
                </a:cubicBezTo>
                <a:cubicBezTo>
                  <a:pt x="300527" y="-38032"/>
                  <a:pt x="150263" y="28197"/>
                  <a:pt x="0" y="94427"/>
                </a:cubicBezTo>
              </a:path>
            </a:pathLst>
          </a:custGeom>
          <a:no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a:extLst>
              <a:ext uri="{FF2B5EF4-FFF2-40B4-BE49-F238E27FC236}">
                <a16:creationId xmlns:a16="http://schemas.microsoft.com/office/drawing/2014/main" id="{B829951C-FD9E-8B8F-45B6-572D73198010}"/>
              </a:ext>
            </a:extLst>
          </p:cNvPr>
          <p:cNvSpPr txBox="1"/>
          <p:nvPr/>
        </p:nvSpPr>
        <p:spPr>
          <a:xfrm>
            <a:off x="5278698" y="3515195"/>
            <a:ext cx="2265103" cy="415498"/>
          </a:xfrm>
          <a:prstGeom prst="rect">
            <a:avLst/>
          </a:prstGeom>
          <a:solidFill>
            <a:schemeClr val="bg1"/>
          </a:solidFill>
        </p:spPr>
        <p:txBody>
          <a:bodyPr wrap="square" rtlCol="0">
            <a:spAutoFit/>
          </a:bodyPr>
          <a:lstStyle/>
          <a:p>
            <a:r>
              <a:rPr lang="en-US" sz="1050" dirty="0">
                <a:latin typeface="AhnbergHand" pitchFamily="2" charset="0"/>
              </a:rPr>
              <a:t>AS60539 + 2,049 prefixes – HUICAST_TELECOM, HK</a:t>
            </a:r>
          </a:p>
        </p:txBody>
      </p:sp>
    </p:spTree>
    <p:extLst>
      <p:ext uri="{BB962C8B-B14F-4D97-AF65-F5344CB8AC3E}">
        <p14:creationId xmlns:p14="http://schemas.microsoft.com/office/powerpoint/2010/main" val="218113912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EC19-4FC8-864D-91C1-31B15B533116}"/>
              </a:ext>
            </a:extLst>
          </p:cNvPr>
          <p:cNvSpPr>
            <a:spLocks noGrp="1"/>
          </p:cNvSpPr>
          <p:nvPr>
            <p:ph type="title"/>
          </p:nvPr>
        </p:nvSpPr>
        <p:spPr/>
        <p:txBody>
          <a:bodyPr/>
          <a:lstStyle/>
          <a:p>
            <a:r>
              <a:rPr lang="en-AU" dirty="0">
                <a:latin typeface="Powderfinger Type" panose="02020709070000000403" pitchFamily="49" charset="77"/>
              </a:rPr>
              <a:t>The Highlights</a:t>
            </a:r>
          </a:p>
        </p:txBody>
      </p:sp>
      <p:sp>
        <p:nvSpPr>
          <p:cNvPr id="3" name="Text Placeholder 2">
            <a:extLst>
              <a:ext uri="{FF2B5EF4-FFF2-40B4-BE49-F238E27FC236}">
                <a16:creationId xmlns:a16="http://schemas.microsoft.com/office/drawing/2014/main" id="{4043EDD3-388B-6B47-A54D-A58F5223F7B8}"/>
              </a:ext>
            </a:extLst>
          </p:cNvPr>
          <p:cNvSpPr>
            <a:spLocks noGrp="1"/>
          </p:cNvSpPr>
          <p:nvPr>
            <p:ph type="body" idx="1"/>
          </p:nvPr>
        </p:nvSpPr>
        <p:spPr/>
        <p:txBody>
          <a:bodyPr/>
          <a:lstStyle/>
          <a:p>
            <a:r>
              <a:rPr lang="en-AU" dirty="0"/>
              <a:t>IPv4 Summary</a:t>
            </a:r>
          </a:p>
          <a:p>
            <a:r>
              <a:rPr lang="en-AU" dirty="0">
                <a:solidFill>
                  <a:schemeClr val="bg1">
                    <a:lumMod val="75000"/>
                  </a:schemeClr>
                </a:solidFill>
              </a:rPr>
              <a:t>IPv6 Summary</a:t>
            </a:r>
          </a:p>
          <a:p>
            <a:r>
              <a:rPr lang="en-AU" dirty="0">
                <a:solidFill>
                  <a:schemeClr val="bg1">
                    <a:lumMod val="75000"/>
                  </a:schemeClr>
                </a:solidFill>
              </a:rPr>
              <a:t>FIB Projections</a:t>
            </a:r>
          </a:p>
          <a:p>
            <a:r>
              <a:rPr lang="en-AU" dirty="0">
                <a:solidFill>
                  <a:schemeClr val="bg1">
                    <a:lumMod val="75000"/>
                  </a:schemeClr>
                </a:solidFill>
              </a:rPr>
              <a:t>Churn</a:t>
            </a:r>
          </a:p>
          <a:p>
            <a:r>
              <a:rPr lang="en-AU" dirty="0">
                <a:solidFill>
                  <a:schemeClr val="bg1">
                    <a:lumMod val="75000"/>
                  </a:schemeClr>
                </a:solidFill>
              </a:rPr>
              <a:t>Conclusions</a:t>
            </a:r>
          </a:p>
        </p:txBody>
      </p:sp>
    </p:spTree>
    <p:extLst>
      <p:ext uri="{BB962C8B-B14F-4D97-AF65-F5344CB8AC3E}">
        <p14:creationId xmlns:p14="http://schemas.microsoft.com/office/powerpoint/2010/main" val="30526545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schemeClr val="accent6">
                    <a:lumMod val="50000"/>
                  </a:schemeClr>
                </a:solidFill>
                <a:latin typeface="Powderfinger Type"/>
                <a:cs typeface="Powderfinger Type"/>
              </a:rPr>
              <a:t>More Specifics in IPv6</a:t>
            </a:r>
          </a:p>
        </p:txBody>
      </p:sp>
      <p:sp>
        <p:nvSpPr>
          <p:cNvPr id="6" name="TextBox 5">
            <a:extLst>
              <a:ext uri="{FF2B5EF4-FFF2-40B4-BE49-F238E27FC236}">
                <a16:creationId xmlns:a16="http://schemas.microsoft.com/office/drawing/2014/main" id="{7AC7052C-936B-317B-DEFB-302E25E45A8B}"/>
              </a:ext>
            </a:extLst>
          </p:cNvPr>
          <p:cNvSpPr txBox="1"/>
          <p:nvPr/>
        </p:nvSpPr>
        <p:spPr>
          <a:xfrm>
            <a:off x="7059731" y="3735741"/>
            <a:ext cx="1750309" cy="715581"/>
          </a:xfrm>
          <a:prstGeom prst="rect">
            <a:avLst/>
          </a:prstGeom>
          <a:noFill/>
        </p:spPr>
        <p:txBody>
          <a:bodyPr wrap="square" rtlCol="0">
            <a:spAutoFit/>
          </a:bodyPr>
          <a:lstStyle/>
          <a:p>
            <a:r>
              <a:rPr lang="en-US" sz="1350" dirty="0">
                <a:solidFill>
                  <a:schemeClr val="accent4">
                    <a:lumMod val="50000"/>
                  </a:schemeClr>
                </a:solidFill>
                <a:latin typeface="AhnbergHand" pitchFamily="2" charset="0"/>
              </a:rPr>
              <a:t>45% of all IPv6 prefixes are /48’s</a:t>
            </a:r>
          </a:p>
        </p:txBody>
      </p:sp>
      <p:pic>
        <p:nvPicPr>
          <p:cNvPr id="10" name="Content Placeholder 9">
            <a:extLst>
              <a:ext uri="{FF2B5EF4-FFF2-40B4-BE49-F238E27FC236}">
                <a16:creationId xmlns:a16="http://schemas.microsoft.com/office/drawing/2014/main" id="{1D9034A4-B0BD-073F-81FD-8522E78F3D7C}"/>
              </a:ext>
            </a:extLst>
          </p:cNvPr>
          <p:cNvPicPr>
            <a:picLocks noGrp="1" noChangeAspect="1"/>
          </p:cNvPicPr>
          <p:nvPr>
            <p:ph idx="1"/>
          </p:nvPr>
        </p:nvPicPr>
        <p:blipFill>
          <a:blip r:embed="rId2"/>
          <a:stretch>
            <a:fillRect/>
          </a:stretch>
        </p:blipFill>
        <p:spPr>
          <a:xfrm>
            <a:off x="94870" y="1210332"/>
            <a:ext cx="6619460" cy="3782549"/>
          </a:xfrm>
        </p:spPr>
      </p:pic>
      <p:sp>
        <p:nvSpPr>
          <p:cNvPr id="11" name="TextBox 10">
            <a:extLst>
              <a:ext uri="{FF2B5EF4-FFF2-40B4-BE49-F238E27FC236}">
                <a16:creationId xmlns:a16="http://schemas.microsoft.com/office/drawing/2014/main" id="{D3A12576-1351-B54E-D773-626F108AD4F8}"/>
              </a:ext>
            </a:extLst>
          </p:cNvPr>
          <p:cNvSpPr txBox="1"/>
          <p:nvPr/>
        </p:nvSpPr>
        <p:spPr>
          <a:xfrm>
            <a:off x="6573535" y="1749751"/>
            <a:ext cx="530915" cy="300082"/>
          </a:xfrm>
          <a:prstGeom prst="rect">
            <a:avLst/>
          </a:prstGeom>
          <a:noFill/>
        </p:spPr>
        <p:txBody>
          <a:bodyPr wrap="none" rtlCol="0">
            <a:spAutoFit/>
          </a:bodyPr>
          <a:lstStyle/>
          <a:p>
            <a:r>
              <a:rPr lang="en-US" sz="1350" dirty="0">
                <a:solidFill>
                  <a:schemeClr val="accent1"/>
                </a:solidFill>
              </a:rPr>
              <a:t>IPv6</a:t>
            </a:r>
          </a:p>
        </p:txBody>
      </p:sp>
      <p:sp>
        <p:nvSpPr>
          <p:cNvPr id="12" name="TextBox 11">
            <a:extLst>
              <a:ext uri="{FF2B5EF4-FFF2-40B4-BE49-F238E27FC236}">
                <a16:creationId xmlns:a16="http://schemas.microsoft.com/office/drawing/2014/main" id="{F5ABEE8E-91AA-EB28-C4DF-04B66A0AFAED}"/>
              </a:ext>
            </a:extLst>
          </p:cNvPr>
          <p:cNvSpPr txBox="1"/>
          <p:nvPr/>
        </p:nvSpPr>
        <p:spPr>
          <a:xfrm>
            <a:off x="6623073" y="2269526"/>
            <a:ext cx="530915" cy="300082"/>
          </a:xfrm>
          <a:prstGeom prst="rect">
            <a:avLst/>
          </a:prstGeom>
          <a:noFill/>
        </p:spPr>
        <p:txBody>
          <a:bodyPr wrap="none" rtlCol="0">
            <a:spAutoFit/>
          </a:bodyPr>
          <a:lstStyle/>
          <a:p>
            <a:r>
              <a:rPr lang="en-US" sz="1350" dirty="0">
                <a:solidFill>
                  <a:schemeClr val="bg1">
                    <a:lumMod val="65000"/>
                  </a:schemeClr>
                </a:solidFill>
              </a:rPr>
              <a:t>IPv4</a:t>
            </a:r>
          </a:p>
        </p:txBody>
      </p:sp>
    </p:spTree>
    <p:extLst>
      <p:ext uri="{BB962C8B-B14F-4D97-AF65-F5344CB8AC3E}">
        <p14:creationId xmlns:p14="http://schemas.microsoft.com/office/powerpoint/2010/main" val="116722112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58E59-0685-4007-C717-E23B04F9A2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75D3A8-7E54-2C65-87B1-42BF085C98BE}"/>
              </a:ext>
            </a:extLst>
          </p:cNvPr>
          <p:cNvSpPr>
            <a:spLocks noGrp="1"/>
          </p:cNvSpPr>
          <p:nvPr>
            <p:ph type="title"/>
          </p:nvPr>
        </p:nvSpPr>
        <p:spPr/>
        <p:txBody>
          <a:bodyPr>
            <a:normAutofit/>
          </a:bodyPr>
          <a:lstStyle/>
          <a:p>
            <a:r>
              <a:rPr lang="en-US" sz="2800" dirty="0">
                <a:solidFill>
                  <a:schemeClr val="accent6">
                    <a:lumMod val="50000"/>
                  </a:schemeClr>
                </a:solidFill>
                <a:latin typeface="Powderfinger Type"/>
                <a:cs typeface="Powderfinger Type"/>
              </a:rPr>
              <a:t>20-Year IPv6 Advertised Address Span</a:t>
            </a:r>
          </a:p>
        </p:txBody>
      </p:sp>
      <p:pic>
        <p:nvPicPr>
          <p:cNvPr id="7" name="Content Placeholder 6" descr="A graph showing a number of data&#10;&#10;Description automatically generated">
            <a:extLst>
              <a:ext uri="{FF2B5EF4-FFF2-40B4-BE49-F238E27FC236}">
                <a16:creationId xmlns:a16="http://schemas.microsoft.com/office/drawing/2014/main" id="{04548EF6-0B60-C755-7169-4EAC5A71AF97}"/>
              </a:ext>
            </a:extLst>
          </p:cNvPr>
          <p:cNvPicPr>
            <a:picLocks noGrp="1" noChangeAspect="1"/>
          </p:cNvPicPr>
          <p:nvPr>
            <p:ph idx="1"/>
          </p:nvPr>
        </p:nvPicPr>
        <p:blipFill>
          <a:blip r:embed="rId2"/>
          <a:stretch>
            <a:fillRect/>
          </a:stretch>
        </p:blipFill>
        <p:spPr>
          <a:xfrm>
            <a:off x="1090053" y="1052079"/>
            <a:ext cx="6702138" cy="4021283"/>
          </a:xfrm>
        </p:spPr>
      </p:pic>
    </p:spTree>
    <p:extLst>
      <p:ext uri="{BB962C8B-B14F-4D97-AF65-F5344CB8AC3E}">
        <p14:creationId xmlns:p14="http://schemas.microsoft.com/office/powerpoint/2010/main" val="344727765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CB199-EDED-DA8A-6AD7-1F2C3C61A7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90FE73-E909-5173-066F-6211D5C4D56B}"/>
              </a:ext>
            </a:extLst>
          </p:cNvPr>
          <p:cNvSpPr>
            <a:spLocks noGrp="1"/>
          </p:cNvSpPr>
          <p:nvPr>
            <p:ph type="title"/>
          </p:nvPr>
        </p:nvSpPr>
        <p:spPr/>
        <p:txBody>
          <a:bodyPr>
            <a:normAutofit/>
          </a:bodyPr>
          <a:lstStyle/>
          <a:p>
            <a:r>
              <a:rPr lang="en-US" sz="2800" dirty="0">
                <a:solidFill>
                  <a:schemeClr val="accent6">
                    <a:lumMod val="50000"/>
                  </a:schemeClr>
                </a:solidFill>
                <a:latin typeface="Powderfinger Type"/>
                <a:cs typeface="Powderfinger Type"/>
              </a:rPr>
              <a:t>IPv6 Advertised Address Span in 2023</a:t>
            </a:r>
          </a:p>
        </p:txBody>
      </p:sp>
      <p:pic>
        <p:nvPicPr>
          <p:cNvPr id="6" name="Content Placeholder 5" descr="A graph showing a number of data&#10;&#10;Description automatically generated with medium confidence">
            <a:extLst>
              <a:ext uri="{FF2B5EF4-FFF2-40B4-BE49-F238E27FC236}">
                <a16:creationId xmlns:a16="http://schemas.microsoft.com/office/drawing/2014/main" id="{4EE72EDF-CA5C-5337-10E6-E1DFE8A9642F}"/>
              </a:ext>
            </a:extLst>
          </p:cNvPr>
          <p:cNvPicPr>
            <a:picLocks noGrp="1" noChangeAspect="1"/>
          </p:cNvPicPr>
          <p:nvPr>
            <p:ph idx="1"/>
          </p:nvPr>
        </p:nvPicPr>
        <p:blipFill>
          <a:blip r:embed="rId2"/>
          <a:stretch>
            <a:fillRect/>
          </a:stretch>
        </p:blipFill>
        <p:spPr>
          <a:xfrm>
            <a:off x="1297871" y="1036493"/>
            <a:ext cx="6388605" cy="3833163"/>
          </a:xfrm>
        </p:spPr>
      </p:pic>
    </p:spTree>
    <p:extLst>
      <p:ext uri="{BB962C8B-B14F-4D97-AF65-F5344CB8AC3E}">
        <p14:creationId xmlns:p14="http://schemas.microsoft.com/office/powerpoint/2010/main" val="414374956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schemeClr val="accent6">
                    <a:lumMod val="50000"/>
                  </a:schemeClr>
                </a:solidFill>
                <a:latin typeface="Powderfinger Type"/>
                <a:cs typeface="Powderfinger Type"/>
              </a:rPr>
              <a:t>V6 in 2023</a:t>
            </a:r>
          </a:p>
        </p:txBody>
      </p:sp>
      <p:sp>
        <p:nvSpPr>
          <p:cNvPr id="3" name="Content Placeholder 2"/>
          <p:cNvSpPr>
            <a:spLocks noGrp="1"/>
          </p:cNvSpPr>
          <p:nvPr>
            <p:ph idx="1"/>
          </p:nvPr>
        </p:nvSpPr>
        <p:spPr/>
        <p:txBody>
          <a:bodyPr>
            <a:normAutofit fontScale="92500" lnSpcReduction="20000"/>
          </a:bodyPr>
          <a:lstStyle/>
          <a:p>
            <a:r>
              <a:rPr lang="en-US" dirty="0"/>
              <a:t>Overall IPv6 Internet growth in terms of BGP is still increasing, and is currently at some </a:t>
            </a:r>
            <a:r>
              <a:rPr lang="en-US" b="1" dirty="0">
                <a:solidFill>
                  <a:srgbClr val="FF0000"/>
                </a:solidFill>
              </a:rPr>
              <a:t>30,000 route entries p.a. </a:t>
            </a:r>
            <a:r>
              <a:rPr lang="en-US" dirty="0"/>
              <a:t>(17%)</a:t>
            </a:r>
            <a:r>
              <a:rPr lang="en-US" b="1" dirty="0">
                <a:solidFill>
                  <a:srgbClr val="FF0000"/>
                </a:solidFill>
              </a:rPr>
              <a:t>	</a:t>
            </a:r>
          </a:p>
          <a:p>
            <a:pPr marL="0" indent="0">
              <a:buNone/>
            </a:pPr>
            <a:endParaRPr lang="en-US" dirty="0">
              <a:solidFill>
                <a:schemeClr val="tx1"/>
              </a:solidFill>
            </a:endParaRPr>
          </a:p>
          <a:p>
            <a:pPr lvl="1"/>
            <a:r>
              <a:rPr lang="en-US" dirty="0">
                <a:solidFill>
                  <a:schemeClr val="tx1"/>
                </a:solidFill>
              </a:rPr>
              <a:t>Predominate use of /48 more specifics</a:t>
            </a:r>
          </a:p>
          <a:p>
            <a:pPr lvl="1"/>
            <a:r>
              <a:rPr lang="en-US" dirty="0">
                <a:solidFill>
                  <a:schemeClr val="tx1"/>
                </a:solidFill>
              </a:rPr>
              <a:t>2,000 more </a:t>
            </a:r>
            <a:r>
              <a:rPr lang="en-US" dirty="0"/>
              <a:t>AS’s </a:t>
            </a:r>
            <a:r>
              <a:rPr lang="en-US" dirty="0">
                <a:solidFill>
                  <a:schemeClr val="tx1"/>
                </a:solidFill>
              </a:rPr>
              <a:t>advertising IPv6 prefixes</a:t>
            </a:r>
          </a:p>
          <a:p>
            <a:pPr lvl="1"/>
            <a:r>
              <a:rPr lang="en-US" dirty="0"/>
              <a:t>Growth of 2,500 /32 equivalents in the advertised address span ( 1.6%)</a:t>
            </a:r>
            <a:endParaRPr lang="en-US" dirty="0">
              <a:solidFill>
                <a:schemeClr val="tx1"/>
              </a:solidFill>
            </a:endParaRPr>
          </a:p>
          <a:p>
            <a:pPr lvl="1"/>
            <a:r>
              <a:rPr lang="en-US" dirty="0"/>
              <a:t>Growth rates across 2023 are lower than 2018 – 2020 annual rates</a:t>
            </a:r>
            <a:endParaRPr lang="en-US" dirty="0">
              <a:solidFill>
                <a:srgbClr val="FF0000"/>
              </a:solidFill>
            </a:endParaRPr>
          </a:p>
        </p:txBody>
      </p:sp>
    </p:spTree>
    <p:extLst>
      <p:ext uri="{BB962C8B-B14F-4D97-AF65-F5344CB8AC3E}">
        <p14:creationId xmlns:p14="http://schemas.microsoft.com/office/powerpoint/2010/main" val="315991970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EC19-4FC8-864D-91C1-31B15B533116}"/>
              </a:ext>
            </a:extLst>
          </p:cNvPr>
          <p:cNvSpPr>
            <a:spLocks noGrp="1"/>
          </p:cNvSpPr>
          <p:nvPr>
            <p:ph type="title"/>
          </p:nvPr>
        </p:nvSpPr>
        <p:spPr/>
        <p:txBody>
          <a:bodyPr/>
          <a:lstStyle/>
          <a:p>
            <a:r>
              <a:rPr lang="en-AU" dirty="0">
                <a:latin typeface="Powderfinger Type" panose="02020709070000000403" pitchFamily="49" charset="77"/>
              </a:rPr>
              <a:t>The Highlights</a:t>
            </a:r>
          </a:p>
        </p:txBody>
      </p:sp>
      <p:sp>
        <p:nvSpPr>
          <p:cNvPr id="3" name="Text Placeholder 2">
            <a:extLst>
              <a:ext uri="{FF2B5EF4-FFF2-40B4-BE49-F238E27FC236}">
                <a16:creationId xmlns:a16="http://schemas.microsoft.com/office/drawing/2014/main" id="{4043EDD3-388B-6B47-A54D-A58F5223F7B8}"/>
              </a:ext>
            </a:extLst>
          </p:cNvPr>
          <p:cNvSpPr>
            <a:spLocks noGrp="1"/>
          </p:cNvSpPr>
          <p:nvPr>
            <p:ph type="body" idx="1"/>
          </p:nvPr>
        </p:nvSpPr>
        <p:spPr/>
        <p:txBody>
          <a:bodyPr/>
          <a:lstStyle/>
          <a:p>
            <a:r>
              <a:rPr lang="en-AU" dirty="0">
                <a:solidFill>
                  <a:schemeClr val="bg1">
                    <a:lumMod val="75000"/>
                  </a:schemeClr>
                </a:solidFill>
              </a:rPr>
              <a:t>IPv4 Summary</a:t>
            </a:r>
          </a:p>
          <a:p>
            <a:r>
              <a:rPr lang="en-AU" dirty="0">
                <a:solidFill>
                  <a:schemeClr val="bg1">
                    <a:lumMod val="75000"/>
                  </a:schemeClr>
                </a:solidFill>
              </a:rPr>
              <a:t>IPv6 Summary</a:t>
            </a:r>
          </a:p>
          <a:p>
            <a:r>
              <a:rPr lang="en-AU" dirty="0"/>
              <a:t>FIB Projections</a:t>
            </a:r>
          </a:p>
          <a:p>
            <a:r>
              <a:rPr lang="en-AU" dirty="0">
                <a:solidFill>
                  <a:schemeClr val="bg1">
                    <a:lumMod val="75000"/>
                  </a:schemeClr>
                </a:solidFill>
              </a:rPr>
              <a:t>Churn</a:t>
            </a:r>
          </a:p>
          <a:p>
            <a:r>
              <a:rPr lang="en-AU" dirty="0">
                <a:solidFill>
                  <a:schemeClr val="bg1">
                    <a:lumMod val="75000"/>
                  </a:schemeClr>
                </a:solidFill>
              </a:rPr>
              <a:t>Conclusions</a:t>
            </a:r>
          </a:p>
        </p:txBody>
      </p:sp>
    </p:spTree>
    <p:extLst>
      <p:ext uri="{BB962C8B-B14F-4D97-AF65-F5344CB8AC3E}">
        <p14:creationId xmlns:p14="http://schemas.microsoft.com/office/powerpoint/2010/main" val="18429392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schemeClr val="accent6">
                    <a:lumMod val="50000"/>
                  </a:schemeClr>
                </a:solidFill>
                <a:latin typeface="Powderfinger Type"/>
                <a:cs typeface="Powderfinger Type"/>
              </a:rPr>
              <a:t>V4 BGP Table Size Predictions</a:t>
            </a:r>
          </a:p>
        </p:txBody>
      </p:sp>
      <p:sp>
        <p:nvSpPr>
          <p:cNvPr id="3" name="Content Placeholder 2"/>
          <p:cNvSpPr>
            <a:spLocks noGrp="1"/>
          </p:cNvSpPr>
          <p:nvPr>
            <p:ph idx="1"/>
          </p:nvPr>
        </p:nvSpPr>
        <p:spPr>
          <a:xfrm>
            <a:off x="332490" y="1437437"/>
            <a:ext cx="3497302" cy="3423827"/>
          </a:xfrm>
        </p:spPr>
        <p:txBody>
          <a:bodyPr>
            <a:normAutofit/>
          </a:bodyPr>
          <a:lstStyle/>
          <a:p>
            <a:pPr marL="0" indent="0">
              <a:spcBef>
                <a:spcPts val="450"/>
              </a:spcBef>
              <a:buNone/>
            </a:pPr>
            <a:r>
              <a:rPr lang="en-US" sz="1350" dirty="0"/>
              <a:t>Date	  RIB Size   </a:t>
            </a:r>
            <a:r>
              <a:rPr lang="en-US" sz="1350" dirty="0">
                <a:solidFill>
                  <a:schemeClr val="bg1">
                    <a:lumMod val="65000"/>
                  </a:schemeClr>
                </a:solidFill>
              </a:rPr>
              <a:t>Prediction</a:t>
            </a:r>
            <a:r>
              <a:rPr lang="en-US" sz="1350" dirty="0"/>
              <a:t> </a:t>
            </a:r>
          </a:p>
          <a:p>
            <a:pPr marL="0" indent="0" algn="just">
              <a:spcBef>
                <a:spcPts val="450"/>
              </a:spcBef>
              <a:buNone/>
            </a:pPr>
            <a:r>
              <a:rPr lang="en-US" sz="1350" i="1" dirty="0"/>
              <a:t>Jan  2019	  760,000</a:t>
            </a:r>
          </a:p>
          <a:p>
            <a:pPr marL="0" indent="0">
              <a:spcBef>
                <a:spcPts val="450"/>
              </a:spcBef>
              <a:buNone/>
            </a:pPr>
            <a:r>
              <a:rPr lang="en-US" sz="1350" i="1" dirty="0"/>
              <a:t>       2020	  814,000</a:t>
            </a:r>
          </a:p>
          <a:p>
            <a:pPr marL="0" indent="0">
              <a:spcBef>
                <a:spcPts val="450"/>
              </a:spcBef>
              <a:buNone/>
            </a:pPr>
            <a:r>
              <a:rPr lang="en-US" sz="1350" i="1" dirty="0">
                <a:solidFill>
                  <a:schemeClr val="bg1">
                    <a:lumMod val="50000"/>
                  </a:schemeClr>
                </a:solidFill>
              </a:rPr>
              <a:t>       </a:t>
            </a:r>
            <a:r>
              <a:rPr lang="en-US" sz="1350" i="1" dirty="0"/>
              <a:t>2021      856,000</a:t>
            </a:r>
          </a:p>
          <a:p>
            <a:pPr marL="0" indent="0">
              <a:spcBef>
                <a:spcPts val="450"/>
              </a:spcBef>
              <a:buNone/>
            </a:pPr>
            <a:r>
              <a:rPr lang="en-US" sz="1350" i="1" dirty="0">
                <a:solidFill>
                  <a:schemeClr val="bg1">
                    <a:lumMod val="50000"/>
                  </a:schemeClr>
                </a:solidFill>
              </a:rPr>
              <a:t>       </a:t>
            </a:r>
            <a:r>
              <a:rPr lang="en-US" sz="1350" i="1" dirty="0"/>
              <a:t>2022</a:t>
            </a:r>
            <a:r>
              <a:rPr lang="en-US" sz="1350" i="1" dirty="0">
                <a:solidFill>
                  <a:schemeClr val="bg1">
                    <a:lumMod val="50000"/>
                  </a:schemeClr>
                </a:solidFill>
              </a:rPr>
              <a:t>	  </a:t>
            </a:r>
            <a:r>
              <a:rPr lang="en-US" sz="1350" i="1" dirty="0"/>
              <a:t>906,000</a:t>
            </a:r>
            <a:r>
              <a:rPr lang="en-US" sz="1350" i="1" dirty="0">
                <a:solidFill>
                  <a:schemeClr val="bg1">
                    <a:lumMod val="50000"/>
                  </a:schemeClr>
                </a:solidFill>
              </a:rPr>
              <a:t>    </a:t>
            </a:r>
          </a:p>
          <a:p>
            <a:pPr marL="0" indent="0">
              <a:spcBef>
                <a:spcPts val="450"/>
              </a:spcBef>
              <a:buNone/>
            </a:pPr>
            <a:r>
              <a:rPr lang="en-US" sz="1350" i="1" dirty="0">
                <a:solidFill>
                  <a:schemeClr val="bg1">
                    <a:lumMod val="50000"/>
                  </a:schemeClr>
                </a:solidFill>
              </a:rPr>
              <a:t>       </a:t>
            </a:r>
            <a:r>
              <a:rPr lang="en-US" sz="1350" i="1" dirty="0"/>
              <a:t>2023	  942,000</a:t>
            </a:r>
          </a:p>
          <a:p>
            <a:pPr marL="0" indent="0">
              <a:spcBef>
                <a:spcPts val="450"/>
              </a:spcBef>
              <a:buNone/>
            </a:pPr>
            <a:r>
              <a:rPr lang="en-US" sz="1350" i="1" dirty="0">
                <a:solidFill>
                  <a:schemeClr val="bg1">
                    <a:lumMod val="50000"/>
                  </a:schemeClr>
                </a:solidFill>
              </a:rPr>
              <a:t>       2024      </a:t>
            </a:r>
            <a:r>
              <a:rPr lang="en-US" sz="1350" i="1" dirty="0"/>
              <a:t>944,0000</a:t>
            </a:r>
            <a:r>
              <a:rPr lang="en-US" sz="1350" b="1" i="1" dirty="0"/>
              <a:t>   </a:t>
            </a:r>
            <a:r>
              <a:rPr lang="en-US" sz="1350" i="1" dirty="0">
                <a:solidFill>
                  <a:schemeClr val="bg1">
                    <a:lumMod val="50000"/>
                  </a:schemeClr>
                </a:solidFill>
              </a:rPr>
              <a:t>949,000</a:t>
            </a:r>
          </a:p>
          <a:p>
            <a:pPr marL="0" indent="0">
              <a:spcBef>
                <a:spcPts val="450"/>
              </a:spcBef>
              <a:buNone/>
            </a:pPr>
            <a:r>
              <a:rPr lang="en-US" sz="1350" i="1" dirty="0">
                <a:solidFill>
                  <a:schemeClr val="bg1">
                    <a:lumMod val="50000"/>
                  </a:schemeClr>
                </a:solidFill>
              </a:rPr>
              <a:t>       2025	 	 958,000</a:t>
            </a:r>
          </a:p>
          <a:p>
            <a:pPr marL="0" indent="0">
              <a:spcBef>
                <a:spcPts val="450"/>
              </a:spcBef>
              <a:buNone/>
            </a:pPr>
            <a:r>
              <a:rPr lang="en-US" sz="1350" i="1" dirty="0">
                <a:solidFill>
                  <a:schemeClr val="bg1">
                    <a:lumMod val="50000"/>
                  </a:schemeClr>
                </a:solidFill>
              </a:rPr>
              <a:t>       2026		 958,000</a:t>
            </a:r>
          </a:p>
          <a:p>
            <a:pPr marL="0" indent="0">
              <a:spcBef>
                <a:spcPts val="450"/>
              </a:spcBef>
              <a:buNone/>
            </a:pPr>
            <a:r>
              <a:rPr lang="en-US" sz="1350" i="1" dirty="0">
                <a:solidFill>
                  <a:schemeClr val="bg1">
                    <a:lumMod val="50000"/>
                  </a:schemeClr>
                </a:solidFill>
              </a:rPr>
              <a:t>       2027                         947,000</a:t>
            </a:r>
          </a:p>
          <a:p>
            <a:pPr marL="0" indent="0">
              <a:spcBef>
                <a:spcPts val="450"/>
              </a:spcBef>
              <a:buNone/>
            </a:pPr>
            <a:r>
              <a:rPr lang="en-US" sz="1350" i="1" dirty="0">
                <a:solidFill>
                  <a:schemeClr val="bg1">
                    <a:lumMod val="50000"/>
                  </a:schemeClr>
                </a:solidFill>
              </a:rPr>
              <a:t>       2028		 928,000</a:t>
            </a:r>
          </a:p>
          <a:p>
            <a:pPr marL="0" indent="0">
              <a:spcBef>
                <a:spcPts val="450"/>
              </a:spcBef>
              <a:buNone/>
            </a:pPr>
            <a:r>
              <a:rPr lang="en-US" sz="1350" i="1" dirty="0">
                <a:solidFill>
                  <a:schemeClr val="bg1">
                    <a:lumMod val="50000"/>
                  </a:schemeClr>
                </a:solidFill>
              </a:rPr>
              <a:t>       2029                         898,000</a:t>
            </a:r>
          </a:p>
          <a:p>
            <a:pPr marL="0" indent="0">
              <a:spcBef>
                <a:spcPts val="450"/>
              </a:spcBef>
              <a:buNone/>
            </a:pPr>
            <a:endParaRPr lang="en-US" sz="1350" dirty="0">
              <a:solidFill>
                <a:schemeClr val="bg1">
                  <a:lumMod val="65000"/>
                </a:schemeClr>
              </a:solidFill>
            </a:endParaRPr>
          </a:p>
        </p:txBody>
      </p:sp>
      <p:pic>
        <p:nvPicPr>
          <p:cNvPr id="6" name="Picture 5">
            <a:extLst>
              <a:ext uri="{FF2B5EF4-FFF2-40B4-BE49-F238E27FC236}">
                <a16:creationId xmlns:a16="http://schemas.microsoft.com/office/drawing/2014/main" id="{9A242BCE-0A36-94B2-2AC7-8E5771F7C765}"/>
              </a:ext>
            </a:extLst>
          </p:cNvPr>
          <p:cNvPicPr>
            <a:picLocks noChangeAspect="1"/>
          </p:cNvPicPr>
          <p:nvPr/>
        </p:nvPicPr>
        <p:blipFill>
          <a:blip r:embed="rId2"/>
          <a:stretch>
            <a:fillRect/>
          </a:stretch>
        </p:blipFill>
        <p:spPr>
          <a:xfrm>
            <a:off x="2865293" y="1268016"/>
            <a:ext cx="5829300" cy="3497580"/>
          </a:xfrm>
          <a:prstGeom prst="rect">
            <a:avLst/>
          </a:prstGeom>
        </p:spPr>
      </p:pic>
    </p:spTree>
    <p:extLst>
      <p:ext uri="{BB962C8B-B14F-4D97-AF65-F5344CB8AC3E}">
        <p14:creationId xmlns:p14="http://schemas.microsoft.com/office/powerpoint/2010/main" val="111091681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705E3-D247-DC1E-BA6C-1FD0FC1F48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3771EA-6B7B-0396-F624-6F4020796676}"/>
              </a:ext>
            </a:extLst>
          </p:cNvPr>
          <p:cNvSpPr>
            <a:spLocks noGrp="1"/>
          </p:cNvSpPr>
          <p:nvPr>
            <p:ph type="title"/>
          </p:nvPr>
        </p:nvSpPr>
        <p:spPr/>
        <p:txBody>
          <a:bodyPr>
            <a:normAutofit/>
          </a:bodyPr>
          <a:lstStyle/>
          <a:p>
            <a:r>
              <a:rPr lang="en-US" sz="2800" dirty="0">
                <a:solidFill>
                  <a:schemeClr val="accent6">
                    <a:lumMod val="50000"/>
                  </a:schemeClr>
                </a:solidFill>
                <a:latin typeface="Powderfinger Type"/>
                <a:cs typeface="Powderfinger Type"/>
              </a:rPr>
              <a:t>V4 BGP Table Size Predictions</a:t>
            </a:r>
          </a:p>
        </p:txBody>
      </p:sp>
      <p:sp>
        <p:nvSpPr>
          <p:cNvPr id="3" name="Content Placeholder 2">
            <a:extLst>
              <a:ext uri="{FF2B5EF4-FFF2-40B4-BE49-F238E27FC236}">
                <a16:creationId xmlns:a16="http://schemas.microsoft.com/office/drawing/2014/main" id="{1F90C7C2-4A69-F888-AFC2-B639F58002B2}"/>
              </a:ext>
            </a:extLst>
          </p:cNvPr>
          <p:cNvSpPr>
            <a:spLocks noGrp="1"/>
          </p:cNvSpPr>
          <p:nvPr>
            <p:ph idx="1"/>
          </p:nvPr>
        </p:nvSpPr>
        <p:spPr>
          <a:xfrm>
            <a:off x="332490" y="1437437"/>
            <a:ext cx="3497302" cy="3423827"/>
          </a:xfrm>
        </p:spPr>
        <p:txBody>
          <a:bodyPr>
            <a:normAutofit/>
          </a:bodyPr>
          <a:lstStyle/>
          <a:p>
            <a:pPr marL="0" indent="0">
              <a:spcBef>
                <a:spcPts val="450"/>
              </a:spcBef>
              <a:buNone/>
            </a:pPr>
            <a:r>
              <a:rPr lang="en-US" sz="1350" dirty="0"/>
              <a:t>Date	  RIB Size   </a:t>
            </a:r>
            <a:r>
              <a:rPr lang="en-US" sz="1350" dirty="0">
                <a:solidFill>
                  <a:schemeClr val="bg1">
                    <a:lumMod val="65000"/>
                  </a:schemeClr>
                </a:solidFill>
              </a:rPr>
              <a:t>Prediction</a:t>
            </a:r>
            <a:r>
              <a:rPr lang="en-US" sz="1350" dirty="0"/>
              <a:t> </a:t>
            </a:r>
          </a:p>
          <a:p>
            <a:pPr marL="0" indent="0" algn="just">
              <a:spcBef>
                <a:spcPts val="450"/>
              </a:spcBef>
              <a:buNone/>
            </a:pPr>
            <a:r>
              <a:rPr lang="en-US" sz="1350" i="1" dirty="0"/>
              <a:t>Jan  2019	  760,000</a:t>
            </a:r>
          </a:p>
          <a:p>
            <a:pPr marL="0" indent="0">
              <a:spcBef>
                <a:spcPts val="450"/>
              </a:spcBef>
              <a:buNone/>
            </a:pPr>
            <a:r>
              <a:rPr lang="en-US" sz="1350" i="1" dirty="0"/>
              <a:t>       2020	  814,000</a:t>
            </a:r>
          </a:p>
          <a:p>
            <a:pPr marL="0" indent="0">
              <a:spcBef>
                <a:spcPts val="450"/>
              </a:spcBef>
              <a:buNone/>
            </a:pPr>
            <a:r>
              <a:rPr lang="en-US" sz="1350" i="1" dirty="0">
                <a:solidFill>
                  <a:schemeClr val="bg1">
                    <a:lumMod val="50000"/>
                  </a:schemeClr>
                </a:solidFill>
              </a:rPr>
              <a:t>       </a:t>
            </a:r>
            <a:r>
              <a:rPr lang="en-US" sz="1350" i="1" dirty="0"/>
              <a:t>2021      856,000</a:t>
            </a:r>
          </a:p>
          <a:p>
            <a:pPr marL="0" indent="0">
              <a:spcBef>
                <a:spcPts val="450"/>
              </a:spcBef>
              <a:buNone/>
            </a:pPr>
            <a:r>
              <a:rPr lang="en-US" sz="1350" i="1" dirty="0">
                <a:solidFill>
                  <a:schemeClr val="bg1">
                    <a:lumMod val="50000"/>
                  </a:schemeClr>
                </a:solidFill>
              </a:rPr>
              <a:t>       </a:t>
            </a:r>
            <a:r>
              <a:rPr lang="en-US" sz="1350" i="1" dirty="0"/>
              <a:t>2022</a:t>
            </a:r>
            <a:r>
              <a:rPr lang="en-US" sz="1350" i="1" dirty="0">
                <a:solidFill>
                  <a:schemeClr val="bg1">
                    <a:lumMod val="50000"/>
                  </a:schemeClr>
                </a:solidFill>
              </a:rPr>
              <a:t>	  </a:t>
            </a:r>
            <a:r>
              <a:rPr lang="en-US" sz="1350" i="1" dirty="0"/>
              <a:t>906,000</a:t>
            </a:r>
            <a:r>
              <a:rPr lang="en-US" sz="1350" i="1" dirty="0">
                <a:solidFill>
                  <a:schemeClr val="bg1">
                    <a:lumMod val="50000"/>
                  </a:schemeClr>
                </a:solidFill>
              </a:rPr>
              <a:t>    </a:t>
            </a:r>
          </a:p>
          <a:p>
            <a:pPr marL="0" indent="0">
              <a:spcBef>
                <a:spcPts val="450"/>
              </a:spcBef>
              <a:buNone/>
            </a:pPr>
            <a:r>
              <a:rPr lang="en-US" sz="1350" i="1" dirty="0">
                <a:solidFill>
                  <a:schemeClr val="bg1">
                    <a:lumMod val="50000"/>
                  </a:schemeClr>
                </a:solidFill>
              </a:rPr>
              <a:t>       </a:t>
            </a:r>
            <a:r>
              <a:rPr lang="en-US" sz="1350" i="1" dirty="0"/>
              <a:t>2023	  942,000</a:t>
            </a:r>
          </a:p>
          <a:p>
            <a:pPr marL="0" indent="0">
              <a:spcBef>
                <a:spcPts val="450"/>
              </a:spcBef>
              <a:buNone/>
            </a:pPr>
            <a:r>
              <a:rPr lang="en-US" sz="1350" i="1" dirty="0">
                <a:solidFill>
                  <a:schemeClr val="bg1">
                    <a:lumMod val="50000"/>
                  </a:schemeClr>
                </a:solidFill>
              </a:rPr>
              <a:t>       2024      </a:t>
            </a:r>
            <a:r>
              <a:rPr lang="en-US" sz="1350" i="1" dirty="0"/>
              <a:t>944,0000</a:t>
            </a:r>
            <a:r>
              <a:rPr lang="en-US" sz="1350" b="1" i="1" dirty="0"/>
              <a:t>   </a:t>
            </a:r>
            <a:r>
              <a:rPr lang="en-US" sz="1350" i="1" dirty="0">
                <a:solidFill>
                  <a:schemeClr val="bg1">
                    <a:lumMod val="50000"/>
                  </a:schemeClr>
                </a:solidFill>
              </a:rPr>
              <a:t>949,000</a:t>
            </a:r>
          </a:p>
          <a:p>
            <a:pPr marL="0" indent="0">
              <a:spcBef>
                <a:spcPts val="450"/>
              </a:spcBef>
              <a:buNone/>
            </a:pPr>
            <a:r>
              <a:rPr lang="en-US" sz="1350" i="1" dirty="0">
                <a:solidFill>
                  <a:schemeClr val="bg1">
                    <a:lumMod val="50000"/>
                  </a:schemeClr>
                </a:solidFill>
              </a:rPr>
              <a:t>       2025	 	 958,000</a:t>
            </a:r>
          </a:p>
          <a:p>
            <a:pPr marL="0" indent="0">
              <a:spcBef>
                <a:spcPts val="450"/>
              </a:spcBef>
              <a:buNone/>
            </a:pPr>
            <a:r>
              <a:rPr lang="en-US" sz="1350" i="1" dirty="0">
                <a:solidFill>
                  <a:schemeClr val="bg1">
                    <a:lumMod val="50000"/>
                  </a:schemeClr>
                </a:solidFill>
              </a:rPr>
              <a:t>       2026		 958,000</a:t>
            </a:r>
          </a:p>
          <a:p>
            <a:pPr marL="0" indent="0">
              <a:spcBef>
                <a:spcPts val="450"/>
              </a:spcBef>
              <a:buNone/>
            </a:pPr>
            <a:r>
              <a:rPr lang="en-US" sz="1350" i="1" dirty="0">
                <a:solidFill>
                  <a:schemeClr val="bg1">
                    <a:lumMod val="50000"/>
                  </a:schemeClr>
                </a:solidFill>
              </a:rPr>
              <a:t>       2027                         947,000</a:t>
            </a:r>
          </a:p>
          <a:p>
            <a:pPr marL="0" indent="0">
              <a:spcBef>
                <a:spcPts val="450"/>
              </a:spcBef>
              <a:buNone/>
            </a:pPr>
            <a:r>
              <a:rPr lang="en-US" sz="1350" i="1" dirty="0">
                <a:solidFill>
                  <a:schemeClr val="bg1">
                    <a:lumMod val="50000"/>
                  </a:schemeClr>
                </a:solidFill>
              </a:rPr>
              <a:t>       2028		 928,000</a:t>
            </a:r>
          </a:p>
          <a:p>
            <a:pPr marL="0" indent="0">
              <a:spcBef>
                <a:spcPts val="450"/>
              </a:spcBef>
              <a:buNone/>
            </a:pPr>
            <a:r>
              <a:rPr lang="en-US" sz="1350" i="1" dirty="0">
                <a:solidFill>
                  <a:schemeClr val="bg1">
                    <a:lumMod val="50000"/>
                  </a:schemeClr>
                </a:solidFill>
              </a:rPr>
              <a:t>       2029                         898,000</a:t>
            </a:r>
          </a:p>
          <a:p>
            <a:pPr marL="0" indent="0">
              <a:spcBef>
                <a:spcPts val="450"/>
              </a:spcBef>
              <a:buNone/>
            </a:pPr>
            <a:endParaRPr lang="en-US" sz="1350" dirty="0">
              <a:solidFill>
                <a:schemeClr val="bg1">
                  <a:lumMod val="65000"/>
                </a:schemeClr>
              </a:solidFill>
            </a:endParaRPr>
          </a:p>
        </p:txBody>
      </p:sp>
      <p:pic>
        <p:nvPicPr>
          <p:cNvPr id="6" name="Picture 5">
            <a:extLst>
              <a:ext uri="{FF2B5EF4-FFF2-40B4-BE49-F238E27FC236}">
                <a16:creationId xmlns:a16="http://schemas.microsoft.com/office/drawing/2014/main" id="{503A27A2-243A-E4D0-A55A-63BAA570DC2F}"/>
              </a:ext>
            </a:extLst>
          </p:cNvPr>
          <p:cNvPicPr>
            <a:picLocks noChangeAspect="1"/>
          </p:cNvPicPr>
          <p:nvPr/>
        </p:nvPicPr>
        <p:blipFill>
          <a:blip r:embed="rId2"/>
          <a:stretch>
            <a:fillRect/>
          </a:stretch>
        </p:blipFill>
        <p:spPr>
          <a:xfrm>
            <a:off x="2865293" y="1268016"/>
            <a:ext cx="5829300" cy="3497580"/>
          </a:xfrm>
          <a:prstGeom prst="rect">
            <a:avLst/>
          </a:prstGeom>
        </p:spPr>
      </p:pic>
      <p:sp>
        <p:nvSpPr>
          <p:cNvPr id="4" name="TextBox 3">
            <a:extLst>
              <a:ext uri="{FF2B5EF4-FFF2-40B4-BE49-F238E27FC236}">
                <a16:creationId xmlns:a16="http://schemas.microsoft.com/office/drawing/2014/main" id="{5819EC00-8D4C-8DD7-5301-E2F276356713}"/>
              </a:ext>
            </a:extLst>
          </p:cNvPr>
          <p:cNvSpPr txBox="1"/>
          <p:nvPr/>
        </p:nvSpPr>
        <p:spPr>
          <a:xfrm>
            <a:off x="1078719" y="2144358"/>
            <a:ext cx="7386918" cy="923328"/>
          </a:xfrm>
          <a:prstGeom prst="rect">
            <a:avLst/>
          </a:prstGeom>
          <a:solidFill>
            <a:schemeClr val="bg1"/>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914378"/>
            <a:r>
              <a:rPr lang="en-AU" dirty="0"/>
              <a:t>The best fit projection model to the past 4 years of FIB data is a polynomial function that peaks in 2024 at just under 1M entries</a:t>
            </a:r>
          </a:p>
          <a:p>
            <a:pPr defTabSz="914378"/>
            <a:endParaRPr lang="en-AU" dirty="0"/>
          </a:p>
        </p:txBody>
      </p:sp>
    </p:spTree>
    <p:extLst>
      <p:ext uri="{BB962C8B-B14F-4D97-AF65-F5344CB8AC3E}">
        <p14:creationId xmlns:p14="http://schemas.microsoft.com/office/powerpoint/2010/main" val="19759112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82D900A-19DD-F816-0644-F7D4C8C95048}"/>
              </a:ext>
            </a:extLst>
          </p:cNvPr>
          <p:cNvPicPr>
            <a:picLocks noChangeAspect="1"/>
          </p:cNvPicPr>
          <p:nvPr/>
        </p:nvPicPr>
        <p:blipFill>
          <a:blip r:embed="rId2"/>
          <a:stretch>
            <a:fillRect/>
          </a:stretch>
        </p:blipFill>
        <p:spPr>
          <a:xfrm>
            <a:off x="3314700" y="1268016"/>
            <a:ext cx="5829300" cy="3497580"/>
          </a:xfrm>
          <a:prstGeom prst="rect">
            <a:avLst/>
          </a:prstGeom>
        </p:spPr>
      </p:pic>
      <p:sp>
        <p:nvSpPr>
          <p:cNvPr id="2" name="Title 1"/>
          <p:cNvSpPr>
            <a:spLocks noGrp="1"/>
          </p:cNvSpPr>
          <p:nvPr>
            <p:ph type="title"/>
          </p:nvPr>
        </p:nvSpPr>
        <p:spPr/>
        <p:txBody>
          <a:bodyPr>
            <a:normAutofit/>
          </a:bodyPr>
          <a:lstStyle/>
          <a:p>
            <a:r>
              <a:rPr lang="en-US" sz="2800" dirty="0">
                <a:solidFill>
                  <a:schemeClr val="accent6">
                    <a:lumMod val="50000"/>
                  </a:schemeClr>
                </a:solidFill>
                <a:latin typeface="Powderfinger Type"/>
                <a:cs typeface="Powderfinger Type"/>
              </a:rPr>
              <a:t>V6 BGP Table Size Predictions</a:t>
            </a:r>
          </a:p>
        </p:txBody>
      </p:sp>
      <p:sp>
        <p:nvSpPr>
          <p:cNvPr id="3" name="Content Placeholder 2"/>
          <p:cNvSpPr>
            <a:spLocks noGrp="1"/>
          </p:cNvSpPr>
          <p:nvPr>
            <p:ph idx="1"/>
          </p:nvPr>
        </p:nvSpPr>
        <p:spPr>
          <a:xfrm>
            <a:off x="121960" y="1719674"/>
            <a:ext cx="7020780" cy="3423827"/>
          </a:xfrm>
        </p:spPr>
        <p:txBody>
          <a:bodyPr>
            <a:normAutofit/>
          </a:bodyPr>
          <a:lstStyle/>
          <a:p>
            <a:pPr marL="0" indent="0">
              <a:spcBef>
                <a:spcPts val="450"/>
              </a:spcBef>
              <a:buNone/>
            </a:pPr>
            <a:r>
              <a:rPr lang="en-US" sz="1400" dirty="0"/>
              <a:t>Jan</a:t>
            </a:r>
            <a:r>
              <a:rPr lang="en-US" sz="1400" i="1" dirty="0"/>
              <a:t> 2019	 62,000	</a:t>
            </a:r>
          </a:p>
          <a:p>
            <a:pPr marL="0" indent="0">
              <a:spcBef>
                <a:spcPts val="450"/>
              </a:spcBef>
              <a:buNone/>
            </a:pPr>
            <a:r>
              <a:rPr lang="en-US" sz="1400" i="1" dirty="0"/>
              <a:t>       2020	 79,000	</a:t>
            </a:r>
          </a:p>
          <a:p>
            <a:pPr marL="0" indent="0">
              <a:spcBef>
                <a:spcPts val="450"/>
              </a:spcBef>
              <a:buNone/>
            </a:pPr>
            <a:r>
              <a:rPr lang="en-US" sz="1400" i="1" dirty="0">
                <a:solidFill>
                  <a:schemeClr val="tx1">
                    <a:lumMod val="50000"/>
                    <a:lumOff val="50000"/>
                  </a:schemeClr>
                </a:solidFill>
              </a:rPr>
              <a:t>       </a:t>
            </a:r>
            <a:r>
              <a:rPr lang="en-US" sz="1400" i="1" dirty="0"/>
              <a:t>2021   106,000</a:t>
            </a:r>
          </a:p>
          <a:p>
            <a:pPr marL="0" indent="0">
              <a:spcBef>
                <a:spcPts val="450"/>
              </a:spcBef>
              <a:buNone/>
            </a:pPr>
            <a:r>
              <a:rPr lang="en-US" sz="1400" i="1" dirty="0">
                <a:solidFill>
                  <a:schemeClr val="bg1">
                    <a:lumMod val="50000"/>
                  </a:schemeClr>
                </a:solidFill>
              </a:rPr>
              <a:t>       </a:t>
            </a:r>
            <a:r>
              <a:rPr lang="en-US" sz="1400" i="1" dirty="0"/>
              <a:t>2022   147,000	</a:t>
            </a:r>
          </a:p>
          <a:p>
            <a:pPr marL="0" indent="0">
              <a:spcBef>
                <a:spcPts val="450"/>
              </a:spcBef>
              <a:buNone/>
            </a:pPr>
            <a:r>
              <a:rPr lang="en-US" sz="1400" i="1" dirty="0">
                <a:solidFill>
                  <a:schemeClr val="bg1">
                    <a:lumMod val="50000"/>
                  </a:schemeClr>
                </a:solidFill>
              </a:rPr>
              <a:t>       </a:t>
            </a:r>
            <a:r>
              <a:rPr lang="en-US" sz="1400" i="1" dirty="0"/>
              <a:t>2023   172,000	</a:t>
            </a:r>
          </a:p>
          <a:p>
            <a:pPr marL="0" indent="0">
              <a:spcBef>
                <a:spcPts val="450"/>
              </a:spcBef>
              <a:buNone/>
            </a:pPr>
            <a:r>
              <a:rPr lang="en-US" sz="1400" i="1" dirty="0"/>
              <a:t>       2024</a:t>
            </a:r>
            <a:r>
              <a:rPr lang="en-US" sz="1400" i="1" dirty="0">
                <a:solidFill>
                  <a:schemeClr val="bg1">
                    <a:lumMod val="50000"/>
                  </a:schemeClr>
                </a:solidFill>
              </a:rPr>
              <a:t>	</a:t>
            </a:r>
            <a:r>
              <a:rPr lang="en-US" sz="1400" b="1" i="1" dirty="0"/>
              <a:t>201,000   </a:t>
            </a:r>
            <a:r>
              <a:rPr lang="en-US" sz="1400" i="1" dirty="0">
                <a:solidFill>
                  <a:schemeClr val="bg1">
                    <a:lumMod val="50000"/>
                  </a:schemeClr>
                </a:solidFill>
              </a:rPr>
              <a:t>198,000 </a:t>
            </a:r>
            <a:r>
              <a:rPr lang="en-US" sz="1400" b="1" i="1" dirty="0">
                <a:solidFill>
                  <a:schemeClr val="bg1">
                    <a:lumMod val="50000"/>
                  </a:schemeClr>
                </a:solidFill>
              </a:rPr>
              <a:t> </a:t>
            </a:r>
            <a:r>
              <a:rPr lang="en-US" sz="1400" b="1" i="1" dirty="0"/>
              <a:t>     </a:t>
            </a:r>
            <a:r>
              <a:rPr lang="en-US" sz="1400" i="1" dirty="0">
                <a:solidFill>
                  <a:schemeClr val="bg1">
                    <a:lumMod val="50000"/>
                  </a:schemeClr>
                </a:solidFill>
              </a:rPr>
              <a:t>227,000</a:t>
            </a:r>
          </a:p>
          <a:p>
            <a:pPr marL="0" indent="0">
              <a:spcBef>
                <a:spcPts val="450"/>
              </a:spcBef>
              <a:buNone/>
            </a:pPr>
            <a:r>
              <a:rPr lang="en-US" sz="1400" i="1" dirty="0">
                <a:solidFill>
                  <a:schemeClr val="bg1">
                    <a:lumMod val="50000"/>
                  </a:schemeClr>
                </a:solidFill>
              </a:rPr>
              <a:t>       2025                    226,000      293,000</a:t>
            </a:r>
          </a:p>
          <a:p>
            <a:pPr marL="0" indent="0">
              <a:spcBef>
                <a:spcPts val="450"/>
              </a:spcBef>
              <a:buNone/>
            </a:pPr>
            <a:r>
              <a:rPr lang="en-US" sz="1400" i="1" dirty="0">
                <a:solidFill>
                  <a:schemeClr val="bg1">
                    <a:lumMod val="50000"/>
                  </a:schemeClr>
                </a:solidFill>
              </a:rPr>
              <a:t>       2026                    254,000      380,000</a:t>
            </a:r>
          </a:p>
          <a:p>
            <a:pPr marL="0" indent="0">
              <a:spcBef>
                <a:spcPts val="450"/>
              </a:spcBef>
              <a:buNone/>
            </a:pPr>
            <a:r>
              <a:rPr lang="en-US" sz="1400" i="1" dirty="0">
                <a:solidFill>
                  <a:schemeClr val="bg1">
                    <a:lumMod val="50000"/>
                  </a:schemeClr>
                </a:solidFill>
              </a:rPr>
              <a:t>       2027                    282,000      491,000</a:t>
            </a:r>
          </a:p>
          <a:p>
            <a:pPr marL="0" indent="0">
              <a:spcBef>
                <a:spcPts val="450"/>
              </a:spcBef>
              <a:buNone/>
            </a:pPr>
            <a:r>
              <a:rPr lang="en-US" sz="1400" i="1" dirty="0">
                <a:solidFill>
                  <a:schemeClr val="bg1">
                    <a:lumMod val="50000"/>
                  </a:schemeClr>
                </a:solidFill>
              </a:rPr>
              <a:t>       2028                    310,000      635,000</a:t>
            </a:r>
          </a:p>
          <a:p>
            <a:pPr marL="0" indent="0">
              <a:spcBef>
                <a:spcPts val="450"/>
              </a:spcBef>
              <a:buNone/>
            </a:pPr>
            <a:r>
              <a:rPr lang="en-US" sz="1400" i="1" dirty="0">
                <a:solidFill>
                  <a:schemeClr val="bg1">
                    <a:lumMod val="50000"/>
                  </a:schemeClr>
                </a:solidFill>
              </a:rPr>
              <a:t>       2029                    337,000      822,000    </a:t>
            </a:r>
            <a:endParaRPr lang="en-US" sz="1400" dirty="0">
              <a:solidFill>
                <a:schemeClr val="bg1">
                  <a:lumMod val="65000"/>
                </a:schemeClr>
              </a:solidFill>
            </a:endParaRPr>
          </a:p>
        </p:txBody>
      </p:sp>
      <p:sp>
        <p:nvSpPr>
          <p:cNvPr id="4" name="TextBox 3">
            <a:extLst>
              <a:ext uri="{FF2B5EF4-FFF2-40B4-BE49-F238E27FC236}">
                <a16:creationId xmlns:a16="http://schemas.microsoft.com/office/drawing/2014/main" id="{945F02E0-C3B4-9246-9FA2-E2641D76802F}"/>
              </a:ext>
            </a:extLst>
          </p:cNvPr>
          <p:cNvSpPr txBox="1"/>
          <p:nvPr/>
        </p:nvSpPr>
        <p:spPr>
          <a:xfrm>
            <a:off x="1658360" y="1404203"/>
            <a:ext cx="2342308" cy="338554"/>
          </a:xfrm>
          <a:prstGeom prst="rect">
            <a:avLst/>
          </a:prstGeom>
          <a:noFill/>
        </p:spPr>
        <p:txBody>
          <a:bodyPr wrap="none" rtlCol="0">
            <a:spAutoFit/>
          </a:bodyPr>
          <a:lstStyle/>
          <a:p>
            <a:r>
              <a:rPr lang="en-AU" sz="1600" dirty="0">
                <a:solidFill>
                  <a:schemeClr val="bg1">
                    <a:lumMod val="65000"/>
                  </a:schemeClr>
                </a:solidFill>
              </a:rPr>
              <a:t>Linear </a:t>
            </a:r>
            <a:r>
              <a:rPr lang="en-AU" sz="1600" dirty="0"/>
              <a:t>    </a:t>
            </a:r>
            <a:r>
              <a:rPr lang="en-AU" sz="1600" dirty="0">
                <a:solidFill>
                  <a:schemeClr val="bg1">
                    <a:lumMod val="65000"/>
                  </a:schemeClr>
                </a:solidFill>
              </a:rPr>
              <a:t>Exponential</a:t>
            </a:r>
            <a:r>
              <a:rPr lang="en-AU" sz="1600" dirty="0"/>
              <a:t>    </a:t>
            </a:r>
          </a:p>
        </p:txBody>
      </p:sp>
      <p:sp>
        <p:nvSpPr>
          <p:cNvPr id="5" name="TextBox 4">
            <a:extLst>
              <a:ext uri="{FF2B5EF4-FFF2-40B4-BE49-F238E27FC236}">
                <a16:creationId xmlns:a16="http://schemas.microsoft.com/office/drawing/2014/main" id="{4A64AD64-C140-344B-8BA1-C36C297F800F}"/>
              </a:ext>
            </a:extLst>
          </p:cNvPr>
          <p:cNvSpPr txBox="1"/>
          <p:nvPr/>
        </p:nvSpPr>
        <p:spPr>
          <a:xfrm>
            <a:off x="1177276" y="4902237"/>
            <a:ext cx="4712185"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914378"/>
            <a:r>
              <a:rPr lang="en-AU" sz="1050" i="1" dirty="0"/>
              <a:t>Note that the IPv6 tables are 128bits wide – i.e. 4x the size of the IPv4 tables!</a:t>
            </a:r>
          </a:p>
        </p:txBody>
      </p:sp>
    </p:spTree>
    <p:extLst>
      <p:ext uri="{BB962C8B-B14F-4D97-AF65-F5344CB8AC3E}">
        <p14:creationId xmlns:p14="http://schemas.microsoft.com/office/powerpoint/2010/main" val="293815128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27C11-2F1C-14A9-25B1-FF9CC3E38715}"/>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00087DE-40A6-23FA-19CB-454DCAE2E9CE}"/>
              </a:ext>
            </a:extLst>
          </p:cNvPr>
          <p:cNvPicPr>
            <a:picLocks noChangeAspect="1"/>
          </p:cNvPicPr>
          <p:nvPr/>
        </p:nvPicPr>
        <p:blipFill>
          <a:blip r:embed="rId2"/>
          <a:stretch>
            <a:fillRect/>
          </a:stretch>
        </p:blipFill>
        <p:spPr>
          <a:xfrm>
            <a:off x="3314700" y="1268016"/>
            <a:ext cx="5829300" cy="3497580"/>
          </a:xfrm>
          <a:prstGeom prst="rect">
            <a:avLst/>
          </a:prstGeom>
        </p:spPr>
      </p:pic>
      <p:sp>
        <p:nvSpPr>
          <p:cNvPr id="2" name="Title 1">
            <a:extLst>
              <a:ext uri="{FF2B5EF4-FFF2-40B4-BE49-F238E27FC236}">
                <a16:creationId xmlns:a16="http://schemas.microsoft.com/office/drawing/2014/main" id="{E4A3872A-E687-B68F-C7BF-A46BD6B6E774}"/>
              </a:ext>
            </a:extLst>
          </p:cNvPr>
          <p:cNvSpPr>
            <a:spLocks noGrp="1"/>
          </p:cNvSpPr>
          <p:nvPr>
            <p:ph type="title"/>
          </p:nvPr>
        </p:nvSpPr>
        <p:spPr/>
        <p:txBody>
          <a:bodyPr>
            <a:normAutofit/>
          </a:bodyPr>
          <a:lstStyle/>
          <a:p>
            <a:r>
              <a:rPr lang="en-US" sz="2800" dirty="0">
                <a:solidFill>
                  <a:schemeClr val="accent6">
                    <a:lumMod val="50000"/>
                  </a:schemeClr>
                </a:solidFill>
                <a:latin typeface="Powderfinger Type"/>
                <a:cs typeface="Powderfinger Type"/>
              </a:rPr>
              <a:t>V6 BGP Table Size Predictions</a:t>
            </a:r>
          </a:p>
        </p:txBody>
      </p:sp>
      <p:sp>
        <p:nvSpPr>
          <p:cNvPr id="3" name="Content Placeholder 2">
            <a:extLst>
              <a:ext uri="{FF2B5EF4-FFF2-40B4-BE49-F238E27FC236}">
                <a16:creationId xmlns:a16="http://schemas.microsoft.com/office/drawing/2014/main" id="{3BE6D19F-4D08-24B4-8B05-8072369B389E}"/>
              </a:ext>
            </a:extLst>
          </p:cNvPr>
          <p:cNvSpPr>
            <a:spLocks noGrp="1"/>
          </p:cNvSpPr>
          <p:nvPr>
            <p:ph idx="1"/>
          </p:nvPr>
        </p:nvSpPr>
        <p:spPr>
          <a:xfrm>
            <a:off x="121960" y="1719674"/>
            <a:ext cx="7020780" cy="3423827"/>
          </a:xfrm>
        </p:spPr>
        <p:txBody>
          <a:bodyPr>
            <a:normAutofit/>
          </a:bodyPr>
          <a:lstStyle/>
          <a:p>
            <a:pPr marL="0" indent="0">
              <a:spcBef>
                <a:spcPts val="450"/>
              </a:spcBef>
              <a:buNone/>
            </a:pPr>
            <a:r>
              <a:rPr lang="en-US" sz="1400" dirty="0"/>
              <a:t>Jan</a:t>
            </a:r>
            <a:r>
              <a:rPr lang="en-US" sz="1400" i="1" dirty="0"/>
              <a:t> 2019	 62,000	</a:t>
            </a:r>
          </a:p>
          <a:p>
            <a:pPr marL="0" indent="0">
              <a:spcBef>
                <a:spcPts val="450"/>
              </a:spcBef>
              <a:buNone/>
            </a:pPr>
            <a:r>
              <a:rPr lang="en-US" sz="1400" i="1" dirty="0"/>
              <a:t>       2020	 79,000	</a:t>
            </a:r>
          </a:p>
          <a:p>
            <a:pPr marL="0" indent="0">
              <a:spcBef>
                <a:spcPts val="450"/>
              </a:spcBef>
              <a:buNone/>
            </a:pPr>
            <a:r>
              <a:rPr lang="en-US" sz="1400" i="1" dirty="0">
                <a:solidFill>
                  <a:schemeClr val="tx1">
                    <a:lumMod val="50000"/>
                    <a:lumOff val="50000"/>
                  </a:schemeClr>
                </a:solidFill>
              </a:rPr>
              <a:t>       </a:t>
            </a:r>
            <a:r>
              <a:rPr lang="en-US" sz="1400" i="1" dirty="0"/>
              <a:t>2021   106,000</a:t>
            </a:r>
          </a:p>
          <a:p>
            <a:pPr marL="0" indent="0">
              <a:spcBef>
                <a:spcPts val="450"/>
              </a:spcBef>
              <a:buNone/>
            </a:pPr>
            <a:r>
              <a:rPr lang="en-US" sz="1400" i="1" dirty="0">
                <a:solidFill>
                  <a:schemeClr val="bg1">
                    <a:lumMod val="50000"/>
                  </a:schemeClr>
                </a:solidFill>
              </a:rPr>
              <a:t>       </a:t>
            </a:r>
            <a:r>
              <a:rPr lang="en-US" sz="1400" i="1" dirty="0"/>
              <a:t>2022   147,000	</a:t>
            </a:r>
          </a:p>
          <a:p>
            <a:pPr marL="0" indent="0">
              <a:spcBef>
                <a:spcPts val="450"/>
              </a:spcBef>
              <a:buNone/>
            </a:pPr>
            <a:r>
              <a:rPr lang="en-US" sz="1400" i="1" dirty="0">
                <a:solidFill>
                  <a:schemeClr val="bg1">
                    <a:lumMod val="50000"/>
                  </a:schemeClr>
                </a:solidFill>
              </a:rPr>
              <a:t>       </a:t>
            </a:r>
            <a:r>
              <a:rPr lang="en-US" sz="1400" i="1" dirty="0"/>
              <a:t>2023   172,000	</a:t>
            </a:r>
          </a:p>
          <a:p>
            <a:pPr marL="0" indent="0">
              <a:spcBef>
                <a:spcPts val="450"/>
              </a:spcBef>
              <a:buNone/>
            </a:pPr>
            <a:r>
              <a:rPr lang="en-US" sz="1400" i="1" dirty="0"/>
              <a:t>       2024</a:t>
            </a:r>
            <a:r>
              <a:rPr lang="en-US" sz="1400" i="1" dirty="0">
                <a:solidFill>
                  <a:schemeClr val="bg1">
                    <a:lumMod val="50000"/>
                  </a:schemeClr>
                </a:solidFill>
              </a:rPr>
              <a:t>	</a:t>
            </a:r>
            <a:r>
              <a:rPr lang="en-US" sz="1400" b="1" i="1" dirty="0"/>
              <a:t>201,000   </a:t>
            </a:r>
            <a:r>
              <a:rPr lang="en-US" sz="1400" i="1" dirty="0">
                <a:solidFill>
                  <a:schemeClr val="bg1">
                    <a:lumMod val="50000"/>
                  </a:schemeClr>
                </a:solidFill>
              </a:rPr>
              <a:t>198,000 </a:t>
            </a:r>
            <a:r>
              <a:rPr lang="en-US" sz="1400" b="1" i="1" dirty="0">
                <a:solidFill>
                  <a:schemeClr val="bg1">
                    <a:lumMod val="50000"/>
                  </a:schemeClr>
                </a:solidFill>
              </a:rPr>
              <a:t> </a:t>
            </a:r>
            <a:r>
              <a:rPr lang="en-US" sz="1400" b="1" i="1" dirty="0"/>
              <a:t>     </a:t>
            </a:r>
            <a:r>
              <a:rPr lang="en-US" sz="1400" i="1" dirty="0">
                <a:solidFill>
                  <a:schemeClr val="bg1">
                    <a:lumMod val="50000"/>
                  </a:schemeClr>
                </a:solidFill>
              </a:rPr>
              <a:t>227,000</a:t>
            </a:r>
          </a:p>
          <a:p>
            <a:pPr marL="0" indent="0">
              <a:spcBef>
                <a:spcPts val="450"/>
              </a:spcBef>
              <a:buNone/>
            </a:pPr>
            <a:r>
              <a:rPr lang="en-US" sz="1400" i="1" dirty="0">
                <a:solidFill>
                  <a:schemeClr val="bg1">
                    <a:lumMod val="50000"/>
                  </a:schemeClr>
                </a:solidFill>
              </a:rPr>
              <a:t>       2025                    226,000      293,000</a:t>
            </a:r>
          </a:p>
          <a:p>
            <a:pPr marL="0" indent="0">
              <a:spcBef>
                <a:spcPts val="450"/>
              </a:spcBef>
              <a:buNone/>
            </a:pPr>
            <a:r>
              <a:rPr lang="en-US" sz="1400" i="1" dirty="0">
                <a:solidFill>
                  <a:schemeClr val="bg1">
                    <a:lumMod val="50000"/>
                  </a:schemeClr>
                </a:solidFill>
              </a:rPr>
              <a:t>       2026                    254,000      380,000</a:t>
            </a:r>
          </a:p>
          <a:p>
            <a:pPr marL="0" indent="0">
              <a:spcBef>
                <a:spcPts val="450"/>
              </a:spcBef>
              <a:buNone/>
            </a:pPr>
            <a:r>
              <a:rPr lang="en-US" sz="1400" i="1" dirty="0">
                <a:solidFill>
                  <a:schemeClr val="bg1">
                    <a:lumMod val="50000"/>
                  </a:schemeClr>
                </a:solidFill>
              </a:rPr>
              <a:t>       2027                    282,000      491,000</a:t>
            </a:r>
          </a:p>
          <a:p>
            <a:pPr marL="0" indent="0">
              <a:spcBef>
                <a:spcPts val="450"/>
              </a:spcBef>
              <a:buNone/>
            </a:pPr>
            <a:r>
              <a:rPr lang="en-US" sz="1400" i="1" dirty="0">
                <a:solidFill>
                  <a:schemeClr val="bg1">
                    <a:lumMod val="50000"/>
                  </a:schemeClr>
                </a:solidFill>
              </a:rPr>
              <a:t>       2028                    310,000      635,000</a:t>
            </a:r>
          </a:p>
          <a:p>
            <a:pPr marL="0" indent="0">
              <a:spcBef>
                <a:spcPts val="450"/>
              </a:spcBef>
              <a:buNone/>
            </a:pPr>
            <a:r>
              <a:rPr lang="en-US" sz="1400" i="1" dirty="0">
                <a:solidFill>
                  <a:schemeClr val="bg1">
                    <a:lumMod val="50000"/>
                  </a:schemeClr>
                </a:solidFill>
              </a:rPr>
              <a:t>       2029                    337,000      822,000    </a:t>
            </a:r>
            <a:endParaRPr lang="en-US" sz="1400" dirty="0">
              <a:solidFill>
                <a:schemeClr val="bg1">
                  <a:lumMod val="65000"/>
                </a:schemeClr>
              </a:solidFill>
            </a:endParaRPr>
          </a:p>
        </p:txBody>
      </p:sp>
      <p:sp>
        <p:nvSpPr>
          <p:cNvPr id="4" name="TextBox 3">
            <a:extLst>
              <a:ext uri="{FF2B5EF4-FFF2-40B4-BE49-F238E27FC236}">
                <a16:creationId xmlns:a16="http://schemas.microsoft.com/office/drawing/2014/main" id="{C5445E0F-A511-1E79-13EE-ED28261AF1F9}"/>
              </a:ext>
            </a:extLst>
          </p:cNvPr>
          <p:cNvSpPr txBox="1"/>
          <p:nvPr/>
        </p:nvSpPr>
        <p:spPr>
          <a:xfrm>
            <a:off x="1658360" y="1404203"/>
            <a:ext cx="2342308" cy="338554"/>
          </a:xfrm>
          <a:prstGeom prst="rect">
            <a:avLst/>
          </a:prstGeom>
          <a:noFill/>
        </p:spPr>
        <p:txBody>
          <a:bodyPr wrap="none" rtlCol="0">
            <a:spAutoFit/>
          </a:bodyPr>
          <a:lstStyle/>
          <a:p>
            <a:r>
              <a:rPr lang="en-AU" sz="1600" dirty="0">
                <a:solidFill>
                  <a:schemeClr val="bg1">
                    <a:lumMod val="65000"/>
                  </a:schemeClr>
                </a:solidFill>
              </a:rPr>
              <a:t>Linear </a:t>
            </a:r>
            <a:r>
              <a:rPr lang="en-AU" sz="1600" dirty="0"/>
              <a:t>    </a:t>
            </a:r>
            <a:r>
              <a:rPr lang="en-AU" sz="1600" dirty="0">
                <a:solidFill>
                  <a:schemeClr val="bg1">
                    <a:lumMod val="65000"/>
                  </a:schemeClr>
                </a:solidFill>
              </a:rPr>
              <a:t>Exponential</a:t>
            </a:r>
            <a:r>
              <a:rPr lang="en-AU" sz="1600" dirty="0"/>
              <a:t>    </a:t>
            </a:r>
          </a:p>
        </p:txBody>
      </p:sp>
      <p:sp>
        <p:nvSpPr>
          <p:cNvPr id="5" name="TextBox 4">
            <a:extLst>
              <a:ext uri="{FF2B5EF4-FFF2-40B4-BE49-F238E27FC236}">
                <a16:creationId xmlns:a16="http://schemas.microsoft.com/office/drawing/2014/main" id="{72A44A10-6F2D-91D0-6BEA-CC18EF72A031}"/>
              </a:ext>
            </a:extLst>
          </p:cNvPr>
          <p:cNvSpPr txBox="1"/>
          <p:nvPr/>
        </p:nvSpPr>
        <p:spPr>
          <a:xfrm>
            <a:off x="1177276" y="4902237"/>
            <a:ext cx="4712185"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914378"/>
            <a:r>
              <a:rPr lang="en-AU" sz="1050" i="1" dirty="0"/>
              <a:t>Note that the IPv6 tables are 128bits wide – i.e. 4x the size of the IPv4 tables!</a:t>
            </a:r>
          </a:p>
        </p:txBody>
      </p:sp>
      <p:sp>
        <p:nvSpPr>
          <p:cNvPr id="6" name="TextBox 5">
            <a:extLst>
              <a:ext uri="{FF2B5EF4-FFF2-40B4-BE49-F238E27FC236}">
                <a16:creationId xmlns:a16="http://schemas.microsoft.com/office/drawing/2014/main" id="{A21159EE-546D-44AE-DF14-0B66E006CEDE}"/>
              </a:ext>
            </a:extLst>
          </p:cNvPr>
          <p:cNvSpPr txBox="1"/>
          <p:nvPr/>
        </p:nvSpPr>
        <p:spPr>
          <a:xfrm>
            <a:off x="1051742" y="2385530"/>
            <a:ext cx="7515969" cy="1477325"/>
          </a:xfrm>
          <a:prstGeom prst="rect">
            <a:avLst/>
          </a:prstGeom>
          <a:solidFill>
            <a:schemeClr val="bg1"/>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914378"/>
            <a:r>
              <a:rPr lang="en-AU" dirty="0"/>
              <a:t>The growth model for IPv6 is highly uncertain today – It looks like a linear  growth model matches the most recent 24 months of data</a:t>
            </a:r>
          </a:p>
          <a:p>
            <a:pPr defTabSz="914378"/>
            <a:endParaRPr lang="en-AU" dirty="0"/>
          </a:p>
          <a:p>
            <a:pPr defTabSz="914378"/>
            <a:r>
              <a:rPr lang="en-AU" dirty="0"/>
              <a:t>The underlying network growth is lower, and over half of the growth in this model is due to the continued intensive use of /48 more specifics</a:t>
            </a:r>
          </a:p>
        </p:txBody>
      </p:sp>
    </p:spTree>
    <p:extLst>
      <p:ext uri="{BB962C8B-B14F-4D97-AF65-F5344CB8AC3E}">
        <p14:creationId xmlns:p14="http://schemas.microsoft.com/office/powerpoint/2010/main" val="361373423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schemeClr val="accent6">
                    <a:lumMod val="50000"/>
                  </a:schemeClr>
                </a:solidFill>
                <a:latin typeface="Powderfinger Type"/>
                <a:cs typeface="Powderfinger Type"/>
              </a:rPr>
              <a:t>BGP Table Growth</a:t>
            </a:r>
          </a:p>
        </p:txBody>
      </p:sp>
      <p:sp>
        <p:nvSpPr>
          <p:cNvPr id="3" name="Content Placeholder 2"/>
          <p:cNvSpPr>
            <a:spLocks noGrp="1"/>
          </p:cNvSpPr>
          <p:nvPr>
            <p:ph idx="1"/>
          </p:nvPr>
        </p:nvSpPr>
        <p:spPr>
          <a:xfrm>
            <a:off x="971601" y="1063230"/>
            <a:ext cx="7200800" cy="3423827"/>
          </a:xfrm>
        </p:spPr>
        <p:txBody>
          <a:bodyPr>
            <a:normAutofit fontScale="92500"/>
          </a:bodyPr>
          <a:lstStyle/>
          <a:p>
            <a:pPr marL="0" indent="0">
              <a:spcAft>
                <a:spcPts val="600"/>
              </a:spcAft>
              <a:buNone/>
            </a:pPr>
            <a:r>
              <a:rPr lang="en-US" sz="1800" b="1" dirty="0"/>
              <a:t>The absolute size of the IPv6 routing table is growing much faster than the IPv4 table</a:t>
            </a:r>
          </a:p>
          <a:p>
            <a:pPr marL="320031" lvl="1" indent="0">
              <a:spcAft>
                <a:spcPts val="600"/>
              </a:spcAft>
              <a:buNone/>
            </a:pPr>
            <a:r>
              <a:rPr lang="en-US" dirty="0"/>
              <a:t>These two tables will require the same storage/lookup size in around 1 year from now, given that each IPv6 entry is 4 times the bit size of an IPv4 entry</a:t>
            </a:r>
          </a:p>
          <a:p>
            <a:pPr marL="0" indent="0">
              <a:spcAft>
                <a:spcPts val="600"/>
              </a:spcAft>
              <a:buNone/>
            </a:pPr>
            <a:r>
              <a:rPr lang="en-US" sz="1900" b="1" dirty="0"/>
              <a:t>The good news …</a:t>
            </a:r>
          </a:p>
          <a:p>
            <a:pPr marL="320031" lvl="1" indent="0">
              <a:spcAft>
                <a:spcPts val="600"/>
              </a:spcAft>
              <a:buNone/>
            </a:pPr>
            <a:r>
              <a:rPr lang="en-US" sz="1900" dirty="0"/>
              <a:t>As long as we are prepared to live within the technical constraints of the current routing paradigm, the Internet’s use of BGP will continue to be viable for some time yet</a:t>
            </a:r>
          </a:p>
          <a:p>
            <a:pPr marL="266687" lvl="1" indent="0">
              <a:spcAft>
                <a:spcPts val="600"/>
              </a:spcAft>
              <a:buNone/>
            </a:pPr>
            <a:endParaRPr lang="en-US" sz="1600" dirty="0"/>
          </a:p>
          <a:p>
            <a:pPr marL="0" indent="0">
              <a:spcAft>
                <a:spcPts val="600"/>
              </a:spcAft>
              <a:buNone/>
            </a:pPr>
            <a:endParaRPr lang="en-US" sz="1800" dirty="0"/>
          </a:p>
          <a:p>
            <a:pPr>
              <a:spcAft>
                <a:spcPts val="600"/>
              </a:spcAft>
            </a:pPr>
            <a:endParaRPr lang="en-US" sz="1800" dirty="0"/>
          </a:p>
        </p:txBody>
      </p:sp>
    </p:spTree>
    <p:extLst>
      <p:ext uri="{BB962C8B-B14F-4D97-AF65-F5344CB8AC3E}">
        <p14:creationId xmlns:p14="http://schemas.microsoft.com/office/powerpoint/2010/main" val="344764957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ph of a graph showing different colored lines&#10;&#10;Description automatically generated">
            <a:extLst>
              <a:ext uri="{FF2B5EF4-FFF2-40B4-BE49-F238E27FC236}">
                <a16:creationId xmlns:a16="http://schemas.microsoft.com/office/drawing/2014/main" id="{6376C5FF-4BCE-187B-2E7E-8335AADD4438}"/>
              </a:ext>
            </a:extLst>
          </p:cNvPr>
          <p:cNvPicPr>
            <a:picLocks noChangeAspect="1"/>
          </p:cNvPicPr>
          <p:nvPr/>
        </p:nvPicPr>
        <p:blipFill>
          <a:blip r:embed="rId2"/>
          <a:stretch>
            <a:fillRect/>
          </a:stretch>
        </p:blipFill>
        <p:spPr>
          <a:xfrm>
            <a:off x="481678" y="763638"/>
            <a:ext cx="7195860" cy="4317516"/>
          </a:xfrm>
          <a:prstGeom prst="rect">
            <a:avLst/>
          </a:prstGeom>
        </p:spPr>
      </p:pic>
      <p:sp>
        <p:nvSpPr>
          <p:cNvPr id="3" name="TextBox 2"/>
          <p:cNvSpPr txBox="1"/>
          <p:nvPr/>
        </p:nvSpPr>
        <p:spPr>
          <a:xfrm>
            <a:off x="1232610" y="3370408"/>
            <a:ext cx="2159566" cy="253916"/>
          </a:xfrm>
          <a:prstGeom prst="rect">
            <a:avLst/>
          </a:prstGeom>
          <a:solidFill>
            <a:srgbClr val="FFFFFF"/>
          </a:solidFill>
        </p:spPr>
        <p:txBody>
          <a:bodyPr wrap="none" rtlCol="0">
            <a:spAutoFit/>
          </a:bodyPr>
          <a:lstStyle/>
          <a:p>
            <a:r>
              <a:rPr lang="en-US" sz="1050" dirty="0">
                <a:latin typeface="AhnbergHand"/>
                <a:cs typeface="AhnbergHand"/>
              </a:rPr>
              <a:t>1994: Introduction of CIDR</a:t>
            </a:r>
          </a:p>
        </p:txBody>
      </p:sp>
      <p:sp>
        <p:nvSpPr>
          <p:cNvPr id="5" name="TextBox 4"/>
          <p:cNvSpPr txBox="1"/>
          <p:nvPr/>
        </p:nvSpPr>
        <p:spPr>
          <a:xfrm>
            <a:off x="1830121" y="2879949"/>
            <a:ext cx="3260636" cy="415498"/>
          </a:xfrm>
          <a:prstGeom prst="rect">
            <a:avLst/>
          </a:prstGeom>
          <a:solidFill>
            <a:srgbClr val="FFFFFF"/>
          </a:solidFill>
        </p:spPr>
        <p:txBody>
          <a:bodyPr wrap="square" rtlCol="0">
            <a:spAutoFit/>
          </a:bodyPr>
          <a:lstStyle/>
          <a:p>
            <a:r>
              <a:rPr lang="en-US" sz="1050" dirty="0">
                <a:latin typeface="AhnbergHand"/>
                <a:cs typeface="AhnbergHand"/>
              </a:rPr>
              <a:t>2001: The Great Internet </a:t>
            </a:r>
          </a:p>
          <a:p>
            <a:r>
              <a:rPr lang="en-US" sz="1050" dirty="0">
                <a:latin typeface="AhnbergHand"/>
                <a:cs typeface="AhnbergHand"/>
              </a:rPr>
              <a:t>Boom and Bust</a:t>
            </a:r>
          </a:p>
        </p:txBody>
      </p:sp>
      <p:sp>
        <p:nvSpPr>
          <p:cNvPr id="6" name="TextBox 5"/>
          <p:cNvSpPr txBox="1"/>
          <p:nvPr/>
        </p:nvSpPr>
        <p:spPr>
          <a:xfrm>
            <a:off x="3242011" y="2406287"/>
            <a:ext cx="1939955" cy="253916"/>
          </a:xfrm>
          <a:prstGeom prst="rect">
            <a:avLst/>
          </a:prstGeom>
          <a:solidFill>
            <a:srgbClr val="FFFFFF"/>
          </a:solidFill>
        </p:spPr>
        <p:txBody>
          <a:bodyPr wrap="none" rtlCol="0">
            <a:spAutoFit/>
          </a:bodyPr>
          <a:lstStyle/>
          <a:p>
            <a:r>
              <a:rPr lang="en-US" sz="1050" dirty="0">
                <a:latin typeface="AhnbergHand"/>
                <a:cs typeface="AhnbergHand"/>
              </a:rPr>
              <a:t>2005: Consumer Market</a:t>
            </a:r>
          </a:p>
        </p:txBody>
      </p:sp>
      <p:sp>
        <p:nvSpPr>
          <p:cNvPr id="8" name="TextBox 7"/>
          <p:cNvSpPr txBox="1"/>
          <p:nvPr/>
        </p:nvSpPr>
        <p:spPr>
          <a:xfrm>
            <a:off x="4258851" y="1578250"/>
            <a:ext cx="2674130" cy="253916"/>
          </a:xfrm>
          <a:prstGeom prst="rect">
            <a:avLst/>
          </a:prstGeom>
          <a:solidFill>
            <a:srgbClr val="FFFFFF"/>
          </a:solidFill>
        </p:spPr>
        <p:txBody>
          <a:bodyPr wrap="none" rtlCol="0">
            <a:spAutoFit/>
          </a:bodyPr>
          <a:lstStyle/>
          <a:p>
            <a:r>
              <a:rPr lang="en-US" sz="1050" dirty="0">
                <a:latin typeface="AhnbergHand"/>
                <a:cs typeface="AhnbergHand"/>
              </a:rPr>
              <a:t>2011: Onset of Address Exhaustion</a:t>
            </a:r>
          </a:p>
        </p:txBody>
      </p:sp>
      <p:cxnSp>
        <p:nvCxnSpPr>
          <p:cNvPr id="9" name="Straight Arrow Connector 8"/>
          <p:cNvCxnSpPr>
            <a:cxnSpLocks/>
          </p:cNvCxnSpPr>
          <p:nvPr/>
        </p:nvCxnSpPr>
        <p:spPr>
          <a:xfrm flipH="1">
            <a:off x="1139372" y="3698565"/>
            <a:ext cx="1544950" cy="1013348"/>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cxnSpLocks/>
          </p:cNvCxnSpPr>
          <p:nvPr/>
        </p:nvCxnSpPr>
        <p:spPr>
          <a:xfrm flipH="1">
            <a:off x="2558050" y="3179074"/>
            <a:ext cx="1010280" cy="1200788"/>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cxnSpLocks/>
            <a:stCxn id="6" idx="2"/>
          </p:cNvCxnSpPr>
          <p:nvPr/>
        </p:nvCxnSpPr>
        <p:spPr>
          <a:xfrm flipH="1">
            <a:off x="3597932" y="2660203"/>
            <a:ext cx="614057" cy="1460832"/>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cxnSpLocks/>
          </p:cNvCxnSpPr>
          <p:nvPr/>
        </p:nvCxnSpPr>
        <p:spPr>
          <a:xfrm flipH="1">
            <a:off x="4669446" y="1787135"/>
            <a:ext cx="364045" cy="1698689"/>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07476" y="191954"/>
            <a:ext cx="8132354" cy="523220"/>
          </a:xfrm>
          <a:prstGeom prst="rect">
            <a:avLst/>
          </a:prstGeom>
          <a:noFill/>
        </p:spPr>
        <p:txBody>
          <a:bodyPr wrap="none" rtlCol="0">
            <a:spAutoFit/>
          </a:bodyPr>
          <a:lstStyle/>
          <a:p>
            <a:r>
              <a:rPr lang="en-US" sz="2800" dirty="0">
                <a:solidFill>
                  <a:schemeClr val="accent6">
                    <a:lumMod val="50000"/>
                  </a:schemeClr>
                </a:solidFill>
                <a:latin typeface="Powderfinger Type"/>
                <a:cs typeface="Powderfinger Type"/>
              </a:rPr>
              <a:t>30 Years of Routing the IPv4 Internet</a:t>
            </a:r>
          </a:p>
        </p:txBody>
      </p:sp>
      <p:sp>
        <p:nvSpPr>
          <p:cNvPr id="2" name="TextBox 1"/>
          <p:cNvSpPr txBox="1"/>
          <p:nvPr/>
        </p:nvSpPr>
        <p:spPr>
          <a:xfrm>
            <a:off x="285450" y="1370740"/>
            <a:ext cx="2736304" cy="577081"/>
          </a:xfrm>
          <a:prstGeom prst="rect">
            <a:avLst/>
          </a:prstGeom>
          <a:solidFill>
            <a:schemeClr val="bg1"/>
          </a:solidFill>
        </p:spPr>
        <p:txBody>
          <a:bodyPr wrap="square" rtlCol="0">
            <a:spAutoFit/>
          </a:bodyPr>
          <a:lstStyle/>
          <a:p>
            <a:r>
              <a:rPr lang="en-US" sz="1050" dirty="0">
                <a:solidFill>
                  <a:schemeClr val="accent6">
                    <a:lumMod val="50000"/>
                  </a:schemeClr>
                </a:solidFill>
                <a:latin typeface="AhnbergHand"/>
                <a:cs typeface="AhnbergHand"/>
              </a:rPr>
              <a:t>This is a view pulled together from each of the routing peers of Route-Views and RIPE RIS</a:t>
            </a:r>
          </a:p>
        </p:txBody>
      </p:sp>
    </p:spTree>
    <p:extLst>
      <p:ext uri="{BB962C8B-B14F-4D97-AF65-F5344CB8AC3E}">
        <p14:creationId xmlns:p14="http://schemas.microsoft.com/office/powerpoint/2010/main" val="474345874"/>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EC19-4FC8-864D-91C1-31B15B533116}"/>
              </a:ext>
            </a:extLst>
          </p:cNvPr>
          <p:cNvSpPr>
            <a:spLocks noGrp="1"/>
          </p:cNvSpPr>
          <p:nvPr>
            <p:ph type="title"/>
          </p:nvPr>
        </p:nvSpPr>
        <p:spPr/>
        <p:txBody>
          <a:bodyPr/>
          <a:lstStyle/>
          <a:p>
            <a:r>
              <a:rPr lang="en-AU" dirty="0">
                <a:latin typeface="Powderfinger Type" panose="02020709070000000403" pitchFamily="49" charset="77"/>
              </a:rPr>
              <a:t>The Highlights</a:t>
            </a:r>
          </a:p>
        </p:txBody>
      </p:sp>
      <p:sp>
        <p:nvSpPr>
          <p:cNvPr id="3" name="Text Placeholder 2">
            <a:extLst>
              <a:ext uri="{FF2B5EF4-FFF2-40B4-BE49-F238E27FC236}">
                <a16:creationId xmlns:a16="http://schemas.microsoft.com/office/drawing/2014/main" id="{4043EDD3-388B-6B47-A54D-A58F5223F7B8}"/>
              </a:ext>
            </a:extLst>
          </p:cNvPr>
          <p:cNvSpPr>
            <a:spLocks noGrp="1"/>
          </p:cNvSpPr>
          <p:nvPr>
            <p:ph type="body" idx="1"/>
          </p:nvPr>
        </p:nvSpPr>
        <p:spPr/>
        <p:txBody>
          <a:bodyPr/>
          <a:lstStyle/>
          <a:p>
            <a:r>
              <a:rPr lang="en-AU" dirty="0">
                <a:solidFill>
                  <a:schemeClr val="bg1">
                    <a:lumMod val="75000"/>
                  </a:schemeClr>
                </a:solidFill>
              </a:rPr>
              <a:t>IPv4 FIB Summary</a:t>
            </a:r>
          </a:p>
          <a:p>
            <a:r>
              <a:rPr lang="en-AU" dirty="0">
                <a:solidFill>
                  <a:schemeClr val="bg1">
                    <a:lumMod val="75000"/>
                  </a:schemeClr>
                </a:solidFill>
              </a:rPr>
              <a:t>IPv6 FIB Summary</a:t>
            </a:r>
          </a:p>
          <a:p>
            <a:r>
              <a:rPr lang="en-AU" dirty="0">
                <a:solidFill>
                  <a:schemeClr val="bg1">
                    <a:lumMod val="75000"/>
                  </a:schemeClr>
                </a:solidFill>
              </a:rPr>
              <a:t>FIB Projections</a:t>
            </a:r>
          </a:p>
          <a:p>
            <a:r>
              <a:rPr lang="en-AU" dirty="0"/>
              <a:t>Churn</a:t>
            </a:r>
          </a:p>
          <a:p>
            <a:r>
              <a:rPr lang="en-AU" dirty="0">
                <a:solidFill>
                  <a:schemeClr val="bg1">
                    <a:lumMod val="75000"/>
                  </a:schemeClr>
                </a:solidFill>
              </a:rPr>
              <a:t>Conclusions</a:t>
            </a:r>
          </a:p>
        </p:txBody>
      </p:sp>
    </p:spTree>
    <p:extLst>
      <p:ext uri="{BB962C8B-B14F-4D97-AF65-F5344CB8AC3E}">
        <p14:creationId xmlns:p14="http://schemas.microsoft.com/office/powerpoint/2010/main" val="292147049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7" y="43037"/>
            <a:ext cx="7200800" cy="857250"/>
          </a:xfrm>
        </p:spPr>
        <p:txBody>
          <a:bodyPr>
            <a:normAutofit/>
          </a:bodyPr>
          <a:lstStyle/>
          <a:p>
            <a:r>
              <a:rPr lang="en-US" sz="2800" dirty="0">
                <a:solidFill>
                  <a:schemeClr val="accent6">
                    <a:lumMod val="50000"/>
                  </a:schemeClr>
                </a:solidFill>
                <a:latin typeface="Powderfinger Type"/>
                <a:cs typeface="Powderfinger Type"/>
              </a:rPr>
              <a:t>IPv4 BGP Updates – Daily Updates</a:t>
            </a:r>
          </a:p>
        </p:txBody>
      </p:sp>
      <p:pic>
        <p:nvPicPr>
          <p:cNvPr id="7" name="Picture 6" descr="A graph of a number of data&#10;&#10;Description automatically generated with medium confidence">
            <a:extLst>
              <a:ext uri="{FF2B5EF4-FFF2-40B4-BE49-F238E27FC236}">
                <a16:creationId xmlns:a16="http://schemas.microsoft.com/office/drawing/2014/main" id="{61764E0D-FEC7-D144-021E-43177A829080}"/>
              </a:ext>
            </a:extLst>
          </p:cNvPr>
          <p:cNvPicPr>
            <a:picLocks noChangeAspect="1"/>
          </p:cNvPicPr>
          <p:nvPr/>
        </p:nvPicPr>
        <p:blipFill>
          <a:blip r:embed="rId2"/>
          <a:stretch>
            <a:fillRect/>
          </a:stretch>
        </p:blipFill>
        <p:spPr>
          <a:xfrm>
            <a:off x="714376" y="628736"/>
            <a:ext cx="7452879" cy="4471727"/>
          </a:xfrm>
          <a:prstGeom prst="rect">
            <a:avLst/>
          </a:prstGeom>
        </p:spPr>
      </p:pic>
    </p:spTree>
    <p:extLst>
      <p:ext uri="{BB962C8B-B14F-4D97-AF65-F5344CB8AC3E}">
        <p14:creationId xmlns:p14="http://schemas.microsoft.com/office/powerpoint/2010/main" val="4702829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a number of data&#10;&#10;Description automatically generated with medium confidence">
            <a:extLst>
              <a:ext uri="{FF2B5EF4-FFF2-40B4-BE49-F238E27FC236}">
                <a16:creationId xmlns:a16="http://schemas.microsoft.com/office/drawing/2014/main" id="{16D01C2D-CBC3-4979-C7F8-E707A74B23B8}"/>
              </a:ext>
            </a:extLst>
          </p:cNvPr>
          <p:cNvPicPr>
            <a:picLocks noChangeAspect="1"/>
          </p:cNvPicPr>
          <p:nvPr/>
        </p:nvPicPr>
        <p:blipFill>
          <a:blip r:embed="rId2"/>
          <a:stretch>
            <a:fillRect/>
          </a:stretch>
        </p:blipFill>
        <p:spPr>
          <a:xfrm>
            <a:off x="714376" y="628736"/>
            <a:ext cx="7452879" cy="4471727"/>
          </a:xfrm>
          <a:prstGeom prst="rect">
            <a:avLst/>
          </a:prstGeom>
        </p:spPr>
      </p:pic>
      <p:sp>
        <p:nvSpPr>
          <p:cNvPr id="2" name="Title 1"/>
          <p:cNvSpPr>
            <a:spLocks noGrp="1"/>
          </p:cNvSpPr>
          <p:nvPr>
            <p:ph type="title"/>
          </p:nvPr>
        </p:nvSpPr>
        <p:spPr>
          <a:xfrm>
            <a:off x="1115617" y="43037"/>
            <a:ext cx="7200800" cy="857250"/>
          </a:xfrm>
        </p:spPr>
        <p:txBody>
          <a:bodyPr>
            <a:normAutofit/>
          </a:bodyPr>
          <a:lstStyle/>
          <a:p>
            <a:r>
              <a:rPr lang="en-US" sz="2800" dirty="0">
                <a:solidFill>
                  <a:schemeClr val="accent6">
                    <a:lumMod val="50000"/>
                  </a:schemeClr>
                </a:solidFill>
                <a:latin typeface="Powderfinger Type"/>
                <a:cs typeface="Powderfinger Type"/>
              </a:rPr>
              <a:t>IPv4 BGP Updates – Daily Updates</a:t>
            </a:r>
          </a:p>
        </p:txBody>
      </p:sp>
      <p:sp>
        <p:nvSpPr>
          <p:cNvPr id="3" name="TextBox 2">
            <a:extLst>
              <a:ext uri="{FF2B5EF4-FFF2-40B4-BE49-F238E27FC236}">
                <a16:creationId xmlns:a16="http://schemas.microsoft.com/office/drawing/2014/main" id="{7D56D02F-ABF2-36CC-E3D4-AC092627203B}"/>
              </a:ext>
            </a:extLst>
          </p:cNvPr>
          <p:cNvSpPr txBox="1"/>
          <p:nvPr/>
        </p:nvSpPr>
        <p:spPr>
          <a:xfrm>
            <a:off x="753035" y="1766047"/>
            <a:ext cx="6858000" cy="1754324"/>
          </a:xfrm>
          <a:prstGeom prst="rect">
            <a:avLst/>
          </a:prstGeom>
          <a:solidFill>
            <a:schemeClr val="bg1"/>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914378"/>
            <a:r>
              <a:rPr lang="en-AU" dirty="0"/>
              <a:t>The IPv4 network is surprisingly stable</a:t>
            </a:r>
          </a:p>
          <a:p>
            <a:pPr defTabSz="914378"/>
            <a:endParaRPr lang="en-AU" dirty="0"/>
          </a:p>
          <a:p>
            <a:pPr defTabSz="914378"/>
            <a:r>
              <a:rPr lang="en-AU" dirty="0"/>
              <a:t>The number of withdrawals per day has been relatively steady for some 15 years (aside from some increases in 2022/3)</a:t>
            </a:r>
          </a:p>
          <a:p>
            <a:pPr defTabSz="914378"/>
            <a:endParaRPr lang="en-AU" dirty="0"/>
          </a:p>
          <a:p>
            <a:pPr defTabSz="914378"/>
            <a:r>
              <a:rPr lang="en-AU" dirty="0"/>
              <a:t>The number of updates per day has been declining through 2023</a:t>
            </a:r>
          </a:p>
        </p:txBody>
      </p:sp>
    </p:spTree>
    <p:extLst>
      <p:ext uri="{BB962C8B-B14F-4D97-AF65-F5344CB8AC3E}">
        <p14:creationId xmlns:p14="http://schemas.microsoft.com/office/powerpoint/2010/main" val="3997856788"/>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a graph showing a number of numbers&#10;&#10;Description automatically generated with medium confidence">
            <a:extLst>
              <a:ext uri="{FF2B5EF4-FFF2-40B4-BE49-F238E27FC236}">
                <a16:creationId xmlns:a16="http://schemas.microsoft.com/office/drawing/2014/main" id="{3B64D71E-F768-F821-2EF0-95766F9CEAF2}"/>
              </a:ext>
            </a:extLst>
          </p:cNvPr>
          <p:cNvPicPr>
            <a:picLocks noChangeAspect="1"/>
          </p:cNvPicPr>
          <p:nvPr/>
        </p:nvPicPr>
        <p:blipFill>
          <a:blip r:embed="rId2"/>
          <a:stretch>
            <a:fillRect/>
          </a:stretch>
        </p:blipFill>
        <p:spPr>
          <a:xfrm>
            <a:off x="833870" y="1017269"/>
            <a:ext cx="7681480" cy="4096790"/>
          </a:xfrm>
          <a:prstGeom prst="rect">
            <a:avLst/>
          </a:prstGeom>
        </p:spPr>
      </p:pic>
      <p:sp>
        <p:nvSpPr>
          <p:cNvPr id="2" name="Title 1">
            <a:extLst>
              <a:ext uri="{FF2B5EF4-FFF2-40B4-BE49-F238E27FC236}">
                <a16:creationId xmlns:a16="http://schemas.microsoft.com/office/drawing/2014/main" id="{A258A687-CAA4-0672-F552-7A2A218520F2}"/>
              </a:ext>
            </a:extLst>
          </p:cNvPr>
          <p:cNvSpPr>
            <a:spLocks noGrp="1"/>
          </p:cNvSpPr>
          <p:nvPr>
            <p:ph type="title"/>
          </p:nvPr>
        </p:nvSpPr>
        <p:spPr/>
        <p:txBody>
          <a:bodyPr>
            <a:normAutofit fontScale="90000"/>
          </a:bodyPr>
          <a:lstStyle/>
          <a:p>
            <a:r>
              <a:rPr lang="en-US" dirty="0">
                <a:solidFill>
                  <a:schemeClr val="accent6">
                    <a:lumMod val="50000"/>
                  </a:schemeClr>
                </a:solidFill>
                <a:latin typeface="Powderfinger Type"/>
                <a:cs typeface="Powderfinger Type"/>
              </a:rPr>
              <a:t>IPv4 Unstable Prefixes per Day</a:t>
            </a:r>
            <a:endParaRPr lang="en-AU" dirty="0"/>
          </a:p>
        </p:txBody>
      </p:sp>
    </p:spTree>
    <p:extLst>
      <p:ext uri="{BB962C8B-B14F-4D97-AF65-F5344CB8AC3E}">
        <p14:creationId xmlns:p14="http://schemas.microsoft.com/office/powerpoint/2010/main" val="3282520544"/>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of a graph showing a number of numbers&#10;&#10;Description automatically generated with medium confidence">
            <a:extLst>
              <a:ext uri="{FF2B5EF4-FFF2-40B4-BE49-F238E27FC236}">
                <a16:creationId xmlns:a16="http://schemas.microsoft.com/office/drawing/2014/main" id="{5A97364A-887E-0E16-244F-B05F436B8A29}"/>
              </a:ext>
            </a:extLst>
          </p:cNvPr>
          <p:cNvPicPr>
            <a:picLocks noChangeAspect="1"/>
          </p:cNvPicPr>
          <p:nvPr/>
        </p:nvPicPr>
        <p:blipFill>
          <a:blip r:embed="rId2"/>
          <a:stretch>
            <a:fillRect/>
          </a:stretch>
        </p:blipFill>
        <p:spPr>
          <a:xfrm>
            <a:off x="709805" y="1023825"/>
            <a:ext cx="7724390" cy="4119675"/>
          </a:xfrm>
          <a:prstGeom prst="rect">
            <a:avLst/>
          </a:prstGeom>
        </p:spPr>
      </p:pic>
      <p:sp>
        <p:nvSpPr>
          <p:cNvPr id="2" name="Title 1">
            <a:extLst>
              <a:ext uri="{FF2B5EF4-FFF2-40B4-BE49-F238E27FC236}">
                <a16:creationId xmlns:a16="http://schemas.microsoft.com/office/drawing/2014/main" id="{A258A687-CAA4-0672-F552-7A2A218520F2}"/>
              </a:ext>
            </a:extLst>
          </p:cNvPr>
          <p:cNvSpPr>
            <a:spLocks noGrp="1"/>
          </p:cNvSpPr>
          <p:nvPr>
            <p:ph type="title"/>
          </p:nvPr>
        </p:nvSpPr>
        <p:spPr/>
        <p:txBody>
          <a:bodyPr>
            <a:normAutofit fontScale="90000"/>
          </a:bodyPr>
          <a:lstStyle/>
          <a:p>
            <a:r>
              <a:rPr lang="en-US" dirty="0">
                <a:solidFill>
                  <a:schemeClr val="accent6">
                    <a:lumMod val="50000"/>
                  </a:schemeClr>
                </a:solidFill>
                <a:latin typeface="Powderfinger Type"/>
                <a:cs typeface="Powderfinger Type"/>
              </a:rPr>
              <a:t>IPv4 Unstable Prefixes per Day</a:t>
            </a:r>
            <a:endParaRPr lang="en-AU" dirty="0"/>
          </a:p>
        </p:txBody>
      </p:sp>
      <p:sp>
        <p:nvSpPr>
          <p:cNvPr id="3" name="TextBox 2">
            <a:extLst>
              <a:ext uri="{FF2B5EF4-FFF2-40B4-BE49-F238E27FC236}">
                <a16:creationId xmlns:a16="http://schemas.microsoft.com/office/drawing/2014/main" id="{0D35B6F5-FE05-244A-D0C0-83E7FF548BC8}"/>
              </a:ext>
            </a:extLst>
          </p:cNvPr>
          <p:cNvSpPr txBox="1"/>
          <p:nvPr/>
        </p:nvSpPr>
        <p:spPr>
          <a:xfrm>
            <a:off x="1041661" y="2079812"/>
            <a:ext cx="7126941" cy="1477325"/>
          </a:xfrm>
          <a:prstGeom prst="rect">
            <a:avLst/>
          </a:prstGeom>
          <a:solidFill>
            <a:schemeClr val="bg1"/>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914378"/>
            <a:r>
              <a:rPr lang="en-AU" dirty="0"/>
              <a:t>The number of prefixes that are the subject of updates has been slowly increasing over this 15-year period</a:t>
            </a:r>
          </a:p>
          <a:p>
            <a:pPr defTabSz="914378"/>
            <a:endParaRPr lang="en-AU" dirty="0"/>
          </a:p>
          <a:p>
            <a:pPr defTabSz="914378"/>
            <a:r>
              <a:rPr lang="en-AU" dirty="0"/>
              <a:t>The rate of increase of unstable prefixes is far lower than the number of advertised prefixes</a:t>
            </a:r>
          </a:p>
        </p:txBody>
      </p:sp>
    </p:spTree>
    <p:extLst>
      <p:ext uri="{BB962C8B-B14F-4D97-AF65-F5344CB8AC3E}">
        <p14:creationId xmlns:p14="http://schemas.microsoft.com/office/powerpoint/2010/main" val="2948189580"/>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a number of green dots&#10;&#10;Description automatically generated">
            <a:extLst>
              <a:ext uri="{FF2B5EF4-FFF2-40B4-BE49-F238E27FC236}">
                <a16:creationId xmlns:a16="http://schemas.microsoft.com/office/drawing/2014/main" id="{6174D450-86E5-63A6-DEDF-745C53F6C5D7}"/>
              </a:ext>
            </a:extLst>
          </p:cNvPr>
          <p:cNvPicPr>
            <a:picLocks noChangeAspect="1"/>
          </p:cNvPicPr>
          <p:nvPr/>
        </p:nvPicPr>
        <p:blipFill>
          <a:blip r:embed="rId2"/>
          <a:stretch>
            <a:fillRect/>
          </a:stretch>
        </p:blipFill>
        <p:spPr>
          <a:xfrm>
            <a:off x="539553" y="987309"/>
            <a:ext cx="7622303" cy="3252182"/>
          </a:xfrm>
          <a:prstGeom prst="rect">
            <a:avLst/>
          </a:prstGeom>
        </p:spPr>
      </p:pic>
      <p:sp>
        <p:nvSpPr>
          <p:cNvPr id="2" name="Title 1"/>
          <p:cNvSpPr>
            <a:spLocks noGrp="1"/>
          </p:cNvSpPr>
          <p:nvPr>
            <p:ph type="title"/>
          </p:nvPr>
        </p:nvSpPr>
        <p:spPr>
          <a:xfrm>
            <a:off x="539553" y="74591"/>
            <a:ext cx="7118548" cy="857250"/>
          </a:xfrm>
        </p:spPr>
        <p:txBody>
          <a:bodyPr>
            <a:noAutofit/>
          </a:bodyPr>
          <a:lstStyle/>
          <a:p>
            <a:r>
              <a:rPr lang="en-US" sz="2800" dirty="0">
                <a:solidFill>
                  <a:schemeClr val="accent6">
                    <a:lumMod val="50000"/>
                  </a:schemeClr>
                </a:solidFill>
                <a:latin typeface="Powderfinger Type"/>
                <a:cs typeface="Powderfinger Type"/>
              </a:rPr>
              <a:t>IPv4 BGP Convergence Performance</a:t>
            </a:r>
          </a:p>
        </p:txBody>
      </p:sp>
      <p:sp>
        <p:nvSpPr>
          <p:cNvPr id="4" name="Freeform 3">
            <a:extLst>
              <a:ext uri="{FF2B5EF4-FFF2-40B4-BE49-F238E27FC236}">
                <a16:creationId xmlns:a16="http://schemas.microsoft.com/office/drawing/2014/main" id="{F22A3DF9-7051-1D40-91DF-686F2816CE93}"/>
              </a:ext>
            </a:extLst>
          </p:cNvPr>
          <p:cNvSpPr/>
          <p:nvPr/>
        </p:nvSpPr>
        <p:spPr>
          <a:xfrm>
            <a:off x="7115475" y="3337872"/>
            <a:ext cx="1046381" cy="548422"/>
          </a:xfrm>
          <a:custGeom>
            <a:avLst/>
            <a:gdLst>
              <a:gd name="connsiteX0" fmla="*/ 497559 w 614262"/>
              <a:gd name="connsiteY0" fmla="*/ 548422 h 548422"/>
              <a:gd name="connsiteX1" fmla="*/ 607068 w 614262"/>
              <a:gd name="connsiteY1" fmla="*/ 159665 h 548422"/>
              <a:gd name="connsiteX2" fmla="*/ 316870 w 614262"/>
              <a:gd name="connsiteY2" fmla="*/ 877 h 548422"/>
              <a:gd name="connsiteX3" fmla="*/ 4769 w 614262"/>
              <a:gd name="connsiteY3" fmla="*/ 219895 h 548422"/>
              <a:gd name="connsiteX4" fmla="*/ 141655 w 614262"/>
              <a:gd name="connsiteY4" fmla="*/ 493668 h 548422"/>
              <a:gd name="connsiteX5" fmla="*/ 327820 w 614262"/>
              <a:gd name="connsiteY5" fmla="*/ 531996 h 54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262" h="548422">
                <a:moveTo>
                  <a:pt x="497559" y="548422"/>
                </a:moveTo>
                <a:cubicBezTo>
                  <a:pt x="567371" y="399672"/>
                  <a:pt x="637183" y="250922"/>
                  <a:pt x="607068" y="159665"/>
                </a:cubicBezTo>
                <a:cubicBezTo>
                  <a:pt x="576953" y="68408"/>
                  <a:pt x="417253" y="-9161"/>
                  <a:pt x="316870" y="877"/>
                </a:cubicBezTo>
                <a:cubicBezTo>
                  <a:pt x="216487" y="10915"/>
                  <a:pt x="33971" y="137763"/>
                  <a:pt x="4769" y="219895"/>
                </a:cubicBezTo>
                <a:cubicBezTo>
                  <a:pt x="-24433" y="302027"/>
                  <a:pt x="87813" y="441651"/>
                  <a:pt x="141655" y="493668"/>
                </a:cubicBezTo>
                <a:cubicBezTo>
                  <a:pt x="195497" y="545685"/>
                  <a:pt x="261658" y="538840"/>
                  <a:pt x="327820" y="531996"/>
                </a:cubicBezTo>
              </a:path>
            </a:pathLst>
          </a:custGeom>
          <a:noFill/>
          <a:ln w="19050" cap="flat">
            <a:solidFill>
              <a:srgbClr val="00206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defTabSz="914378" latinLnBrk="1"/>
            <a:endParaRPr lang="en-AU"/>
          </a:p>
        </p:txBody>
      </p:sp>
    </p:spTree>
    <p:extLst>
      <p:ext uri="{BB962C8B-B14F-4D97-AF65-F5344CB8AC3E}">
        <p14:creationId xmlns:p14="http://schemas.microsoft.com/office/powerpoint/2010/main" val="2792765919"/>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a number of green dots&#10;&#10;Description automatically generated">
            <a:extLst>
              <a:ext uri="{FF2B5EF4-FFF2-40B4-BE49-F238E27FC236}">
                <a16:creationId xmlns:a16="http://schemas.microsoft.com/office/drawing/2014/main" id="{6174D450-86E5-63A6-DEDF-745C53F6C5D7}"/>
              </a:ext>
            </a:extLst>
          </p:cNvPr>
          <p:cNvPicPr>
            <a:picLocks noChangeAspect="1"/>
          </p:cNvPicPr>
          <p:nvPr/>
        </p:nvPicPr>
        <p:blipFill>
          <a:blip r:embed="rId2"/>
          <a:stretch>
            <a:fillRect/>
          </a:stretch>
        </p:blipFill>
        <p:spPr>
          <a:xfrm>
            <a:off x="539553" y="987309"/>
            <a:ext cx="7622303" cy="3252182"/>
          </a:xfrm>
          <a:prstGeom prst="rect">
            <a:avLst/>
          </a:prstGeom>
        </p:spPr>
      </p:pic>
      <p:sp>
        <p:nvSpPr>
          <p:cNvPr id="2" name="Title 1"/>
          <p:cNvSpPr>
            <a:spLocks noGrp="1"/>
          </p:cNvSpPr>
          <p:nvPr>
            <p:ph type="title"/>
          </p:nvPr>
        </p:nvSpPr>
        <p:spPr>
          <a:xfrm>
            <a:off x="539553" y="74591"/>
            <a:ext cx="7118548" cy="857250"/>
          </a:xfrm>
        </p:spPr>
        <p:txBody>
          <a:bodyPr>
            <a:noAutofit/>
          </a:bodyPr>
          <a:lstStyle/>
          <a:p>
            <a:r>
              <a:rPr lang="en-US" sz="2800" dirty="0">
                <a:solidFill>
                  <a:schemeClr val="accent6">
                    <a:lumMod val="50000"/>
                  </a:schemeClr>
                </a:solidFill>
                <a:latin typeface="Powderfinger Type"/>
                <a:cs typeface="Powderfinger Type"/>
              </a:rPr>
              <a:t>IPv4 BGP Convergence Performance</a:t>
            </a:r>
          </a:p>
        </p:txBody>
      </p:sp>
      <p:sp>
        <p:nvSpPr>
          <p:cNvPr id="4" name="Freeform 3">
            <a:extLst>
              <a:ext uri="{FF2B5EF4-FFF2-40B4-BE49-F238E27FC236}">
                <a16:creationId xmlns:a16="http://schemas.microsoft.com/office/drawing/2014/main" id="{F22A3DF9-7051-1D40-91DF-686F2816CE93}"/>
              </a:ext>
            </a:extLst>
          </p:cNvPr>
          <p:cNvSpPr/>
          <p:nvPr/>
        </p:nvSpPr>
        <p:spPr>
          <a:xfrm>
            <a:off x="7115475" y="3337872"/>
            <a:ext cx="1046381" cy="548422"/>
          </a:xfrm>
          <a:custGeom>
            <a:avLst/>
            <a:gdLst>
              <a:gd name="connsiteX0" fmla="*/ 497559 w 614262"/>
              <a:gd name="connsiteY0" fmla="*/ 548422 h 548422"/>
              <a:gd name="connsiteX1" fmla="*/ 607068 w 614262"/>
              <a:gd name="connsiteY1" fmla="*/ 159665 h 548422"/>
              <a:gd name="connsiteX2" fmla="*/ 316870 w 614262"/>
              <a:gd name="connsiteY2" fmla="*/ 877 h 548422"/>
              <a:gd name="connsiteX3" fmla="*/ 4769 w 614262"/>
              <a:gd name="connsiteY3" fmla="*/ 219895 h 548422"/>
              <a:gd name="connsiteX4" fmla="*/ 141655 w 614262"/>
              <a:gd name="connsiteY4" fmla="*/ 493668 h 548422"/>
              <a:gd name="connsiteX5" fmla="*/ 327820 w 614262"/>
              <a:gd name="connsiteY5" fmla="*/ 531996 h 54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262" h="548422">
                <a:moveTo>
                  <a:pt x="497559" y="548422"/>
                </a:moveTo>
                <a:cubicBezTo>
                  <a:pt x="567371" y="399672"/>
                  <a:pt x="637183" y="250922"/>
                  <a:pt x="607068" y="159665"/>
                </a:cubicBezTo>
                <a:cubicBezTo>
                  <a:pt x="576953" y="68408"/>
                  <a:pt x="417253" y="-9161"/>
                  <a:pt x="316870" y="877"/>
                </a:cubicBezTo>
                <a:cubicBezTo>
                  <a:pt x="216487" y="10915"/>
                  <a:pt x="33971" y="137763"/>
                  <a:pt x="4769" y="219895"/>
                </a:cubicBezTo>
                <a:cubicBezTo>
                  <a:pt x="-24433" y="302027"/>
                  <a:pt x="87813" y="441651"/>
                  <a:pt x="141655" y="493668"/>
                </a:cubicBezTo>
                <a:cubicBezTo>
                  <a:pt x="195497" y="545685"/>
                  <a:pt x="261658" y="538840"/>
                  <a:pt x="327820" y="531996"/>
                </a:cubicBezTo>
              </a:path>
            </a:pathLst>
          </a:custGeom>
          <a:noFill/>
          <a:ln w="19050" cap="flat">
            <a:solidFill>
              <a:srgbClr val="00206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defTabSz="914378" latinLnBrk="1"/>
            <a:endParaRPr lang="en-AU"/>
          </a:p>
        </p:txBody>
      </p:sp>
      <p:sp>
        <p:nvSpPr>
          <p:cNvPr id="3" name="TextBox 2">
            <a:extLst>
              <a:ext uri="{FF2B5EF4-FFF2-40B4-BE49-F238E27FC236}">
                <a16:creationId xmlns:a16="http://schemas.microsoft.com/office/drawing/2014/main" id="{80C9940D-CA68-06CC-AA21-BB1BF7B90D29}"/>
              </a:ext>
            </a:extLst>
          </p:cNvPr>
          <p:cNvSpPr txBox="1"/>
          <p:nvPr/>
        </p:nvSpPr>
        <p:spPr>
          <a:xfrm>
            <a:off x="965051" y="2002543"/>
            <a:ext cx="7213900" cy="1477325"/>
          </a:xfrm>
          <a:prstGeom prst="rect">
            <a:avLst/>
          </a:prstGeom>
          <a:solidFill>
            <a:schemeClr val="bg1"/>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914378"/>
            <a:r>
              <a:rPr lang="en-AU" dirty="0"/>
              <a:t>Convergence performance has been steady for 15 years, despite the massive growth in the network</a:t>
            </a:r>
          </a:p>
          <a:p>
            <a:pPr defTabSz="914378"/>
            <a:endParaRPr lang="en-AU" dirty="0"/>
          </a:p>
          <a:p>
            <a:pPr defTabSz="914378"/>
            <a:r>
              <a:rPr lang="en-AU" dirty="0"/>
              <a:t>The network topology continues to increase in density, keeping critical AS Paths short as the network itself increases in size</a:t>
            </a:r>
          </a:p>
        </p:txBody>
      </p:sp>
    </p:spTree>
    <p:extLst>
      <p:ext uri="{BB962C8B-B14F-4D97-AF65-F5344CB8AC3E}">
        <p14:creationId xmlns:p14="http://schemas.microsoft.com/office/powerpoint/2010/main" val="2600193571"/>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schemeClr val="accent6">
                    <a:lumMod val="50000"/>
                  </a:schemeClr>
                </a:solidFill>
                <a:latin typeface="Powderfinger Type"/>
                <a:cs typeface="Powderfinger Type"/>
              </a:rPr>
              <a:t>Updates in IPv4 BGP</a:t>
            </a:r>
          </a:p>
        </p:txBody>
      </p:sp>
      <p:sp>
        <p:nvSpPr>
          <p:cNvPr id="3" name="Content Placeholder 2"/>
          <p:cNvSpPr>
            <a:spLocks noGrp="1"/>
          </p:cNvSpPr>
          <p:nvPr>
            <p:ph idx="1"/>
          </p:nvPr>
        </p:nvSpPr>
        <p:spPr>
          <a:xfrm>
            <a:off x="1043608" y="1200153"/>
            <a:ext cx="6804126" cy="3423827"/>
          </a:xfrm>
        </p:spPr>
        <p:txBody>
          <a:bodyPr>
            <a:noAutofit/>
          </a:bodyPr>
          <a:lstStyle/>
          <a:p>
            <a:pPr marL="0" indent="0">
              <a:buNone/>
            </a:pPr>
            <a:r>
              <a:rPr lang="en-US" sz="2000" b="1" dirty="0"/>
              <a:t>The IPv4 inter-domain routing system is still highly stable …</a:t>
            </a:r>
          </a:p>
          <a:p>
            <a:r>
              <a:rPr lang="en-US" sz="1600" dirty="0"/>
              <a:t>The number of updates per instability event and the time to converge to a stable forwarding state has been relatively constant for many years  - it rose in 2019 - 2020 and has declined again in 2021, and stabilized in 2022</a:t>
            </a:r>
          </a:p>
          <a:p>
            <a:r>
              <a:rPr lang="en-US" sz="1600" dirty="0"/>
              <a:t>20% of prefixes generate 80% of all updates. Less than 5% of all origin networks are linked to 80% of all updates. </a:t>
            </a:r>
            <a:r>
              <a:rPr lang="en-US" sz="1600" b="1" dirty="0"/>
              <a:t>Routing instability is concentrated in a small number of highly unstable cases. </a:t>
            </a:r>
            <a:endParaRPr lang="en-US" sz="1200" b="1" dirty="0"/>
          </a:p>
        </p:txBody>
      </p:sp>
    </p:spTree>
    <p:extLst>
      <p:ext uri="{BB962C8B-B14F-4D97-AF65-F5344CB8AC3E}">
        <p14:creationId xmlns:p14="http://schemas.microsoft.com/office/powerpoint/2010/main" val="4103628443"/>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882" y="5402"/>
            <a:ext cx="8136904" cy="857250"/>
          </a:xfrm>
        </p:spPr>
        <p:txBody>
          <a:bodyPr>
            <a:noAutofit/>
          </a:bodyPr>
          <a:lstStyle/>
          <a:p>
            <a:r>
              <a:rPr lang="en-US" sz="2800" dirty="0">
                <a:solidFill>
                  <a:schemeClr val="accent6">
                    <a:lumMod val="50000"/>
                  </a:schemeClr>
                </a:solidFill>
                <a:latin typeface="Powderfinger Type"/>
                <a:cs typeface="Powderfinger Type"/>
              </a:rPr>
              <a:t>V6 BGP Updates</a:t>
            </a:r>
          </a:p>
        </p:txBody>
      </p:sp>
      <p:pic>
        <p:nvPicPr>
          <p:cNvPr id="5" name="Picture 4" descr="A graph of a number of different colored lines&#10;&#10;Description automatically generated with medium confidence">
            <a:extLst>
              <a:ext uri="{FF2B5EF4-FFF2-40B4-BE49-F238E27FC236}">
                <a16:creationId xmlns:a16="http://schemas.microsoft.com/office/drawing/2014/main" id="{9BBD989B-A183-171F-B3D1-C38DBA4BA372}"/>
              </a:ext>
            </a:extLst>
          </p:cNvPr>
          <p:cNvPicPr>
            <a:picLocks noChangeAspect="1"/>
          </p:cNvPicPr>
          <p:nvPr/>
        </p:nvPicPr>
        <p:blipFill>
          <a:blip r:embed="rId2"/>
          <a:stretch>
            <a:fillRect/>
          </a:stretch>
        </p:blipFill>
        <p:spPr>
          <a:xfrm>
            <a:off x="909205" y="670213"/>
            <a:ext cx="7109979" cy="4265987"/>
          </a:xfrm>
          <a:prstGeom prst="rect">
            <a:avLst/>
          </a:prstGeom>
        </p:spPr>
      </p:pic>
      <p:sp>
        <p:nvSpPr>
          <p:cNvPr id="3" name="TextBox 2">
            <a:extLst>
              <a:ext uri="{FF2B5EF4-FFF2-40B4-BE49-F238E27FC236}">
                <a16:creationId xmlns:a16="http://schemas.microsoft.com/office/drawing/2014/main" id="{17FEB1C9-9A20-69EA-D816-69000A310E8F}"/>
              </a:ext>
            </a:extLst>
          </p:cNvPr>
          <p:cNvSpPr txBox="1"/>
          <p:nvPr/>
        </p:nvSpPr>
        <p:spPr>
          <a:xfrm rot="16200000">
            <a:off x="48311" y="2505657"/>
            <a:ext cx="1079142" cy="300082"/>
          </a:xfrm>
          <a:prstGeom prst="rect">
            <a:avLst/>
          </a:prstGeom>
          <a:noFill/>
        </p:spPr>
        <p:txBody>
          <a:bodyPr wrap="none" rtlCol="0">
            <a:spAutoFit/>
          </a:bodyPr>
          <a:lstStyle/>
          <a:p>
            <a:r>
              <a:rPr lang="en-US" sz="1350" dirty="0"/>
              <a:t>LOG Scale!</a:t>
            </a:r>
          </a:p>
        </p:txBody>
      </p:sp>
    </p:spTree>
    <p:extLst>
      <p:ext uri="{BB962C8B-B14F-4D97-AF65-F5344CB8AC3E}">
        <p14:creationId xmlns:p14="http://schemas.microsoft.com/office/powerpoint/2010/main" val="1993664504"/>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882" y="5402"/>
            <a:ext cx="8136904" cy="857250"/>
          </a:xfrm>
        </p:spPr>
        <p:txBody>
          <a:bodyPr>
            <a:noAutofit/>
          </a:bodyPr>
          <a:lstStyle/>
          <a:p>
            <a:r>
              <a:rPr lang="en-US" sz="2800" dirty="0">
                <a:solidFill>
                  <a:schemeClr val="accent6">
                    <a:lumMod val="50000"/>
                  </a:schemeClr>
                </a:solidFill>
                <a:latin typeface="Powderfinger Type"/>
                <a:cs typeface="Powderfinger Type"/>
              </a:rPr>
              <a:t>V6 BGP Updates</a:t>
            </a:r>
          </a:p>
        </p:txBody>
      </p:sp>
      <p:pic>
        <p:nvPicPr>
          <p:cNvPr id="5" name="Picture 4" descr="A graph of a number of different colored lines&#10;&#10;Description automatically generated with medium confidence">
            <a:extLst>
              <a:ext uri="{FF2B5EF4-FFF2-40B4-BE49-F238E27FC236}">
                <a16:creationId xmlns:a16="http://schemas.microsoft.com/office/drawing/2014/main" id="{9BBD989B-A183-171F-B3D1-C38DBA4BA372}"/>
              </a:ext>
            </a:extLst>
          </p:cNvPr>
          <p:cNvPicPr>
            <a:picLocks noChangeAspect="1"/>
          </p:cNvPicPr>
          <p:nvPr/>
        </p:nvPicPr>
        <p:blipFill>
          <a:blip r:embed="rId2"/>
          <a:stretch>
            <a:fillRect/>
          </a:stretch>
        </p:blipFill>
        <p:spPr>
          <a:xfrm>
            <a:off x="909205" y="670213"/>
            <a:ext cx="7109979" cy="4265987"/>
          </a:xfrm>
          <a:prstGeom prst="rect">
            <a:avLst/>
          </a:prstGeom>
        </p:spPr>
      </p:pic>
      <p:sp>
        <p:nvSpPr>
          <p:cNvPr id="3" name="TextBox 2">
            <a:extLst>
              <a:ext uri="{FF2B5EF4-FFF2-40B4-BE49-F238E27FC236}">
                <a16:creationId xmlns:a16="http://schemas.microsoft.com/office/drawing/2014/main" id="{EA846685-63E7-62BF-8490-22BB1BA1BAAF}"/>
              </a:ext>
            </a:extLst>
          </p:cNvPr>
          <p:cNvSpPr txBox="1"/>
          <p:nvPr/>
        </p:nvSpPr>
        <p:spPr>
          <a:xfrm>
            <a:off x="1802823" y="3120176"/>
            <a:ext cx="6161809" cy="923328"/>
          </a:xfrm>
          <a:prstGeom prst="rect">
            <a:avLst/>
          </a:prstGeom>
          <a:solidFill>
            <a:schemeClr val="bg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914378"/>
            <a:r>
              <a:rPr lang="en-AU" dirty="0"/>
              <a:t>The growth trajectory of IPv6 has slackened off, and the daily total of updates and withdrawals has been steady across 2023</a:t>
            </a:r>
          </a:p>
        </p:txBody>
      </p:sp>
      <p:sp>
        <p:nvSpPr>
          <p:cNvPr id="4" name="TextBox 3">
            <a:extLst>
              <a:ext uri="{FF2B5EF4-FFF2-40B4-BE49-F238E27FC236}">
                <a16:creationId xmlns:a16="http://schemas.microsoft.com/office/drawing/2014/main" id="{25978511-96B0-8EDB-1659-D0E7B7426C86}"/>
              </a:ext>
            </a:extLst>
          </p:cNvPr>
          <p:cNvSpPr txBox="1"/>
          <p:nvPr/>
        </p:nvSpPr>
        <p:spPr>
          <a:xfrm rot="16200000">
            <a:off x="48311" y="2505657"/>
            <a:ext cx="1079142" cy="300082"/>
          </a:xfrm>
          <a:prstGeom prst="rect">
            <a:avLst/>
          </a:prstGeom>
          <a:noFill/>
        </p:spPr>
        <p:txBody>
          <a:bodyPr wrap="none" rtlCol="0">
            <a:spAutoFit/>
          </a:bodyPr>
          <a:lstStyle/>
          <a:p>
            <a:r>
              <a:rPr lang="en-US" sz="1350" dirty="0"/>
              <a:t>LOG Scale!</a:t>
            </a:r>
          </a:p>
        </p:txBody>
      </p:sp>
    </p:spTree>
    <p:extLst>
      <p:ext uri="{BB962C8B-B14F-4D97-AF65-F5344CB8AC3E}">
        <p14:creationId xmlns:p14="http://schemas.microsoft.com/office/powerpoint/2010/main" val="283281851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7" y="177306"/>
            <a:ext cx="8352928" cy="857250"/>
          </a:xfrm>
        </p:spPr>
        <p:txBody>
          <a:bodyPr>
            <a:normAutofit/>
          </a:bodyPr>
          <a:lstStyle/>
          <a:p>
            <a:r>
              <a:rPr lang="en-US" sz="2800" dirty="0">
                <a:solidFill>
                  <a:schemeClr val="accent6">
                    <a:lumMod val="50000"/>
                  </a:schemeClr>
                </a:solidFill>
                <a:latin typeface="Powderfinger Type" panose="02020709070000000403" pitchFamily="49" charset="77"/>
              </a:rPr>
              <a:t>IPv4 in 2023</a:t>
            </a:r>
          </a:p>
        </p:txBody>
      </p:sp>
      <p:pic>
        <p:nvPicPr>
          <p:cNvPr id="5" name="Picture 4" descr="A graph of a line of different colored lines&#10;&#10;Description automatically generated with medium confidence">
            <a:extLst>
              <a:ext uri="{FF2B5EF4-FFF2-40B4-BE49-F238E27FC236}">
                <a16:creationId xmlns:a16="http://schemas.microsoft.com/office/drawing/2014/main" id="{C8BEAEBB-025A-302A-CF3F-DECF1067FFCB}"/>
              </a:ext>
            </a:extLst>
          </p:cNvPr>
          <p:cNvPicPr>
            <a:picLocks noChangeAspect="1"/>
          </p:cNvPicPr>
          <p:nvPr/>
        </p:nvPicPr>
        <p:blipFill>
          <a:blip r:embed="rId2"/>
          <a:stretch>
            <a:fillRect/>
          </a:stretch>
        </p:blipFill>
        <p:spPr>
          <a:xfrm>
            <a:off x="776720" y="935182"/>
            <a:ext cx="6852805" cy="4111683"/>
          </a:xfrm>
          <a:prstGeom prst="rect">
            <a:avLst/>
          </a:prstGeom>
        </p:spPr>
      </p:pic>
    </p:spTree>
    <p:extLst>
      <p:ext uri="{BB962C8B-B14F-4D97-AF65-F5344CB8AC3E}">
        <p14:creationId xmlns:p14="http://schemas.microsoft.com/office/powerpoint/2010/main" val="1487457111"/>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a number of blue and orange dots&#10;&#10;Description automatically generated">
            <a:extLst>
              <a:ext uri="{FF2B5EF4-FFF2-40B4-BE49-F238E27FC236}">
                <a16:creationId xmlns:a16="http://schemas.microsoft.com/office/drawing/2014/main" id="{E93D8D7E-E879-D8CA-F1A4-97049B0D80F7}"/>
              </a:ext>
            </a:extLst>
          </p:cNvPr>
          <p:cNvPicPr>
            <a:picLocks noChangeAspect="1"/>
          </p:cNvPicPr>
          <p:nvPr/>
        </p:nvPicPr>
        <p:blipFill>
          <a:blip r:embed="rId2"/>
          <a:stretch>
            <a:fillRect/>
          </a:stretch>
        </p:blipFill>
        <p:spPr>
          <a:xfrm>
            <a:off x="628650" y="1117333"/>
            <a:ext cx="7223432" cy="3852497"/>
          </a:xfrm>
          <a:prstGeom prst="rect">
            <a:avLst/>
          </a:prstGeom>
        </p:spPr>
      </p:pic>
      <p:sp>
        <p:nvSpPr>
          <p:cNvPr id="2" name="Title 1">
            <a:extLst>
              <a:ext uri="{FF2B5EF4-FFF2-40B4-BE49-F238E27FC236}">
                <a16:creationId xmlns:a16="http://schemas.microsoft.com/office/drawing/2014/main" id="{126CFA11-D57F-7340-B9D9-DC7920FB36E0}"/>
              </a:ext>
            </a:extLst>
          </p:cNvPr>
          <p:cNvSpPr>
            <a:spLocks noGrp="1"/>
          </p:cNvSpPr>
          <p:nvPr>
            <p:ph type="title"/>
          </p:nvPr>
        </p:nvSpPr>
        <p:spPr/>
        <p:txBody>
          <a:bodyPr>
            <a:normAutofit/>
          </a:bodyPr>
          <a:lstStyle/>
          <a:p>
            <a:r>
              <a:rPr lang="en-US" sz="2800" dirty="0">
                <a:solidFill>
                  <a:schemeClr val="accent6">
                    <a:lumMod val="50000"/>
                  </a:schemeClr>
                </a:solidFill>
                <a:latin typeface="Powderfinger Type"/>
                <a:cs typeface="Powderfinger Type"/>
              </a:rPr>
              <a:t>V6 Unstable Prefixes</a:t>
            </a:r>
            <a:endParaRPr lang="en-AU" sz="2800" dirty="0"/>
          </a:p>
        </p:txBody>
      </p:sp>
      <p:sp>
        <p:nvSpPr>
          <p:cNvPr id="3" name="TextBox 2">
            <a:extLst>
              <a:ext uri="{FF2B5EF4-FFF2-40B4-BE49-F238E27FC236}">
                <a16:creationId xmlns:a16="http://schemas.microsoft.com/office/drawing/2014/main" id="{B63B46E3-2134-31AD-58F8-8BC401E1379D}"/>
              </a:ext>
            </a:extLst>
          </p:cNvPr>
          <p:cNvSpPr txBox="1"/>
          <p:nvPr/>
        </p:nvSpPr>
        <p:spPr>
          <a:xfrm rot="16200000">
            <a:off x="-193278" y="3043386"/>
            <a:ext cx="1079142" cy="300082"/>
          </a:xfrm>
          <a:prstGeom prst="rect">
            <a:avLst/>
          </a:prstGeom>
          <a:noFill/>
        </p:spPr>
        <p:txBody>
          <a:bodyPr wrap="none" rtlCol="0">
            <a:spAutoFit/>
          </a:bodyPr>
          <a:lstStyle/>
          <a:p>
            <a:r>
              <a:rPr lang="en-US" sz="1350" dirty="0"/>
              <a:t>LOG Scale!</a:t>
            </a:r>
          </a:p>
        </p:txBody>
      </p:sp>
    </p:spTree>
    <p:extLst>
      <p:ext uri="{BB962C8B-B14F-4D97-AF65-F5344CB8AC3E}">
        <p14:creationId xmlns:p14="http://schemas.microsoft.com/office/powerpoint/2010/main" val="2861051395"/>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a number of blue and orange dots&#10;&#10;Description automatically generated">
            <a:extLst>
              <a:ext uri="{FF2B5EF4-FFF2-40B4-BE49-F238E27FC236}">
                <a16:creationId xmlns:a16="http://schemas.microsoft.com/office/drawing/2014/main" id="{E93D8D7E-E879-D8CA-F1A4-97049B0D80F7}"/>
              </a:ext>
            </a:extLst>
          </p:cNvPr>
          <p:cNvPicPr>
            <a:picLocks noChangeAspect="1"/>
          </p:cNvPicPr>
          <p:nvPr/>
        </p:nvPicPr>
        <p:blipFill>
          <a:blip r:embed="rId2"/>
          <a:stretch>
            <a:fillRect/>
          </a:stretch>
        </p:blipFill>
        <p:spPr>
          <a:xfrm>
            <a:off x="628650" y="1117333"/>
            <a:ext cx="7223432" cy="3852497"/>
          </a:xfrm>
          <a:prstGeom prst="rect">
            <a:avLst/>
          </a:prstGeom>
        </p:spPr>
      </p:pic>
      <p:sp>
        <p:nvSpPr>
          <p:cNvPr id="2" name="Title 1">
            <a:extLst>
              <a:ext uri="{FF2B5EF4-FFF2-40B4-BE49-F238E27FC236}">
                <a16:creationId xmlns:a16="http://schemas.microsoft.com/office/drawing/2014/main" id="{126CFA11-D57F-7340-B9D9-DC7920FB36E0}"/>
              </a:ext>
            </a:extLst>
          </p:cNvPr>
          <p:cNvSpPr>
            <a:spLocks noGrp="1"/>
          </p:cNvSpPr>
          <p:nvPr>
            <p:ph type="title"/>
          </p:nvPr>
        </p:nvSpPr>
        <p:spPr/>
        <p:txBody>
          <a:bodyPr>
            <a:normAutofit/>
          </a:bodyPr>
          <a:lstStyle/>
          <a:p>
            <a:r>
              <a:rPr lang="en-US" sz="2800" dirty="0">
                <a:solidFill>
                  <a:schemeClr val="accent6">
                    <a:lumMod val="50000"/>
                  </a:schemeClr>
                </a:solidFill>
                <a:latin typeface="Powderfinger Type"/>
                <a:cs typeface="Powderfinger Type"/>
              </a:rPr>
              <a:t>V6 Unstable Prefixes</a:t>
            </a:r>
            <a:endParaRPr lang="en-AU" sz="2800" dirty="0"/>
          </a:p>
        </p:txBody>
      </p:sp>
      <p:sp>
        <p:nvSpPr>
          <p:cNvPr id="3" name="TextBox 2">
            <a:extLst>
              <a:ext uri="{FF2B5EF4-FFF2-40B4-BE49-F238E27FC236}">
                <a16:creationId xmlns:a16="http://schemas.microsoft.com/office/drawing/2014/main" id="{EEA4EA32-31A3-1CE0-BB99-D91A41000B36}"/>
              </a:ext>
            </a:extLst>
          </p:cNvPr>
          <p:cNvSpPr txBox="1"/>
          <p:nvPr/>
        </p:nvSpPr>
        <p:spPr>
          <a:xfrm>
            <a:off x="1231324" y="2045888"/>
            <a:ext cx="6117647" cy="1477325"/>
          </a:xfrm>
          <a:prstGeom prst="rect">
            <a:avLst/>
          </a:prstGeom>
          <a:solidFill>
            <a:schemeClr val="bg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914378"/>
            <a:r>
              <a:rPr lang="en-AU" dirty="0"/>
              <a:t>The number of unstable address prefixes stabilised across 2023</a:t>
            </a:r>
          </a:p>
          <a:p>
            <a:pPr defTabSz="914378"/>
            <a:endParaRPr lang="en-AU" dirty="0"/>
          </a:p>
          <a:p>
            <a:pPr defTabSz="914378"/>
            <a:r>
              <a:rPr lang="en-AU" dirty="0"/>
              <a:t>Proportionally, IPv6 prefixes are ~2x more likely to be updated as compared to the IPv4 BGP network</a:t>
            </a:r>
          </a:p>
        </p:txBody>
      </p:sp>
      <p:sp>
        <p:nvSpPr>
          <p:cNvPr id="4" name="TextBox 3">
            <a:extLst>
              <a:ext uri="{FF2B5EF4-FFF2-40B4-BE49-F238E27FC236}">
                <a16:creationId xmlns:a16="http://schemas.microsoft.com/office/drawing/2014/main" id="{319C165D-F38C-E70A-836A-887B5A0D106C}"/>
              </a:ext>
            </a:extLst>
          </p:cNvPr>
          <p:cNvSpPr txBox="1"/>
          <p:nvPr/>
        </p:nvSpPr>
        <p:spPr>
          <a:xfrm rot="16200000">
            <a:off x="-162107" y="2786214"/>
            <a:ext cx="1079142" cy="300082"/>
          </a:xfrm>
          <a:prstGeom prst="rect">
            <a:avLst/>
          </a:prstGeom>
          <a:noFill/>
        </p:spPr>
        <p:txBody>
          <a:bodyPr wrap="none" rtlCol="0">
            <a:spAutoFit/>
          </a:bodyPr>
          <a:lstStyle/>
          <a:p>
            <a:r>
              <a:rPr lang="en-US" sz="1350" dirty="0"/>
              <a:t>LOG Scale!</a:t>
            </a:r>
          </a:p>
        </p:txBody>
      </p:sp>
    </p:spTree>
    <p:extLst>
      <p:ext uri="{BB962C8B-B14F-4D97-AF65-F5344CB8AC3E}">
        <p14:creationId xmlns:p14="http://schemas.microsoft.com/office/powerpoint/2010/main" val="2391510780"/>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of green dots&#10;&#10;Description automatically generated">
            <a:extLst>
              <a:ext uri="{FF2B5EF4-FFF2-40B4-BE49-F238E27FC236}">
                <a16:creationId xmlns:a16="http://schemas.microsoft.com/office/drawing/2014/main" id="{D58BAE6B-96BA-80EA-FC7C-DB3D52FC4F40}"/>
              </a:ext>
            </a:extLst>
          </p:cNvPr>
          <p:cNvPicPr>
            <a:picLocks noChangeAspect="1"/>
          </p:cNvPicPr>
          <p:nvPr/>
        </p:nvPicPr>
        <p:blipFill>
          <a:blip r:embed="rId2"/>
          <a:stretch>
            <a:fillRect/>
          </a:stretch>
        </p:blipFill>
        <p:spPr>
          <a:xfrm>
            <a:off x="436419" y="1389404"/>
            <a:ext cx="7725560" cy="3296239"/>
          </a:xfrm>
          <a:prstGeom prst="rect">
            <a:avLst/>
          </a:prstGeom>
        </p:spPr>
      </p:pic>
      <p:sp>
        <p:nvSpPr>
          <p:cNvPr id="2" name="Title 1"/>
          <p:cNvSpPr>
            <a:spLocks noGrp="1"/>
          </p:cNvSpPr>
          <p:nvPr>
            <p:ph type="title"/>
          </p:nvPr>
        </p:nvSpPr>
        <p:spPr>
          <a:xfrm>
            <a:off x="1043610" y="14331"/>
            <a:ext cx="7488832" cy="857250"/>
          </a:xfrm>
        </p:spPr>
        <p:txBody>
          <a:bodyPr>
            <a:normAutofit/>
          </a:bodyPr>
          <a:lstStyle/>
          <a:p>
            <a:r>
              <a:rPr lang="en-US" sz="2800" dirty="0">
                <a:solidFill>
                  <a:schemeClr val="accent6">
                    <a:lumMod val="50000"/>
                  </a:schemeClr>
                </a:solidFill>
                <a:latin typeface="Powderfinger Type"/>
                <a:cs typeface="Powderfinger Type"/>
              </a:rPr>
              <a:t>V6 Convergence Performance</a:t>
            </a:r>
          </a:p>
        </p:txBody>
      </p:sp>
    </p:spTree>
    <p:extLst>
      <p:ext uri="{BB962C8B-B14F-4D97-AF65-F5344CB8AC3E}">
        <p14:creationId xmlns:p14="http://schemas.microsoft.com/office/powerpoint/2010/main" val="3603049343"/>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of green dots&#10;&#10;Description automatically generated">
            <a:extLst>
              <a:ext uri="{FF2B5EF4-FFF2-40B4-BE49-F238E27FC236}">
                <a16:creationId xmlns:a16="http://schemas.microsoft.com/office/drawing/2014/main" id="{D58BAE6B-96BA-80EA-FC7C-DB3D52FC4F40}"/>
              </a:ext>
            </a:extLst>
          </p:cNvPr>
          <p:cNvPicPr>
            <a:picLocks noChangeAspect="1"/>
          </p:cNvPicPr>
          <p:nvPr/>
        </p:nvPicPr>
        <p:blipFill>
          <a:blip r:embed="rId2"/>
          <a:stretch>
            <a:fillRect/>
          </a:stretch>
        </p:blipFill>
        <p:spPr>
          <a:xfrm>
            <a:off x="436419" y="1389404"/>
            <a:ext cx="7725560" cy="3296239"/>
          </a:xfrm>
          <a:prstGeom prst="rect">
            <a:avLst/>
          </a:prstGeom>
        </p:spPr>
      </p:pic>
      <p:sp>
        <p:nvSpPr>
          <p:cNvPr id="2" name="Title 1"/>
          <p:cNvSpPr>
            <a:spLocks noGrp="1"/>
          </p:cNvSpPr>
          <p:nvPr>
            <p:ph type="title"/>
          </p:nvPr>
        </p:nvSpPr>
        <p:spPr>
          <a:xfrm>
            <a:off x="1043610" y="14331"/>
            <a:ext cx="7488832" cy="857250"/>
          </a:xfrm>
        </p:spPr>
        <p:txBody>
          <a:bodyPr>
            <a:normAutofit/>
          </a:bodyPr>
          <a:lstStyle/>
          <a:p>
            <a:r>
              <a:rPr lang="en-US" sz="2800" dirty="0">
                <a:solidFill>
                  <a:schemeClr val="accent6">
                    <a:lumMod val="50000"/>
                  </a:schemeClr>
                </a:solidFill>
                <a:latin typeface="Powderfinger Type"/>
                <a:cs typeface="Powderfinger Type"/>
              </a:rPr>
              <a:t>V6 Convergence Performance</a:t>
            </a:r>
          </a:p>
        </p:txBody>
      </p:sp>
      <p:sp>
        <p:nvSpPr>
          <p:cNvPr id="3" name="TextBox 2">
            <a:extLst>
              <a:ext uri="{FF2B5EF4-FFF2-40B4-BE49-F238E27FC236}">
                <a16:creationId xmlns:a16="http://schemas.microsoft.com/office/drawing/2014/main" id="{D9711DE5-A6F1-BC62-3AFF-C566823833A7}"/>
              </a:ext>
            </a:extLst>
          </p:cNvPr>
          <p:cNvSpPr txBox="1"/>
          <p:nvPr/>
        </p:nvSpPr>
        <p:spPr>
          <a:xfrm>
            <a:off x="982022" y="2298860"/>
            <a:ext cx="7013783" cy="1200327"/>
          </a:xfrm>
          <a:prstGeom prst="rect">
            <a:avLst/>
          </a:prstGeom>
          <a:solidFill>
            <a:schemeClr val="bg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914378"/>
            <a:r>
              <a:rPr lang="en-AU" dirty="0"/>
              <a:t>Time to converge has been very unstable for years in IPv6</a:t>
            </a:r>
          </a:p>
          <a:p>
            <a:pPr defTabSz="914378"/>
            <a:endParaRPr lang="en-AU" dirty="0"/>
          </a:p>
          <a:p>
            <a:pPr defTabSz="914378"/>
            <a:r>
              <a:rPr lang="en-AU" dirty="0"/>
              <a:t>This is now stabilising to a level that is on a par with the IPv4 network</a:t>
            </a:r>
          </a:p>
        </p:txBody>
      </p:sp>
      <p:sp>
        <p:nvSpPr>
          <p:cNvPr id="4" name="Freeform 3">
            <a:extLst>
              <a:ext uri="{FF2B5EF4-FFF2-40B4-BE49-F238E27FC236}">
                <a16:creationId xmlns:a16="http://schemas.microsoft.com/office/drawing/2014/main" id="{F28BD337-EE79-4513-B65C-7E8ECC9AD159}"/>
              </a:ext>
            </a:extLst>
          </p:cNvPr>
          <p:cNvSpPr/>
          <p:nvPr/>
        </p:nvSpPr>
        <p:spPr>
          <a:xfrm>
            <a:off x="6894901" y="3438655"/>
            <a:ext cx="1705283" cy="1504748"/>
          </a:xfrm>
          <a:custGeom>
            <a:avLst/>
            <a:gdLst>
              <a:gd name="connsiteX0" fmla="*/ 96273 w 2273711"/>
              <a:gd name="connsiteY0" fmla="*/ 1795145 h 2006330"/>
              <a:gd name="connsiteX1" fmla="*/ 1789991 w 2273711"/>
              <a:gd name="connsiteY1" fmla="*/ 1857491 h 2006330"/>
              <a:gd name="connsiteX2" fmla="*/ 2174455 w 2273711"/>
              <a:gd name="connsiteY2" fmla="*/ 111818 h 2006330"/>
              <a:gd name="connsiteX3" fmla="*/ 220964 w 2273711"/>
              <a:gd name="connsiteY3" fmla="*/ 309245 h 2006330"/>
              <a:gd name="connsiteX4" fmla="*/ 117055 w 2273711"/>
              <a:gd name="connsiteY4" fmla="*/ 1400291 h 2006330"/>
              <a:gd name="connsiteX5" fmla="*/ 865200 w 2273711"/>
              <a:gd name="connsiteY5" fmla="*/ 1784754 h 20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711" h="2006330">
                <a:moveTo>
                  <a:pt x="96273" y="1795145"/>
                </a:moveTo>
                <a:cubicBezTo>
                  <a:pt x="769950" y="1966595"/>
                  <a:pt x="1443627" y="2138045"/>
                  <a:pt x="1789991" y="1857491"/>
                </a:cubicBezTo>
                <a:cubicBezTo>
                  <a:pt x="2136355" y="1576937"/>
                  <a:pt x="2435959" y="369859"/>
                  <a:pt x="2174455" y="111818"/>
                </a:cubicBezTo>
                <a:cubicBezTo>
                  <a:pt x="1912951" y="-146223"/>
                  <a:pt x="563864" y="94500"/>
                  <a:pt x="220964" y="309245"/>
                </a:cubicBezTo>
                <a:cubicBezTo>
                  <a:pt x="-121936" y="523990"/>
                  <a:pt x="9682" y="1154373"/>
                  <a:pt x="117055" y="1400291"/>
                </a:cubicBezTo>
                <a:cubicBezTo>
                  <a:pt x="224428" y="1646209"/>
                  <a:pt x="544814" y="1715481"/>
                  <a:pt x="865200" y="1784754"/>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310169900"/>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schemeClr val="accent6">
                    <a:lumMod val="50000"/>
                  </a:schemeClr>
                </a:solidFill>
                <a:latin typeface="Powderfinger Type"/>
                <a:cs typeface="Powderfinger Type"/>
              </a:rPr>
              <a:t>Updates in IPv6 BGP</a:t>
            </a:r>
          </a:p>
        </p:txBody>
      </p:sp>
      <p:sp>
        <p:nvSpPr>
          <p:cNvPr id="3" name="Content Placeholder 2"/>
          <p:cNvSpPr>
            <a:spLocks noGrp="1"/>
          </p:cNvSpPr>
          <p:nvPr>
            <p:ph idx="1"/>
          </p:nvPr>
        </p:nvSpPr>
        <p:spPr>
          <a:xfrm>
            <a:off x="200770" y="1200153"/>
            <a:ext cx="4490913" cy="3423827"/>
          </a:xfrm>
        </p:spPr>
        <p:txBody>
          <a:bodyPr>
            <a:noAutofit/>
          </a:bodyPr>
          <a:lstStyle/>
          <a:p>
            <a:pPr marL="0" indent="0">
              <a:buNone/>
            </a:pPr>
            <a:r>
              <a:rPr lang="en-US" sz="2000" b="1" dirty="0"/>
              <a:t>It’s improving …</a:t>
            </a:r>
          </a:p>
          <a:p>
            <a:r>
              <a:rPr lang="en-US" sz="1600" dirty="0"/>
              <a:t>Compared to IPv4, the IPv6 network has exhibited a high level of skew of routing instability, where a small number of networks contribute disproportionately to the overall level of BGP updates in IPv6. </a:t>
            </a:r>
          </a:p>
          <a:p>
            <a:r>
              <a:rPr lang="en-US" sz="1600" dirty="0"/>
              <a:t>Just 2 AS’s generated 50% of the BGP IPv6 update load in the last 2 weeks of 2023. IPv6 routing instability is still concentrated in a small number of pathologically unstable cases.</a:t>
            </a:r>
          </a:p>
          <a:p>
            <a:pPr marL="0" indent="0">
              <a:buNone/>
            </a:pPr>
            <a:endParaRPr lang="en-US" sz="1200" dirty="0"/>
          </a:p>
        </p:txBody>
      </p:sp>
      <p:pic>
        <p:nvPicPr>
          <p:cNvPr id="6" name="Picture 5" descr="A graph with a green line&#10;&#10;Description automatically generated">
            <a:extLst>
              <a:ext uri="{FF2B5EF4-FFF2-40B4-BE49-F238E27FC236}">
                <a16:creationId xmlns:a16="http://schemas.microsoft.com/office/drawing/2014/main" id="{F9638F9C-A30A-BCE3-C8C9-58FA58712025}"/>
              </a:ext>
            </a:extLst>
          </p:cNvPr>
          <p:cNvPicPr>
            <a:picLocks noChangeAspect="1"/>
          </p:cNvPicPr>
          <p:nvPr/>
        </p:nvPicPr>
        <p:blipFill>
          <a:blip r:embed="rId2"/>
          <a:stretch>
            <a:fillRect/>
          </a:stretch>
        </p:blipFill>
        <p:spPr>
          <a:xfrm>
            <a:off x="4841351" y="1268016"/>
            <a:ext cx="4226017" cy="3018584"/>
          </a:xfrm>
          <a:prstGeom prst="rect">
            <a:avLst/>
          </a:prstGeom>
        </p:spPr>
      </p:pic>
    </p:spTree>
    <p:extLst>
      <p:ext uri="{BB962C8B-B14F-4D97-AF65-F5344CB8AC3E}">
        <p14:creationId xmlns:p14="http://schemas.microsoft.com/office/powerpoint/2010/main" val="1841416414"/>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EC19-4FC8-864D-91C1-31B15B533116}"/>
              </a:ext>
            </a:extLst>
          </p:cNvPr>
          <p:cNvSpPr>
            <a:spLocks noGrp="1"/>
          </p:cNvSpPr>
          <p:nvPr>
            <p:ph type="title"/>
          </p:nvPr>
        </p:nvSpPr>
        <p:spPr/>
        <p:txBody>
          <a:bodyPr/>
          <a:lstStyle/>
          <a:p>
            <a:r>
              <a:rPr lang="en-AU" dirty="0">
                <a:latin typeface="Powderfinger Type" panose="02020709070000000403" pitchFamily="49" charset="77"/>
              </a:rPr>
              <a:t>The Highlights</a:t>
            </a:r>
          </a:p>
        </p:txBody>
      </p:sp>
      <p:sp>
        <p:nvSpPr>
          <p:cNvPr id="3" name="Text Placeholder 2">
            <a:extLst>
              <a:ext uri="{FF2B5EF4-FFF2-40B4-BE49-F238E27FC236}">
                <a16:creationId xmlns:a16="http://schemas.microsoft.com/office/drawing/2014/main" id="{4043EDD3-388B-6B47-A54D-A58F5223F7B8}"/>
              </a:ext>
            </a:extLst>
          </p:cNvPr>
          <p:cNvSpPr>
            <a:spLocks noGrp="1"/>
          </p:cNvSpPr>
          <p:nvPr>
            <p:ph type="body" idx="1"/>
          </p:nvPr>
        </p:nvSpPr>
        <p:spPr/>
        <p:txBody>
          <a:bodyPr/>
          <a:lstStyle/>
          <a:p>
            <a:r>
              <a:rPr lang="en-AU" dirty="0">
                <a:solidFill>
                  <a:schemeClr val="bg1">
                    <a:lumMod val="75000"/>
                  </a:schemeClr>
                </a:solidFill>
              </a:rPr>
              <a:t>IPv4 FIB Summary</a:t>
            </a:r>
          </a:p>
          <a:p>
            <a:r>
              <a:rPr lang="en-AU" dirty="0">
                <a:solidFill>
                  <a:schemeClr val="bg1">
                    <a:lumMod val="75000"/>
                  </a:schemeClr>
                </a:solidFill>
              </a:rPr>
              <a:t>IPv6 FIB Summary</a:t>
            </a:r>
          </a:p>
          <a:p>
            <a:r>
              <a:rPr lang="en-AU" dirty="0">
                <a:solidFill>
                  <a:schemeClr val="bg1">
                    <a:lumMod val="75000"/>
                  </a:schemeClr>
                </a:solidFill>
              </a:rPr>
              <a:t>FIB Projections</a:t>
            </a:r>
          </a:p>
          <a:p>
            <a:r>
              <a:rPr lang="en-AU" dirty="0">
                <a:solidFill>
                  <a:schemeClr val="bg1">
                    <a:lumMod val="75000"/>
                  </a:schemeClr>
                </a:solidFill>
              </a:rPr>
              <a:t>Churn</a:t>
            </a:r>
          </a:p>
          <a:p>
            <a:r>
              <a:rPr lang="en-AU" dirty="0"/>
              <a:t>Conclusions</a:t>
            </a:r>
          </a:p>
        </p:txBody>
      </p:sp>
    </p:spTree>
    <p:extLst>
      <p:ext uri="{BB962C8B-B14F-4D97-AF65-F5344CB8AC3E}">
        <p14:creationId xmlns:p14="http://schemas.microsoft.com/office/powerpoint/2010/main" val="3193092879"/>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schemeClr val="accent6">
                    <a:lumMod val="50000"/>
                  </a:schemeClr>
                </a:solidFill>
                <a:latin typeface="Powderfinger Type" panose="02020709070000000403" pitchFamily="49" charset="77"/>
              </a:rPr>
              <a:t>Routing Futures</a:t>
            </a:r>
          </a:p>
        </p:txBody>
      </p:sp>
      <p:sp>
        <p:nvSpPr>
          <p:cNvPr id="3" name="Content Placeholder 2"/>
          <p:cNvSpPr>
            <a:spLocks noGrp="1"/>
          </p:cNvSpPr>
          <p:nvPr>
            <p:ph idx="1"/>
          </p:nvPr>
        </p:nvSpPr>
        <p:spPr>
          <a:xfrm>
            <a:off x="1043610" y="1200154"/>
            <a:ext cx="6840760" cy="3423827"/>
          </a:xfrm>
        </p:spPr>
        <p:txBody>
          <a:bodyPr>
            <a:normAutofit/>
          </a:bodyPr>
          <a:lstStyle/>
          <a:p>
            <a:pPr>
              <a:spcBef>
                <a:spcPts val="0"/>
              </a:spcBef>
              <a:defRPr/>
            </a:pPr>
            <a:r>
              <a:rPr lang="en-US" dirty="0"/>
              <a:t>There is still little in the way of scaling pressure from BGP as a routing protocol – the relatively compressed inter-AS topology and stability of the infrastructure links tend to ensure that BGP remains effective in routing the internet.</a:t>
            </a:r>
          </a:p>
          <a:p>
            <a:pPr>
              <a:spcBef>
                <a:spcPts val="0"/>
              </a:spcBef>
              <a:defRPr/>
            </a:pPr>
            <a:endParaRPr lang="en-US" dirty="0"/>
          </a:p>
          <a:p>
            <a:pPr>
              <a:spcBef>
                <a:spcPts val="0"/>
              </a:spcBef>
              <a:defRPr/>
            </a:pPr>
            <a:r>
              <a:rPr lang="en-US" dirty="0"/>
              <a:t>Instability levels are rising, generally driven by a small set of highly unstable “super generators”</a:t>
            </a:r>
          </a:p>
          <a:p>
            <a:pPr>
              <a:spcBef>
                <a:spcPts val="0"/>
              </a:spcBef>
              <a:defRPr/>
            </a:pPr>
            <a:endParaRPr lang="en-US" dirty="0"/>
          </a:p>
        </p:txBody>
      </p:sp>
    </p:spTree>
    <p:extLst>
      <p:ext uri="{BB962C8B-B14F-4D97-AF65-F5344CB8AC3E}">
        <p14:creationId xmlns:p14="http://schemas.microsoft.com/office/powerpoint/2010/main" val="3668040381"/>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schemeClr val="accent6">
                    <a:lumMod val="50000"/>
                  </a:schemeClr>
                </a:solidFill>
                <a:latin typeface="Powderfinger Type" panose="02020709070000000403" pitchFamily="49" charset="77"/>
              </a:rPr>
              <a:t>Routing Futures</a:t>
            </a:r>
          </a:p>
        </p:txBody>
      </p:sp>
      <p:sp>
        <p:nvSpPr>
          <p:cNvPr id="3" name="Content Placeholder 2"/>
          <p:cNvSpPr>
            <a:spLocks noGrp="1"/>
          </p:cNvSpPr>
          <p:nvPr>
            <p:ph idx="1"/>
          </p:nvPr>
        </p:nvSpPr>
        <p:spPr>
          <a:xfrm>
            <a:off x="1043610" y="1200154"/>
            <a:ext cx="6840760" cy="3423827"/>
          </a:xfrm>
        </p:spPr>
        <p:txBody>
          <a:bodyPr>
            <a:normAutofit fontScale="85000" lnSpcReduction="10000"/>
          </a:bodyPr>
          <a:lstStyle/>
          <a:p>
            <a:pPr>
              <a:spcBef>
                <a:spcPts val="0"/>
              </a:spcBef>
              <a:defRPr/>
            </a:pPr>
            <a:r>
              <a:rPr lang="en-US" sz="2000" dirty="0"/>
              <a:t>The frenetic pace of expansion in the routing infrastructure of the Internet has slowed down across 2023. The IPv4 BGP network shrank slightly in 2023, and the pace of growth  the IPv6 network also slackened off across the year.</a:t>
            </a:r>
          </a:p>
          <a:p>
            <a:pPr>
              <a:spcBef>
                <a:spcPts val="0"/>
              </a:spcBef>
              <a:defRPr/>
            </a:pPr>
            <a:endParaRPr lang="en-US" sz="2000" dirty="0"/>
          </a:p>
          <a:p>
            <a:pPr>
              <a:spcBef>
                <a:spcPts val="0"/>
              </a:spcBef>
              <a:defRPr/>
            </a:pPr>
            <a:r>
              <a:rPr lang="en-US" sz="2000" dirty="0"/>
              <a:t>The drivers for growth were the product of the population of networks with discrete routing policies and the need to balance incoming traffic across multiple paths (traffic engineering) – the rapid increase in the use of CDN platforms has reduced the dependence on transit routes to provide content and services to end users.</a:t>
            </a:r>
          </a:p>
          <a:p>
            <a:pPr>
              <a:spcBef>
                <a:spcPts val="0"/>
              </a:spcBef>
              <a:defRPr/>
            </a:pPr>
            <a:endParaRPr lang="en-US" sz="2000" dirty="0"/>
          </a:p>
          <a:p>
            <a:pPr>
              <a:spcBef>
                <a:spcPts val="0"/>
              </a:spcBef>
              <a:defRPr/>
            </a:pPr>
            <a:r>
              <a:rPr lang="en-US" sz="2000" dirty="0"/>
              <a:t>Much of the overall volume of content traffic has shifted across into privately operated platforms, and the demands on the public routed common infrastructure have started to decline</a:t>
            </a:r>
          </a:p>
          <a:p>
            <a:pPr>
              <a:spcBef>
                <a:spcPts val="0"/>
              </a:spcBef>
              <a:defRPr/>
            </a:pPr>
            <a:endParaRPr lang="en-US" sz="2000" dirty="0"/>
          </a:p>
          <a:p>
            <a:pPr>
              <a:spcBef>
                <a:spcPts val="0"/>
              </a:spcBef>
              <a:defRPr/>
            </a:pPr>
            <a:endParaRPr lang="en-US" sz="2000" dirty="0"/>
          </a:p>
        </p:txBody>
      </p:sp>
    </p:spTree>
    <p:extLst>
      <p:ext uri="{BB962C8B-B14F-4D97-AF65-F5344CB8AC3E}">
        <p14:creationId xmlns:p14="http://schemas.microsoft.com/office/powerpoint/2010/main" val="1786766081"/>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14831-B4EC-0D4A-A9CD-180ACC9BDCF8}"/>
              </a:ext>
            </a:extLst>
          </p:cNvPr>
          <p:cNvSpPr>
            <a:spLocks noGrp="1"/>
          </p:cNvSpPr>
          <p:nvPr>
            <p:ph type="title"/>
          </p:nvPr>
        </p:nvSpPr>
        <p:spPr/>
        <p:txBody>
          <a:bodyPr>
            <a:normAutofit/>
          </a:bodyPr>
          <a:lstStyle/>
          <a:p>
            <a:r>
              <a:rPr lang="en-US" sz="2800" dirty="0">
                <a:solidFill>
                  <a:schemeClr val="accent6">
                    <a:lumMod val="50000"/>
                  </a:schemeClr>
                </a:solidFill>
                <a:latin typeface="Powderfinger Type" panose="02020709070000000403" pitchFamily="49" charset="77"/>
              </a:rPr>
              <a:t>Some Practical Suggestions</a:t>
            </a:r>
            <a:endParaRPr lang="en-AU" sz="2800" dirty="0">
              <a:latin typeface="Powderfinger Type" panose="02020709070000000403" pitchFamily="49" charset="77"/>
            </a:endParaRPr>
          </a:p>
        </p:txBody>
      </p:sp>
      <p:sp>
        <p:nvSpPr>
          <p:cNvPr id="3" name="Content Placeholder 2">
            <a:extLst>
              <a:ext uri="{FF2B5EF4-FFF2-40B4-BE49-F238E27FC236}">
                <a16:creationId xmlns:a16="http://schemas.microsoft.com/office/drawing/2014/main" id="{521FD855-D1CA-7A4F-93BB-B5CA1EC3555F}"/>
              </a:ext>
            </a:extLst>
          </p:cNvPr>
          <p:cNvSpPr>
            <a:spLocks noGrp="1"/>
          </p:cNvSpPr>
          <p:nvPr>
            <p:ph idx="1"/>
          </p:nvPr>
        </p:nvSpPr>
        <p:spPr>
          <a:xfrm>
            <a:off x="1187626" y="1200153"/>
            <a:ext cx="6984776" cy="3423827"/>
          </a:xfrm>
        </p:spPr>
        <p:txBody>
          <a:bodyPr>
            <a:normAutofit fontScale="92500" lnSpcReduction="10000"/>
          </a:bodyPr>
          <a:lstStyle/>
          <a:p>
            <a:pPr marL="0" indent="0">
              <a:buNone/>
            </a:pPr>
            <a:r>
              <a:rPr lang="en-AU" sz="1800" b="1" dirty="0"/>
              <a:t>For those network operators whose service needs are dependent on the BGP network to some extent (which is mostly everyone)</a:t>
            </a:r>
          </a:p>
          <a:p>
            <a:pPr marL="0" indent="0">
              <a:buNone/>
            </a:pPr>
            <a:r>
              <a:rPr lang="en-AU" sz="1800" b="1" dirty="0"/>
              <a:t>Know your network’s limits:</a:t>
            </a:r>
          </a:p>
          <a:p>
            <a:r>
              <a:rPr lang="en-AU" sz="1800" dirty="0"/>
              <a:t>Understand your routing FIB capacity in the default-free parts of your network</a:t>
            </a:r>
          </a:p>
          <a:p>
            <a:r>
              <a:rPr lang="en-AU" sz="1800" dirty="0"/>
              <a:t>There may be some default max prefix setting of ~1M FIB entries which will cause a BGP session shutdown when tripped</a:t>
            </a:r>
          </a:p>
          <a:p>
            <a:pPr lvl="1"/>
            <a:r>
              <a:rPr lang="en-AU" sz="1500" dirty="0"/>
              <a:t>AS 4804 (Optus) in Australia appeared to encounter this situation in October 2023</a:t>
            </a:r>
          </a:p>
          <a:p>
            <a:r>
              <a:rPr lang="en-AU" sz="1800" dirty="0"/>
              <a:t>Use a max prefix exceeded switch which avoids sessions shutdown where possible </a:t>
            </a:r>
          </a:p>
          <a:p>
            <a:endParaRPr lang="en-AU" sz="1800" dirty="0"/>
          </a:p>
        </p:txBody>
      </p:sp>
    </p:spTree>
    <p:extLst>
      <p:ext uri="{BB962C8B-B14F-4D97-AF65-F5344CB8AC3E}">
        <p14:creationId xmlns:p14="http://schemas.microsoft.com/office/powerpoint/2010/main" val="3462959931"/>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14831-B4EC-0D4A-A9CD-180ACC9BDCF8}"/>
              </a:ext>
            </a:extLst>
          </p:cNvPr>
          <p:cNvSpPr>
            <a:spLocks noGrp="1"/>
          </p:cNvSpPr>
          <p:nvPr>
            <p:ph type="title"/>
          </p:nvPr>
        </p:nvSpPr>
        <p:spPr/>
        <p:txBody>
          <a:bodyPr>
            <a:normAutofit/>
          </a:bodyPr>
          <a:lstStyle/>
          <a:p>
            <a:r>
              <a:rPr lang="en-US" sz="2800" dirty="0">
                <a:solidFill>
                  <a:schemeClr val="accent6">
                    <a:lumMod val="50000"/>
                  </a:schemeClr>
                </a:solidFill>
                <a:latin typeface="Powderfinger Type" panose="02020709070000000403" pitchFamily="49" charset="77"/>
              </a:rPr>
              <a:t>Some Practical Suggestions</a:t>
            </a:r>
            <a:endParaRPr lang="en-AU" sz="2800" dirty="0">
              <a:latin typeface="Powderfinger Type" panose="02020709070000000403" pitchFamily="49" charset="77"/>
            </a:endParaRPr>
          </a:p>
        </p:txBody>
      </p:sp>
      <p:sp>
        <p:nvSpPr>
          <p:cNvPr id="3" name="Content Placeholder 2">
            <a:extLst>
              <a:ext uri="{FF2B5EF4-FFF2-40B4-BE49-F238E27FC236}">
                <a16:creationId xmlns:a16="http://schemas.microsoft.com/office/drawing/2014/main" id="{521FD855-D1CA-7A4F-93BB-B5CA1EC3555F}"/>
              </a:ext>
            </a:extLst>
          </p:cNvPr>
          <p:cNvSpPr>
            <a:spLocks noGrp="1"/>
          </p:cNvSpPr>
          <p:nvPr>
            <p:ph idx="1"/>
          </p:nvPr>
        </p:nvSpPr>
        <p:spPr>
          <a:xfrm>
            <a:off x="1187626" y="1200153"/>
            <a:ext cx="6984776" cy="3423827"/>
          </a:xfrm>
        </p:spPr>
        <p:txBody>
          <a:bodyPr>
            <a:normAutofit/>
          </a:bodyPr>
          <a:lstStyle/>
          <a:p>
            <a:pPr marL="0" indent="0">
              <a:buNone/>
            </a:pPr>
            <a:r>
              <a:rPr lang="en-AU" sz="1800" b="1" dirty="0">
                <a:solidFill>
                  <a:schemeClr val="bg1">
                    <a:lumMod val="75000"/>
                  </a:schemeClr>
                </a:solidFill>
              </a:rPr>
              <a:t>Know your network’s limits</a:t>
            </a:r>
          </a:p>
          <a:p>
            <a:pPr marL="0" indent="0">
              <a:buNone/>
            </a:pPr>
            <a:r>
              <a:rPr lang="en-AU" sz="1800" b="1" dirty="0"/>
              <a:t>Review your routers’ settings</a:t>
            </a:r>
          </a:p>
          <a:p>
            <a:r>
              <a:rPr lang="en-AU" sz="1800" dirty="0"/>
              <a:t>Review your IPv4 / IPv6 portioning in the FIB tables - a dual-stack eBGP router will conservatively need a 1.2 M 32-bit IPv4 slots and 320K 128-bit IPv6 slots for a full eBGP routing table in line cards by 2026 if they are using a full eBGP FIB load (plus internal routes of course). That’s roughly the same memory footprint for IPv4 and IPv6!</a:t>
            </a:r>
          </a:p>
        </p:txBody>
      </p:sp>
    </p:spTree>
    <p:extLst>
      <p:ext uri="{BB962C8B-B14F-4D97-AF65-F5344CB8AC3E}">
        <p14:creationId xmlns:p14="http://schemas.microsoft.com/office/powerpoint/2010/main" val="243202598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7" y="177306"/>
            <a:ext cx="8352928" cy="857250"/>
          </a:xfrm>
        </p:spPr>
        <p:txBody>
          <a:bodyPr>
            <a:normAutofit/>
          </a:bodyPr>
          <a:lstStyle/>
          <a:p>
            <a:r>
              <a:rPr lang="en-US" sz="2800" dirty="0">
                <a:solidFill>
                  <a:schemeClr val="accent6">
                    <a:lumMod val="50000"/>
                  </a:schemeClr>
                </a:solidFill>
                <a:latin typeface="Powderfinger Type" panose="02020709070000000403" pitchFamily="49" charset="77"/>
              </a:rPr>
              <a:t>IPv4 in 2023</a:t>
            </a:r>
          </a:p>
        </p:txBody>
      </p:sp>
      <p:pic>
        <p:nvPicPr>
          <p:cNvPr id="5" name="Picture 4" descr="A graph of a line of different colored lines&#10;&#10;Description automatically generated with medium confidence">
            <a:extLst>
              <a:ext uri="{FF2B5EF4-FFF2-40B4-BE49-F238E27FC236}">
                <a16:creationId xmlns:a16="http://schemas.microsoft.com/office/drawing/2014/main" id="{C8BEAEBB-025A-302A-CF3F-DECF1067FFCB}"/>
              </a:ext>
            </a:extLst>
          </p:cNvPr>
          <p:cNvPicPr>
            <a:picLocks noChangeAspect="1"/>
          </p:cNvPicPr>
          <p:nvPr/>
        </p:nvPicPr>
        <p:blipFill>
          <a:blip r:embed="rId3"/>
          <a:stretch>
            <a:fillRect/>
          </a:stretch>
        </p:blipFill>
        <p:spPr>
          <a:xfrm>
            <a:off x="776720" y="935182"/>
            <a:ext cx="6852805" cy="4111683"/>
          </a:xfrm>
          <a:prstGeom prst="rect">
            <a:avLst/>
          </a:prstGeom>
        </p:spPr>
      </p:pic>
      <p:sp>
        <p:nvSpPr>
          <p:cNvPr id="4" name="TextBox 3">
            <a:extLst>
              <a:ext uri="{FF2B5EF4-FFF2-40B4-BE49-F238E27FC236}">
                <a16:creationId xmlns:a16="http://schemas.microsoft.com/office/drawing/2014/main" id="{03F42A00-1271-DF43-458D-FFB24370A6D5}"/>
              </a:ext>
            </a:extLst>
          </p:cNvPr>
          <p:cNvSpPr txBox="1"/>
          <p:nvPr/>
        </p:nvSpPr>
        <p:spPr>
          <a:xfrm>
            <a:off x="1827170" y="1792432"/>
            <a:ext cx="1336261"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914378"/>
            <a:r>
              <a:rPr lang="en-AU" sz="1050" dirty="0">
                <a:latin typeface="AhnbergHand" pitchFamily="2" charset="0"/>
              </a:rPr>
              <a:t>Large Withdrawal</a:t>
            </a:r>
          </a:p>
        </p:txBody>
      </p:sp>
      <p:sp>
        <p:nvSpPr>
          <p:cNvPr id="6" name="Freeform 5">
            <a:extLst>
              <a:ext uri="{FF2B5EF4-FFF2-40B4-BE49-F238E27FC236}">
                <a16:creationId xmlns:a16="http://schemas.microsoft.com/office/drawing/2014/main" id="{80FC4050-3DD2-6789-20A1-8D4D07D4C164}"/>
              </a:ext>
            </a:extLst>
          </p:cNvPr>
          <p:cNvSpPr/>
          <p:nvPr/>
        </p:nvSpPr>
        <p:spPr>
          <a:xfrm>
            <a:off x="1827170" y="2146930"/>
            <a:ext cx="958446" cy="2396495"/>
          </a:xfrm>
          <a:custGeom>
            <a:avLst/>
            <a:gdLst>
              <a:gd name="connsiteX0" fmla="*/ 213736 w 958446"/>
              <a:gd name="connsiteY0" fmla="*/ 65128 h 2105789"/>
              <a:gd name="connsiteX1" fmla="*/ 10536 w 958446"/>
              <a:gd name="connsiteY1" fmla="*/ 1557866 h 2105789"/>
              <a:gd name="connsiteX2" fmla="*/ 502905 w 958446"/>
              <a:gd name="connsiteY2" fmla="*/ 2104943 h 2105789"/>
              <a:gd name="connsiteX3" fmla="*/ 799890 w 958446"/>
              <a:gd name="connsiteY3" fmla="*/ 1643835 h 2105789"/>
              <a:gd name="connsiteX4" fmla="*/ 948382 w 958446"/>
              <a:gd name="connsiteY4" fmla="*/ 260512 h 2105789"/>
              <a:gd name="connsiteX5" fmla="*/ 526352 w 958446"/>
              <a:gd name="connsiteY5" fmla="*/ 2604 h 210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8446" h="2105789">
                <a:moveTo>
                  <a:pt x="213736" y="65128"/>
                </a:moveTo>
                <a:cubicBezTo>
                  <a:pt x="88038" y="641512"/>
                  <a:pt x="-37659" y="1217897"/>
                  <a:pt x="10536" y="1557866"/>
                </a:cubicBezTo>
                <a:cubicBezTo>
                  <a:pt x="58731" y="1897835"/>
                  <a:pt x="371346" y="2090615"/>
                  <a:pt x="502905" y="2104943"/>
                </a:cubicBezTo>
                <a:cubicBezTo>
                  <a:pt x="634464" y="2119271"/>
                  <a:pt x="725644" y="1951240"/>
                  <a:pt x="799890" y="1643835"/>
                </a:cubicBezTo>
                <a:cubicBezTo>
                  <a:pt x="874136" y="1336430"/>
                  <a:pt x="993972" y="534050"/>
                  <a:pt x="948382" y="260512"/>
                </a:cubicBezTo>
                <a:cubicBezTo>
                  <a:pt x="902792" y="-13026"/>
                  <a:pt x="714572" y="-5211"/>
                  <a:pt x="526352" y="2604"/>
                </a:cubicBezTo>
              </a:path>
            </a:pathLst>
          </a:custGeom>
          <a:ln w="57150"/>
        </p:spPr>
        <p:style>
          <a:lnRef idx="1">
            <a:schemeClr val="dk1"/>
          </a:lnRef>
          <a:fillRef idx="0">
            <a:schemeClr val="dk1"/>
          </a:fillRef>
          <a:effectRef idx="0">
            <a:schemeClr val="dk1"/>
          </a:effectRef>
          <a:fontRef idx="minor">
            <a:schemeClr val="tx1"/>
          </a:fontRef>
        </p:style>
        <p:txBody>
          <a:bodyPr rot="0" spcFirstLastPara="1" vertOverflow="overflow" horzOverflow="overflow" vert="horz" wrap="square" lIns="91439" tIns="45719" rIns="91439" bIns="45719" numCol="1" spcCol="38100" rtlCol="0" anchor="t">
            <a:noAutofit/>
          </a:bodyPr>
          <a:lstStyle/>
          <a:p>
            <a:pPr defTabSz="914378" latinLnBrk="1"/>
            <a:endParaRPr lang="en-AU">
              <a:solidFill>
                <a:srgbClr val="000000"/>
              </a:solidFill>
            </a:endParaRPr>
          </a:p>
        </p:txBody>
      </p:sp>
      <p:sp>
        <p:nvSpPr>
          <p:cNvPr id="7" name="TextBox 6">
            <a:extLst>
              <a:ext uri="{FF2B5EF4-FFF2-40B4-BE49-F238E27FC236}">
                <a16:creationId xmlns:a16="http://schemas.microsoft.com/office/drawing/2014/main" id="{BEDAA4BF-82AE-0DCD-6884-25188D837CB3}"/>
              </a:ext>
            </a:extLst>
          </p:cNvPr>
          <p:cNvSpPr txBox="1"/>
          <p:nvPr/>
        </p:nvSpPr>
        <p:spPr>
          <a:xfrm>
            <a:off x="7621458" y="1838597"/>
            <a:ext cx="998471" cy="415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914378"/>
            <a:r>
              <a:rPr lang="en-AU" sz="1050" dirty="0">
                <a:latin typeface="AhnbergHand" pitchFamily="2" charset="0"/>
              </a:rPr>
              <a:t>60K entry variation</a:t>
            </a:r>
          </a:p>
        </p:txBody>
      </p:sp>
      <p:sp>
        <p:nvSpPr>
          <p:cNvPr id="8" name="TextBox 7">
            <a:extLst>
              <a:ext uri="{FF2B5EF4-FFF2-40B4-BE49-F238E27FC236}">
                <a16:creationId xmlns:a16="http://schemas.microsoft.com/office/drawing/2014/main" id="{9EC5E2BC-D7CD-C5B9-FD0E-AFE5ED2B18DD}"/>
              </a:ext>
            </a:extLst>
          </p:cNvPr>
          <p:cNvSpPr txBox="1"/>
          <p:nvPr/>
        </p:nvSpPr>
        <p:spPr>
          <a:xfrm>
            <a:off x="2909979" y="3729997"/>
            <a:ext cx="2630848" cy="1131079"/>
          </a:xfrm>
          <a:prstGeom prst="rect">
            <a:avLst/>
          </a:prstGeom>
          <a:solidFill>
            <a:schemeClr val="bg1"/>
          </a:solidFill>
        </p:spPr>
        <p:txBody>
          <a:bodyPr wrap="none" rtlCol="0">
            <a:spAutoFit/>
          </a:bodyPr>
          <a:lstStyle/>
          <a:p>
            <a:r>
              <a:rPr lang="en-US" sz="1350" dirty="0">
                <a:latin typeface="AhnbergHand" pitchFamily="2" charset="0"/>
              </a:rPr>
              <a:t>22 Feb</a:t>
            </a:r>
          </a:p>
          <a:p>
            <a:r>
              <a:rPr lang="en-US" sz="1350" dirty="0">
                <a:latin typeface="AhnbergHand" pitchFamily="2" charset="0"/>
              </a:rPr>
              <a:t>TTNET – Turkey</a:t>
            </a:r>
          </a:p>
          <a:p>
            <a:endParaRPr lang="en-US" sz="1350" dirty="0">
              <a:latin typeface="AhnbergHand" pitchFamily="2" charset="0"/>
            </a:endParaRPr>
          </a:p>
          <a:p>
            <a:r>
              <a:rPr lang="en-US" sz="1350" dirty="0">
                <a:latin typeface="AhnbergHand" pitchFamily="2" charset="0"/>
              </a:rPr>
              <a:t>AS9121   -5,279 prefixes</a:t>
            </a:r>
          </a:p>
          <a:p>
            <a:r>
              <a:rPr lang="en-US" sz="1350" dirty="0">
                <a:latin typeface="AhnbergHand" pitchFamily="2" charset="0"/>
              </a:rPr>
              <a:t>AS47331  -2,427 prefixes</a:t>
            </a:r>
          </a:p>
        </p:txBody>
      </p:sp>
      <p:sp>
        <p:nvSpPr>
          <p:cNvPr id="9" name="Freeform 8">
            <a:extLst>
              <a:ext uri="{FF2B5EF4-FFF2-40B4-BE49-F238E27FC236}">
                <a16:creationId xmlns:a16="http://schemas.microsoft.com/office/drawing/2014/main" id="{040B7549-1948-5A69-B58D-6978EAB5F866}"/>
              </a:ext>
            </a:extLst>
          </p:cNvPr>
          <p:cNvSpPr/>
          <p:nvPr/>
        </p:nvSpPr>
        <p:spPr>
          <a:xfrm>
            <a:off x="7325591" y="1381476"/>
            <a:ext cx="117050" cy="1931773"/>
          </a:xfrm>
          <a:custGeom>
            <a:avLst/>
            <a:gdLst>
              <a:gd name="connsiteX0" fmla="*/ 0 w 156066"/>
              <a:gd name="connsiteY0" fmla="*/ 267388 h 2575697"/>
              <a:gd name="connsiteX1" fmla="*/ 62345 w 156066"/>
              <a:gd name="connsiteY1" fmla="*/ 101133 h 2575697"/>
              <a:gd name="connsiteX2" fmla="*/ 145472 w 156066"/>
              <a:gd name="connsiteY2" fmla="*/ 215433 h 2575697"/>
              <a:gd name="connsiteX3" fmla="*/ 62345 w 156066"/>
              <a:gd name="connsiteY3" fmla="*/ 142697 h 2575697"/>
              <a:gd name="connsiteX4" fmla="*/ 72736 w 156066"/>
              <a:gd name="connsiteY4" fmla="*/ 2387133 h 2575697"/>
              <a:gd name="connsiteX5" fmla="*/ 155863 w 156066"/>
              <a:gd name="connsiteY5" fmla="*/ 2470260 h 2575697"/>
              <a:gd name="connsiteX6" fmla="*/ 93518 w 156066"/>
              <a:gd name="connsiteY6" fmla="*/ 2574169 h 2575697"/>
              <a:gd name="connsiteX7" fmla="*/ 10390 w 156066"/>
              <a:gd name="connsiteY7" fmla="*/ 2418306 h 257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066" h="2575697">
                <a:moveTo>
                  <a:pt x="0" y="267388"/>
                </a:moveTo>
                <a:cubicBezTo>
                  <a:pt x="19050" y="188590"/>
                  <a:pt x="38100" y="109792"/>
                  <a:pt x="62345" y="101133"/>
                </a:cubicBezTo>
                <a:cubicBezTo>
                  <a:pt x="86590" y="92474"/>
                  <a:pt x="145472" y="208506"/>
                  <a:pt x="145472" y="215433"/>
                </a:cubicBezTo>
                <a:cubicBezTo>
                  <a:pt x="145472" y="222360"/>
                  <a:pt x="74468" y="-219253"/>
                  <a:pt x="62345" y="142697"/>
                </a:cubicBezTo>
                <a:cubicBezTo>
                  <a:pt x="50222" y="504647"/>
                  <a:pt x="57150" y="1999206"/>
                  <a:pt x="72736" y="2387133"/>
                </a:cubicBezTo>
                <a:cubicBezTo>
                  <a:pt x="88322" y="2775060"/>
                  <a:pt x="152399" y="2439087"/>
                  <a:pt x="155863" y="2470260"/>
                </a:cubicBezTo>
                <a:cubicBezTo>
                  <a:pt x="159327" y="2501433"/>
                  <a:pt x="117763" y="2582828"/>
                  <a:pt x="93518" y="2574169"/>
                </a:cubicBezTo>
                <a:cubicBezTo>
                  <a:pt x="69273" y="2565510"/>
                  <a:pt x="39831" y="2491908"/>
                  <a:pt x="10390" y="241830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334105419"/>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14831-B4EC-0D4A-A9CD-180ACC9BDCF8}"/>
              </a:ext>
            </a:extLst>
          </p:cNvPr>
          <p:cNvSpPr>
            <a:spLocks noGrp="1"/>
          </p:cNvSpPr>
          <p:nvPr>
            <p:ph type="title"/>
          </p:nvPr>
        </p:nvSpPr>
        <p:spPr/>
        <p:txBody>
          <a:bodyPr>
            <a:normAutofit/>
          </a:bodyPr>
          <a:lstStyle/>
          <a:p>
            <a:r>
              <a:rPr lang="en-US" sz="2800" dirty="0">
                <a:solidFill>
                  <a:schemeClr val="accent6">
                    <a:lumMod val="50000"/>
                  </a:schemeClr>
                </a:solidFill>
                <a:latin typeface="Powderfinger Type" panose="02020709070000000403" pitchFamily="49" charset="77"/>
              </a:rPr>
              <a:t>Some Practical Suggestions</a:t>
            </a:r>
            <a:endParaRPr lang="en-AU" sz="2800" dirty="0">
              <a:latin typeface="Powderfinger Type" panose="02020709070000000403" pitchFamily="49" charset="77"/>
            </a:endParaRPr>
          </a:p>
        </p:txBody>
      </p:sp>
      <p:sp>
        <p:nvSpPr>
          <p:cNvPr id="3" name="Content Placeholder 2">
            <a:extLst>
              <a:ext uri="{FF2B5EF4-FFF2-40B4-BE49-F238E27FC236}">
                <a16:creationId xmlns:a16="http://schemas.microsoft.com/office/drawing/2014/main" id="{521FD855-D1CA-7A4F-93BB-B5CA1EC3555F}"/>
              </a:ext>
            </a:extLst>
          </p:cNvPr>
          <p:cNvSpPr>
            <a:spLocks noGrp="1"/>
          </p:cNvSpPr>
          <p:nvPr>
            <p:ph idx="1"/>
          </p:nvPr>
        </p:nvSpPr>
        <p:spPr>
          <a:xfrm>
            <a:off x="1187626" y="1200153"/>
            <a:ext cx="6984776" cy="3423827"/>
          </a:xfrm>
        </p:spPr>
        <p:txBody>
          <a:bodyPr>
            <a:normAutofit/>
          </a:bodyPr>
          <a:lstStyle/>
          <a:p>
            <a:pPr marL="0" indent="0">
              <a:buNone/>
            </a:pPr>
            <a:r>
              <a:rPr lang="en-AU" sz="1800" b="1" dirty="0">
                <a:solidFill>
                  <a:schemeClr val="bg1">
                    <a:lumMod val="75000"/>
                  </a:schemeClr>
                </a:solidFill>
              </a:rPr>
              <a:t>Know your network’s limits</a:t>
            </a:r>
          </a:p>
          <a:p>
            <a:pPr marL="0" indent="0">
              <a:buNone/>
            </a:pPr>
            <a:r>
              <a:rPr lang="en-AU" sz="1800" b="1" dirty="0">
                <a:solidFill>
                  <a:schemeClr val="bg1">
                    <a:lumMod val="75000"/>
                  </a:schemeClr>
                </a:solidFill>
              </a:rPr>
              <a:t>Review your routers’ settings</a:t>
            </a:r>
          </a:p>
          <a:p>
            <a:pPr marL="0" indent="0">
              <a:buNone/>
            </a:pPr>
            <a:r>
              <a:rPr lang="en-AU" sz="1800" b="1" dirty="0"/>
              <a:t>Default routes can be helpful</a:t>
            </a:r>
          </a:p>
          <a:p>
            <a:r>
              <a:rPr lang="en-AU" sz="1800" dirty="0"/>
              <a:t>Judicious use of </a:t>
            </a:r>
            <a:r>
              <a:rPr lang="en-AU" sz="1800" b="1" dirty="0"/>
              <a:t>default</a:t>
            </a:r>
            <a:r>
              <a:rPr lang="en-AU" sz="1800" dirty="0"/>
              <a:t> routes in your internal network  may allow you drop this high speed line card memory requirement significantly</a:t>
            </a:r>
          </a:p>
        </p:txBody>
      </p:sp>
    </p:spTree>
    <p:extLst>
      <p:ext uri="{BB962C8B-B14F-4D97-AF65-F5344CB8AC3E}">
        <p14:creationId xmlns:p14="http://schemas.microsoft.com/office/powerpoint/2010/main" val="2525917978"/>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14831-B4EC-0D4A-A9CD-180ACC9BDCF8}"/>
              </a:ext>
            </a:extLst>
          </p:cNvPr>
          <p:cNvSpPr>
            <a:spLocks noGrp="1"/>
          </p:cNvSpPr>
          <p:nvPr>
            <p:ph type="title"/>
          </p:nvPr>
        </p:nvSpPr>
        <p:spPr/>
        <p:txBody>
          <a:bodyPr>
            <a:normAutofit/>
          </a:bodyPr>
          <a:lstStyle/>
          <a:p>
            <a:r>
              <a:rPr lang="en-US" sz="2800" dirty="0">
                <a:solidFill>
                  <a:schemeClr val="accent6">
                    <a:lumMod val="50000"/>
                  </a:schemeClr>
                </a:solidFill>
                <a:latin typeface="Powderfinger Type" panose="02020709070000000403" pitchFamily="49" charset="77"/>
              </a:rPr>
              <a:t>Some Practical Suggestions</a:t>
            </a:r>
            <a:endParaRPr lang="en-AU" sz="2800" dirty="0">
              <a:latin typeface="Powderfinger Type" panose="02020709070000000403" pitchFamily="49" charset="77"/>
            </a:endParaRPr>
          </a:p>
        </p:txBody>
      </p:sp>
      <p:sp>
        <p:nvSpPr>
          <p:cNvPr id="3" name="Content Placeholder 2">
            <a:extLst>
              <a:ext uri="{FF2B5EF4-FFF2-40B4-BE49-F238E27FC236}">
                <a16:creationId xmlns:a16="http://schemas.microsoft.com/office/drawing/2014/main" id="{521FD855-D1CA-7A4F-93BB-B5CA1EC3555F}"/>
              </a:ext>
            </a:extLst>
          </p:cNvPr>
          <p:cNvSpPr>
            <a:spLocks noGrp="1"/>
          </p:cNvSpPr>
          <p:nvPr>
            <p:ph idx="1"/>
          </p:nvPr>
        </p:nvSpPr>
        <p:spPr>
          <a:xfrm>
            <a:off x="1187626" y="1200153"/>
            <a:ext cx="6984776" cy="3423827"/>
          </a:xfrm>
        </p:spPr>
        <p:txBody>
          <a:bodyPr>
            <a:normAutofit/>
          </a:bodyPr>
          <a:lstStyle/>
          <a:p>
            <a:pPr marL="0" indent="0">
              <a:buNone/>
            </a:pPr>
            <a:r>
              <a:rPr lang="en-AU" sz="1800" b="1" dirty="0">
                <a:solidFill>
                  <a:schemeClr val="bg1">
                    <a:lumMod val="75000"/>
                  </a:schemeClr>
                </a:solidFill>
              </a:rPr>
              <a:t>Know your network’s limits</a:t>
            </a:r>
          </a:p>
          <a:p>
            <a:pPr marL="0" indent="0">
              <a:buNone/>
            </a:pPr>
            <a:r>
              <a:rPr lang="en-AU" sz="1800" b="1" dirty="0">
                <a:solidFill>
                  <a:schemeClr val="bg1">
                    <a:lumMod val="75000"/>
                  </a:schemeClr>
                </a:solidFill>
              </a:rPr>
              <a:t>Review your routers’ settings</a:t>
            </a:r>
          </a:p>
          <a:p>
            <a:pPr marL="0" indent="0">
              <a:buNone/>
            </a:pPr>
            <a:r>
              <a:rPr lang="en-AU" sz="1800" b="1" dirty="0">
                <a:solidFill>
                  <a:schemeClr val="bg1">
                    <a:lumMod val="75000"/>
                  </a:schemeClr>
                </a:solidFill>
              </a:rPr>
              <a:t>Default routes can be helpful</a:t>
            </a:r>
          </a:p>
          <a:p>
            <a:pPr marL="0" indent="0">
              <a:buNone/>
            </a:pPr>
            <a:r>
              <a:rPr lang="en-AU" sz="1800" b="1" dirty="0"/>
              <a:t>Time for hot caching in line card FIBs?</a:t>
            </a:r>
          </a:p>
          <a:p>
            <a:r>
              <a:rPr lang="en-AU" sz="1800" dirty="0"/>
              <a:t>Using a hot cache for line card FIB cache would reduce the high-speed TCAM memory requirement significantly without visible performance cost</a:t>
            </a:r>
          </a:p>
        </p:txBody>
      </p:sp>
    </p:spTree>
    <p:extLst>
      <p:ext uri="{BB962C8B-B14F-4D97-AF65-F5344CB8AC3E}">
        <p14:creationId xmlns:p14="http://schemas.microsoft.com/office/powerpoint/2010/main" val="1424960370"/>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14831-B4EC-0D4A-A9CD-180ACC9BDCF8}"/>
              </a:ext>
            </a:extLst>
          </p:cNvPr>
          <p:cNvSpPr>
            <a:spLocks noGrp="1"/>
          </p:cNvSpPr>
          <p:nvPr>
            <p:ph type="title"/>
          </p:nvPr>
        </p:nvSpPr>
        <p:spPr/>
        <p:txBody>
          <a:bodyPr>
            <a:normAutofit/>
          </a:bodyPr>
          <a:lstStyle/>
          <a:p>
            <a:r>
              <a:rPr lang="en-US" sz="2800" dirty="0">
                <a:solidFill>
                  <a:schemeClr val="accent6">
                    <a:lumMod val="50000"/>
                  </a:schemeClr>
                </a:solidFill>
                <a:latin typeface="Powderfinger Type" panose="02020709070000000403" pitchFamily="49" charset="77"/>
              </a:rPr>
              <a:t>Some Practical Suggestions</a:t>
            </a:r>
            <a:endParaRPr lang="en-AU" sz="2800" dirty="0">
              <a:latin typeface="Powderfinger Type" panose="02020709070000000403" pitchFamily="49" charset="77"/>
            </a:endParaRPr>
          </a:p>
        </p:txBody>
      </p:sp>
      <p:sp>
        <p:nvSpPr>
          <p:cNvPr id="3" name="Content Placeholder 2">
            <a:extLst>
              <a:ext uri="{FF2B5EF4-FFF2-40B4-BE49-F238E27FC236}">
                <a16:creationId xmlns:a16="http://schemas.microsoft.com/office/drawing/2014/main" id="{521FD855-D1CA-7A4F-93BB-B5CA1EC3555F}"/>
              </a:ext>
            </a:extLst>
          </p:cNvPr>
          <p:cNvSpPr>
            <a:spLocks noGrp="1"/>
          </p:cNvSpPr>
          <p:nvPr>
            <p:ph idx="1"/>
          </p:nvPr>
        </p:nvSpPr>
        <p:spPr>
          <a:xfrm>
            <a:off x="1187626" y="1200153"/>
            <a:ext cx="6984776" cy="3423827"/>
          </a:xfrm>
        </p:spPr>
        <p:txBody>
          <a:bodyPr>
            <a:normAutofit/>
          </a:bodyPr>
          <a:lstStyle/>
          <a:p>
            <a:pPr marL="0" indent="0">
              <a:buNone/>
            </a:pPr>
            <a:r>
              <a:rPr lang="en-AU" sz="1800" b="1" dirty="0"/>
              <a:t>Know your network’s limits</a:t>
            </a:r>
          </a:p>
          <a:p>
            <a:pPr marL="0" indent="0">
              <a:buNone/>
            </a:pPr>
            <a:r>
              <a:rPr lang="en-AU" sz="1800" b="1" dirty="0"/>
              <a:t>Review your routers’ settings</a:t>
            </a:r>
          </a:p>
          <a:p>
            <a:pPr marL="0" indent="0">
              <a:buNone/>
            </a:pPr>
            <a:r>
              <a:rPr lang="en-AU" sz="1800" b="1" dirty="0"/>
              <a:t>Default routes can be helpful</a:t>
            </a:r>
          </a:p>
          <a:p>
            <a:pPr marL="0" indent="0">
              <a:buNone/>
            </a:pPr>
            <a:r>
              <a:rPr lang="en-AU" sz="1800" b="1" dirty="0"/>
              <a:t>Time for hot caching in line card FIBs?</a:t>
            </a:r>
          </a:p>
        </p:txBody>
      </p:sp>
    </p:spTree>
    <p:extLst>
      <p:ext uri="{BB962C8B-B14F-4D97-AF65-F5344CB8AC3E}">
        <p14:creationId xmlns:p14="http://schemas.microsoft.com/office/powerpoint/2010/main" val="2205493457"/>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637" y="520241"/>
            <a:ext cx="4339390" cy="857250"/>
          </a:xfrm>
        </p:spPr>
        <p:txBody>
          <a:bodyPr>
            <a:normAutofit/>
          </a:bodyPr>
          <a:lstStyle/>
          <a:p>
            <a:r>
              <a:rPr lang="en-US" sz="4950" dirty="0">
                <a:latin typeface="Vadim's Writing"/>
                <a:cs typeface="Vadim's Writing"/>
              </a:rPr>
              <a:t>That’s it!</a:t>
            </a:r>
          </a:p>
        </p:txBody>
      </p:sp>
      <p:sp>
        <p:nvSpPr>
          <p:cNvPr id="4" name="Rectangle 2"/>
          <p:cNvSpPr>
            <a:spLocks/>
          </p:cNvSpPr>
          <p:nvPr/>
        </p:nvSpPr>
        <p:spPr bwMode="auto">
          <a:xfrm rot="397884">
            <a:off x="3169064" y="2377160"/>
            <a:ext cx="2408481" cy="885312"/>
          </a:xfrm>
          <a:prstGeom prst="rect">
            <a:avLst/>
          </a:prstGeom>
          <a:solidFill>
            <a:srgbClr val="F0F082"/>
          </a:solidFill>
          <a:ln>
            <a:noFill/>
          </a:ln>
          <a:effectLst>
            <a:outerShdw blurRad="76200" dist="50799" dir="3000000" algn="ctr" rotWithShape="0">
              <a:schemeClr val="tx1">
                <a:alpha val="50000"/>
              </a:schemeClr>
            </a:outerShdw>
          </a:effectLst>
        </p:spPr>
        <p:txBody>
          <a:bodyPr lIns="0" tIns="0" rIns="0" bIns="0" anchor="ctr"/>
          <a:lstStyle/>
          <a:p>
            <a:pPr algn="ctr">
              <a:defRPr/>
            </a:pPr>
            <a:r>
              <a:rPr lang="en-US" sz="1200" b="1" dirty="0">
                <a:effectLst>
                  <a:outerShdw blurRad="38100" dist="38100" dir="2700000" algn="tl">
                    <a:srgbClr val="FFFFFF"/>
                  </a:outerShdw>
                </a:effectLst>
                <a:latin typeface="AhnbergHand"/>
                <a:ea typeface="ＭＳ Ｐゴシック" charset="0"/>
                <a:cs typeface="AhnbergHand"/>
                <a:sym typeface="Bradley Hand ITC TT-Bold" charset="0"/>
              </a:rPr>
              <a:t>Questions?</a:t>
            </a:r>
          </a:p>
        </p:txBody>
      </p:sp>
    </p:spTree>
    <p:extLst>
      <p:ext uri="{BB962C8B-B14F-4D97-AF65-F5344CB8AC3E}">
        <p14:creationId xmlns:p14="http://schemas.microsoft.com/office/powerpoint/2010/main" val="2589215739"/>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ADC46-2FCE-6737-79F5-9C3274431278}"/>
              </a:ext>
            </a:extLst>
          </p:cNvPr>
          <p:cNvSpPr>
            <a:spLocks noGrp="1"/>
          </p:cNvSpPr>
          <p:nvPr>
            <p:ph type="title"/>
          </p:nvPr>
        </p:nvSpPr>
        <p:spPr/>
        <p:txBody>
          <a:bodyPr>
            <a:normAutofit fontScale="90000"/>
          </a:bodyPr>
          <a:lstStyle/>
          <a:p>
            <a:r>
              <a:rPr lang="en-US" dirty="0">
                <a:solidFill>
                  <a:schemeClr val="accent4">
                    <a:lumMod val="50000"/>
                  </a:schemeClr>
                </a:solidFill>
                <a:latin typeface="Powderfinger Type" panose="02020709070000000403" pitchFamily="49" charset="77"/>
              </a:rPr>
              <a:t>Aside: What happened to TTNET?</a:t>
            </a:r>
          </a:p>
        </p:txBody>
      </p:sp>
      <p:pic>
        <p:nvPicPr>
          <p:cNvPr id="5" name="Content Placeholder 4">
            <a:extLst>
              <a:ext uri="{FF2B5EF4-FFF2-40B4-BE49-F238E27FC236}">
                <a16:creationId xmlns:a16="http://schemas.microsoft.com/office/drawing/2014/main" id="{07022271-80CD-85AA-FFB0-4454B94AC95B}"/>
              </a:ext>
            </a:extLst>
          </p:cNvPr>
          <p:cNvPicPr>
            <a:picLocks noGrp="1" noChangeAspect="1"/>
          </p:cNvPicPr>
          <p:nvPr>
            <p:ph idx="1"/>
          </p:nvPr>
        </p:nvPicPr>
        <p:blipFill>
          <a:blip r:embed="rId2"/>
          <a:stretch>
            <a:fillRect/>
          </a:stretch>
        </p:blipFill>
        <p:spPr>
          <a:xfrm>
            <a:off x="1012790" y="1144892"/>
            <a:ext cx="6317175" cy="3790305"/>
          </a:xfrm>
        </p:spPr>
      </p:pic>
      <p:sp>
        <p:nvSpPr>
          <p:cNvPr id="6" name="TextBox 5">
            <a:extLst>
              <a:ext uri="{FF2B5EF4-FFF2-40B4-BE49-F238E27FC236}">
                <a16:creationId xmlns:a16="http://schemas.microsoft.com/office/drawing/2014/main" id="{5010DC18-D2F5-CC36-EE66-C92ADBE09606}"/>
              </a:ext>
            </a:extLst>
          </p:cNvPr>
          <p:cNvSpPr txBox="1"/>
          <p:nvPr/>
        </p:nvSpPr>
        <p:spPr>
          <a:xfrm>
            <a:off x="4826238" y="2860834"/>
            <a:ext cx="2820361" cy="507831"/>
          </a:xfrm>
          <a:prstGeom prst="rect">
            <a:avLst/>
          </a:prstGeom>
          <a:solidFill>
            <a:schemeClr val="bg1"/>
          </a:solidFill>
        </p:spPr>
        <p:txBody>
          <a:bodyPr wrap="square" rtlCol="0">
            <a:spAutoFit/>
          </a:bodyPr>
          <a:lstStyle/>
          <a:p>
            <a:r>
              <a:rPr lang="en-US" sz="1350" dirty="0">
                <a:latin typeface="AhnbergHand" pitchFamily="2" charset="0"/>
              </a:rPr>
              <a:t>These are all withdrawals of more specific prefixes</a:t>
            </a:r>
          </a:p>
        </p:txBody>
      </p:sp>
    </p:spTree>
    <p:extLst>
      <p:ext uri="{BB962C8B-B14F-4D97-AF65-F5344CB8AC3E}">
        <p14:creationId xmlns:p14="http://schemas.microsoft.com/office/powerpoint/2010/main" val="162818454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399B7-1EC5-9EE0-128D-588505E33CF5}"/>
              </a:ext>
            </a:extLst>
          </p:cNvPr>
          <p:cNvSpPr>
            <a:spLocks noGrp="1"/>
          </p:cNvSpPr>
          <p:nvPr>
            <p:ph type="title"/>
          </p:nvPr>
        </p:nvSpPr>
        <p:spPr/>
        <p:txBody>
          <a:bodyPr/>
          <a:lstStyle/>
          <a:p>
            <a:r>
              <a:rPr lang="en-US" dirty="0">
                <a:solidFill>
                  <a:schemeClr val="accent4">
                    <a:lumMod val="50000"/>
                  </a:schemeClr>
                </a:solidFill>
                <a:latin typeface="Powderfinger Type" panose="02020709070000000403" pitchFamily="49" charset="77"/>
              </a:rPr>
              <a:t>AS Prefix Count over 2023</a:t>
            </a:r>
          </a:p>
        </p:txBody>
      </p:sp>
      <p:sp>
        <p:nvSpPr>
          <p:cNvPr id="8" name="TextBox 7">
            <a:extLst>
              <a:ext uri="{FF2B5EF4-FFF2-40B4-BE49-F238E27FC236}">
                <a16:creationId xmlns:a16="http://schemas.microsoft.com/office/drawing/2014/main" id="{F21F44EB-E263-D9DE-1568-36AB82F59CB2}"/>
              </a:ext>
            </a:extLst>
          </p:cNvPr>
          <p:cNvSpPr txBox="1"/>
          <p:nvPr/>
        </p:nvSpPr>
        <p:spPr>
          <a:xfrm>
            <a:off x="1435694" y="1129516"/>
            <a:ext cx="1617751" cy="300082"/>
          </a:xfrm>
          <a:prstGeom prst="rect">
            <a:avLst/>
          </a:prstGeom>
          <a:noFill/>
        </p:spPr>
        <p:txBody>
          <a:bodyPr wrap="none" rtlCol="0">
            <a:spAutoFit/>
          </a:bodyPr>
          <a:lstStyle/>
          <a:p>
            <a:r>
              <a:rPr lang="en-US" sz="1350" b="1" dirty="0"/>
              <a:t>Dropped Prefixes</a:t>
            </a:r>
          </a:p>
        </p:txBody>
      </p:sp>
      <p:sp>
        <p:nvSpPr>
          <p:cNvPr id="12" name="TextBox 11">
            <a:extLst>
              <a:ext uri="{FF2B5EF4-FFF2-40B4-BE49-F238E27FC236}">
                <a16:creationId xmlns:a16="http://schemas.microsoft.com/office/drawing/2014/main" id="{0BD5616C-BC23-3EC4-A4B2-22BB7B7DC790}"/>
              </a:ext>
            </a:extLst>
          </p:cNvPr>
          <p:cNvSpPr txBox="1"/>
          <p:nvPr/>
        </p:nvSpPr>
        <p:spPr>
          <a:xfrm>
            <a:off x="5861936" y="1129516"/>
            <a:ext cx="1444626" cy="300082"/>
          </a:xfrm>
          <a:prstGeom prst="rect">
            <a:avLst/>
          </a:prstGeom>
          <a:noFill/>
        </p:spPr>
        <p:txBody>
          <a:bodyPr wrap="none" rtlCol="0">
            <a:spAutoFit/>
          </a:bodyPr>
          <a:lstStyle/>
          <a:p>
            <a:r>
              <a:rPr lang="en-US" sz="1350" b="1" dirty="0"/>
              <a:t>Added Prefixes</a:t>
            </a:r>
          </a:p>
        </p:txBody>
      </p:sp>
      <p:graphicFrame>
        <p:nvGraphicFramePr>
          <p:cNvPr id="3" name="Object 2">
            <a:extLst>
              <a:ext uri="{FF2B5EF4-FFF2-40B4-BE49-F238E27FC236}">
                <a16:creationId xmlns:a16="http://schemas.microsoft.com/office/drawing/2014/main" id="{48A59AAC-13A0-A4E4-4C77-E1C1F23B8F6F}"/>
              </a:ext>
            </a:extLst>
          </p:cNvPr>
          <p:cNvGraphicFramePr>
            <a:graphicFrameLocks noChangeAspect="1"/>
          </p:cNvGraphicFramePr>
          <p:nvPr/>
        </p:nvGraphicFramePr>
        <p:xfrm>
          <a:off x="478564" y="1476677"/>
          <a:ext cx="3729754" cy="2409758"/>
        </p:xfrm>
        <a:graphic>
          <a:graphicData uri="http://schemas.openxmlformats.org/presentationml/2006/ole">
            <mc:AlternateContent xmlns:mc="http://schemas.openxmlformats.org/markup-compatibility/2006">
              <mc:Choice xmlns:v="urn:schemas-microsoft-com:vml" Requires="v">
                <p:oleObj name="Worksheet" r:id="rId2" imgW="3086100" imgH="1993900" progId="Excel.Sheet.12">
                  <p:embed/>
                </p:oleObj>
              </mc:Choice>
              <mc:Fallback>
                <p:oleObj name="Worksheet" r:id="rId2" imgW="3086100" imgH="1993900" progId="Excel.Sheet.12">
                  <p:embed/>
                  <p:pic>
                    <p:nvPicPr>
                      <p:cNvPr id="3" name="Object 2">
                        <a:extLst>
                          <a:ext uri="{FF2B5EF4-FFF2-40B4-BE49-F238E27FC236}">
                            <a16:creationId xmlns:a16="http://schemas.microsoft.com/office/drawing/2014/main" id="{48A59AAC-13A0-A4E4-4C77-E1C1F23B8F6F}"/>
                          </a:ext>
                        </a:extLst>
                      </p:cNvPr>
                      <p:cNvPicPr/>
                      <p:nvPr/>
                    </p:nvPicPr>
                    <p:blipFill>
                      <a:blip r:embed="rId3"/>
                      <a:stretch>
                        <a:fillRect/>
                      </a:stretch>
                    </p:blipFill>
                    <p:spPr>
                      <a:xfrm>
                        <a:off x="478564" y="1476677"/>
                        <a:ext cx="3729754" cy="2409758"/>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FFCDC5F3-F0D3-18EF-E5B6-339E51A385E3}"/>
              </a:ext>
            </a:extLst>
          </p:cNvPr>
          <p:cNvGraphicFramePr>
            <a:graphicFrameLocks noChangeAspect="1"/>
          </p:cNvGraphicFramePr>
          <p:nvPr/>
        </p:nvGraphicFramePr>
        <p:xfrm>
          <a:off x="4576061" y="1476677"/>
          <a:ext cx="4196689" cy="2440297"/>
        </p:xfrm>
        <a:graphic>
          <a:graphicData uri="http://schemas.openxmlformats.org/presentationml/2006/ole">
            <mc:AlternateContent xmlns:mc="http://schemas.openxmlformats.org/markup-compatibility/2006">
              <mc:Choice xmlns:v="urn:schemas-microsoft-com:vml" Requires="v">
                <p:oleObj name="Worksheet" r:id="rId4" imgW="3429000" imgH="1993900" progId="Excel.Sheet.12">
                  <p:embed/>
                </p:oleObj>
              </mc:Choice>
              <mc:Fallback>
                <p:oleObj name="Worksheet" r:id="rId4" imgW="3429000" imgH="1993900" progId="Excel.Sheet.12">
                  <p:embed/>
                  <p:pic>
                    <p:nvPicPr>
                      <p:cNvPr id="4" name="Object 3">
                        <a:extLst>
                          <a:ext uri="{FF2B5EF4-FFF2-40B4-BE49-F238E27FC236}">
                            <a16:creationId xmlns:a16="http://schemas.microsoft.com/office/drawing/2014/main" id="{FFCDC5F3-F0D3-18EF-E5B6-339E51A385E3}"/>
                          </a:ext>
                        </a:extLst>
                      </p:cNvPr>
                      <p:cNvPicPr/>
                      <p:nvPr/>
                    </p:nvPicPr>
                    <p:blipFill>
                      <a:blip r:embed="rId5"/>
                      <a:stretch>
                        <a:fillRect/>
                      </a:stretch>
                    </p:blipFill>
                    <p:spPr>
                      <a:xfrm>
                        <a:off x="4576061" y="1476677"/>
                        <a:ext cx="4196689" cy="2440297"/>
                      </a:xfrm>
                      <a:prstGeom prst="rect">
                        <a:avLst/>
                      </a:prstGeom>
                    </p:spPr>
                  </p:pic>
                </p:oleObj>
              </mc:Fallback>
            </mc:AlternateContent>
          </a:graphicData>
        </a:graphic>
      </p:graphicFrame>
    </p:spTree>
    <p:extLst>
      <p:ext uri="{BB962C8B-B14F-4D97-AF65-F5344CB8AC3E}">
        <p14:creationId xmlns:p14="http://schemas.microsoft.com/office/powerpoint/2010/main" val="325362557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519CD-99EA-D882-D8A4-26530C833169}"/>
            </a:ext>
          </a:extLst>
        </p:cNvPr>
        <p:cNvGrpSpPr/>
        <p:nvPr/>
      </p:nvGrpSpPr>
      <p:grpSpPr>
        <a:xfrm>
          <a:off x="0" y="0"/>
          <a:ext cx="0" cy="0"/>
          <a:chOff x="0" y="0"/>
          <a:chExt cx="0" cy="0"/>
        </a:xfrm>
      </p:grpSpPr>
      <p:pic>
        <p:nvPicPr>
          <p:cNvPr id="15" name="Picture 14" descr="A graph of a number of different colored lines&#10;&#10;Description automatically generated">
            <a:extLst>
              <a:ext uri="{FF2B5EF4-FFF2-40B4-BE49-F238E27FC236}">
                <a16:creationId xmlns:a16="http://schemas.microsoft.com/office/drawing/2014/main" id="{131EDD43-2CF6-1ECD-7B22-4F169DA6F434}"/>
              </a:ext>
            </a:extLst>
          </p:cNvPr>
          <p:cNvPicPr>
            <a:picLocks noChangeAspect="1"/>
          </p:cNvPicPr>
          <p:nvPr/>
        </p:nvPicPr>
        <p:blipFill>
          <a:blip r:embed="rId2"/>
          <a:stretch>
            <a:fillRect/>
          </a:stretch>
        </p:blipFill>
        <p:spPr>
          <a:xfrm>
            <a:off x="1139371" y="712346"/>
            <a:ext cx="7369121" cy="4421472"/>
          </a:xfrm>
          <a:prstGeom prst="rect">
            <a:avLst/>
          </a:prstGeom>
        </p:spPr>
      </p:pic>
      <p:sp>
        <p:nvSpPr>
          <p:cNvPr id="5" name="TextBox 4">
            <a:extLst>
              <a:ext uri="{FF2B5EF4-FFF2-40B4-BE49-F238E27FC236}">
                <a16:creationId xmlns:a16="http://schemas.microsoft.com/office/drawing/2014/main" id="{4EFB47C0-FEA9-11F3-415D-C7E595D81018}"/>
              </a:ext>
            </a:extLst>
          </p:cNvPr>
          <p:cNvSpPr txBox="1"/>
          <p:nvPr/>
        </p:nvSpPr>
        <p:spPr>
          <a:xfrm>
            <a:off x="1713688" y="2584023"/>
            <a:ext cx="2039963" cy="415498"/>
          </a:xfrm>
          <a:prstGeom prst="rect">
            <a:avLst/>
          </a:prstGeom>
          <a:solidFill>
            <a:srgbClr val="FFFFFF"/>
          </a:solidFill>
        </p:spPr>
        <p:txBody>
          <a:bodyPr wrap="square" rtlCol="0">
            <a:spAutoFit/>
          </a:bodyPr>
          <a:lstStyle/>
          <a:p>
            <a:r>
              <a:rPr lang="en-US" sz="1050" dirty="0">
                <a:latin typeface="AhnbergHand"/>
                <a:cs typeface="AhnbergHand"/>
              </a:rPr>
              <a:t>2001: The Great Internet </a:t>
            </a:r>
          </a:p>
          <a:p>
            <a:r>
              <a:rPr lang="en-US" sz="1050" dirty="0">
                <a:latin typeface="AhnbergHand"/>
                <a:cs typeface="AhnbergHand"/>
              </a:rPr>
              <a:t>Boom and Bust</a:t>
            </a:r>
          </a:p>
        </p:txBody>
      </p:sp>
      <p:cxnSp>
        <p:nvCxnSpPr>
          <p:cNvPr id="10" name="Straight Arrow Connector 9">
            <a:extLst>
              <a:ext uri="{FF2B5EF4-FFF2-40B4-BE49-F238E27FC236}">
                <a16:creationId xmlns:a16="http://schemas.microsoft.com/office/drawing/2014/main" id="{9F048691-1E99-DB27-8B3F-CF5ED2FE1423}"/>
              </a:ext>
            </a:extLst>
          </p:cNvPr>
          <p:cNvCxnSpPr>
            <a:cxnSpLocks/>
          </p:cNvCxnSpPr>
          <p:nvPr/>
        </p:nvCxnSpPr>
        <p:spPr>
          <a:xfrm flipH="1">
            <a:off x="2778249" y="2976438"/>
            <a:ext cx="243505" cy="565766"/>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C554FB3D-4E32-D417-583B-740118EF3EC3}"/>
              </a:ext>
            </a:extLst>
          </p:cNvPr>
          <p:cNvCxnSpPr>
            <a:cxnSpLocks/>
          </p:cNvCxnSpPr>
          <p:nvPr/>
        </p:nvCxnSpPr>
        <p:spPr>
          <a:xfrm>
            <a:off x="3753650" y="2116302"/>
            <a:ext cx="92317" cy="903838"/>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8975787E-6597-76F9-5F8A-6B77B2E67C15}"/>
              </a:ext>
            </a:extLst>
          </p:cNvPr>
          <p:cNvCxnSpPr>
            <a:cxnSpLocks/>
          </p:cNvCxnSpPr>
          <p:nvPr/>
        </p:nvCxnSpPr>
        <p:spPr>
          <a:xfrm flipH="1">
            <a:off x="5082987" y="1507724"/>
            <a:ext cx="172795" cy="770458"/>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E3B2373F-55CF-136B-AEEB-A87BCCD694B6}"/>
              </a:ext>
            </a:extLst>
          </p:cNvPr>
          <p:cNvSpPr txBox="1"/>
          <p:nvPr/>
        </p:nvSpPr>
        <p:spPr>
          <a:xfrm>
            <a:off x="407476" y="191954"/>
            <a:ext cx="8776762" cy="523220"/>
          </a:xfrm>
          <a:prstGeom prst="rect">
            <a:avLst/>
          </a:prstGeom>
          <a:noFill/>
        </p:spPr>
        <p:txBody>
          <a:bodyPr wrap="none" rtlCol="0">
            <a:spAutoFit/>
          </a:bodyPr>
          <a:lstStyle/>
          <a:p>
            <a:r>
              <a:rPr lang="en-US" sz="2800" dirty="0">
                <a:solidFill>
                  <a:schemeClr val="accent6">
                    <a:lumMod val="50000"/>
                  </a:schemeClr>
                </a:solidFill>
                <a:latin typeface="Powderfinger Type"/>
                <a:cs typeface="Powderfinger Type"/>
              </a:rPr>
              <a:t>30 Years of IPv4 Advertised Address Span</a:t>
            </a:r>
          </a:p>
        </p:txBody>
      </p:sp>
      <p:sp>
        <p:nvSpPr>
          <p:cNvPr id="2" name="TextBox 1">
            <a:extLst>
              <a:ext uri="{FF2B5EF4-FFF2-40B4-BE49-F238E27FC236}">
                <a16:creationId xmlns:a16="http://schemas.microsoft.com/office/drawing/2014/main" id="{0FB9BAED-E026-6055-A10F-B9EF30B116FE}"/>
              </a:ext>
            </a:extLst>
          </p:cNvPr>
          <p:cNvSpPr txBox="1"/>
          <p:nvPr/>
        </p:nvSpPr>
        <p:spPr>
          <a:xfrm>
            <a:off x="285450" y="1464259"/>
            <a:ext cx="2736304" cy="577081"/>
          </a:xfrm>
          <a:prstGeom prst="rect">
            <a:avLst/>
          </a:prstGeom>
          <a:solidFill>
            <a:schemeClr val="bg1"/>
          </a:solidFill>
        </p:spPr>
        <p:txBody>
          <a:bodyPr wrap="square" rtlCol="0">
            <a:spAutoFit/>
          </a:bodyPr>
          <a:lstStyle/>
          <a:p>
            <a:r>
              <a:rPr lang="en-US" sz="1050" dirty="0">
                <a:solidFill>
                  <a:schemeClr val="accent6">
                    <a:lumMod val="50000"/>
                  </a:schemeClr>
                </a:solidFill>
                <a:latin typeface="AhnbergHand"/>
                <a:cs typeface="AhnbergHand"/>
              </a:rPr>
              <a:t>This is a view pulled together from each of the routing peers of Route-Views and RIPE RIS</a:t>
            </a:r>
          </a:p>
        </p:txBody>
      </p:sp>
      <p:sp>
        <p:nvSpPr>
          <p:cNvPr id="23" name="TextBox 22">
            <a:extLst>
              <a:ext uri="{FF2B5EF4-FFF2-40B4-BE49-F238E27FC236}">
                <a16:creationId xmlns:a16="http://schemas.microsoft.com/office/drawing/2014/main" id="{1E42FBC1-3C86-336D-DD21-DBDE97D07CBD}"/>
              </a:ext>
            </a:extLst>
          </p:cNvPr>
          <p:cNvSpPr txBox="1"/>
          <p:nvPr/>
        </p:nvSpPr>
        <p:spPr>
          <a:xfrm>
            <a:off x="4186114" y="1391191"/>
            <a:ext cx="2674130" cy="253916"/>
          </a:xfrm>
          <a:prstGeom prst="rect">
            <a:avLst/>
          </a:prstGeom>
          <a:solidFill>
            <a:srgbClr val="FFFFFF"/>
          </a:solidFill>
        </p:spPr>
        <p:txBody>
          <a:bodyPr wrap="none" rtlCol="0">
            <a:spAutoFit/>
          </a:bodyPr>
          <a:lstStyle/>
          <a:p>
            <a:r>
              <a:rPr lang="en-US" sz="1050" dirty="0">
                <a:latin typeface="AhnbergHand"/>
                <a:cs typeface="AhnbergHand"/>
              </a:rPr>
              <a:t>2011: Onset of Address Exhaustion</a:t>
            </a:r>
          </a:p>
        </p:txBody>
      </p:sp>
      <p:sp>
        <p:nvSpPr>
          <p:cNvPr id="25" name="TextBox 24">
            <a:extLst>
              <a:ext uri="{FF2B5EF4-FFF2-40B4-BE49-F238E27FC236}">
                <a16:creationId xmlns:a16="http://schemas.microsoft.com/office/drawing/2014/main" id="{70E47265-9FC4-51BE-7565-6A2D26D0E41B}"/>
              </a:ext>
            </a:extLst>
          </p:cNvPr>
          <p:cNvSpPr txBox="1"/>
          <p:nvPr/>
        </p:nvSpPr>
        <p:spPr>
          <a:xfrm>
            <a:off x="4766814" y="1103208"/>
            <a:ext cx="2175596" cy="253916"/>
          </a:xfrm>
          <a:prstGeom prst="rect">
            <a:avLst/>
          </a:prstGeom>
          <a:solidFill>
            <a:srgbClr val="FFFFFF"/>
          </a:solidFill>
        </p:spPr>
        <p:txBody>
          <a:bodyPr wrap="none" rtlCol="0">
            <a:spAutoFit/>
          </a:bodyPr>
          <a:lstStyle/>
          <a:p>
            <a:r>
              <a:rPr lang="en-US" sz="1050" dirty="0">
                <a:latin typeface="AhnbergHand"/>
                <a:cs typeface="AhnbergHand"/>
              </a:rPr>
              <a:t>2021: Advertised DoD blocks</a:t>
            </a:r>
          </a:p>
        </p:txBody>
      </p:sp>
      <p:cxnSp>
        <p:nvCxnSpPr>
          <p:cNvPr id="27" name="Straight Arrow Connector 26">
            <a:extLst>
              <a:ext uri="{FF2B5EF4-FFF2-40B4-BE49-F238E27FC236}">
                <a16:creationId xmlns:a16="http://schemas.microsoft.com/office/drawing/2014/main" id="{7E53BB3B-6A0D-C40C-F416-C12FDB0DF24D}"/>
              </a:ext>
            </a:extLst>
          </p:cNvPr>
          <p:cNvCxnSpPr/>
          <p:nvPr/>
        </p:nvCxnSpPr>
        <p:spPr>
          <a:xfrm>
            <a:off x="6655377" y="1334041"/>
            <a:ext cx="880630" cy="172566"/>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1EDE5BB-E437-FABF-A9BD-40944E8A1E29}"/>
              </a:ext>
            </a:extLst>
          </p:cNvPr>
          <p:cNvSpPr txBox="1"/>
          <p:nvPr/>
        </p:nvSpPr>
        <p:spPr>
          <a:xfrm>
            <a:off x="2929984" y="1885469"/>
            <a:ext cx="1939955" cy="253916"/>
          </a:xfrm>
          <a:prstGeom prst="rect">
            <a:avLst/>
          </a:prstGeom>
          <a:solidFill>
            <a:srgbClr val="FFFFFF"/>
          </a:solidFill>
        </p:spPr>
        <p:txBody>
          <a:bodyPr wrap="none" rtlCol="0">
            <a:spAutoFit/>
          </a:bodyPr>
          <a:lstStyle/>
          <a:p>
            <a:r>
              <a:rPr lang="en-US" sz="1050" dirty="0">
                <a:latin typeface="AhnbergHand"/>
                <a:cs typeface="AhnbergHand"/>
              </a:rPr>
              <a:t>2005: Consumer Market</a:t>
            </a:r>
          </a:p>
        </p:txBody>
      </p:sp>
    </p:spTree>
    <p:extLst>
      <p:ext uri="{BB962C8B-B14F-4D97-AF65-F5344CB8AC3E}">
        <p14:creationId xmlns:p14="http://schemas.microsoft.com/office/powerpoint/2010/main" val="399200370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F223D-4E8D-AEA7-DC0D-D51EF47DC95D}"/>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20D5D9D5-5F97-5CC5-4F49-D98D68C82B26}"/>
              </a:ext>
            </a:extLst>
          </p:cNvPr>
          <p:cNvSpPr txBox="1"/>
          <p:nvPr/>
        </p:nvSpPr>
        <p:spPr>
          <a:xfrm>
            <a:off x="407476" y="191954"/>
            <a:ext cx="3191899" cy="523220"/>
          </a:xfrm>
          <a:prstGeom prst="rect">
            <a:avLst/>
          </a:prstGeom>
          <a:noFill/>
        </p:spPr>
        <p:txBody>
          <a:bodyPr wrap="none" rtlCol="0">
            <a:spAutoFit/>
          </a:bodyPr>
          <a:lstStyle/>
          <a:p>
            <a:r>
              <a:rPr lang="en-US" sz="2800" dirty="0">
                <a:solidFill>
                  <a:schemeClr val="accent6">
                    <a:lumMod val="50000"/>
                  </a:schemeClr>
                </a:solidFill>
                <a:latin typeface="Powderfinger Type"/>
                <a:cs typeface="Powderfinger Type"/>
              </a:rPr>
              <a:t>2023 in Detail</a:t>
            </a:r>
          </a:p>
        </p:txBody>
      </p:sp>
      <p:pic>
        <p:nvPicPr>
          <p:cNvPr id="8" name="Picture 7" descr="A graph of different colored lines&#10;&#10;Description automatically generated">
            <a:extLst>
              <a:ext uri="{FF2B5EF4-FFF2-40B4-BE49-F238E27FC236}">
                <a16:creationId xmlns:a16="http://schemas.microsoft.com/office/drawing/2014/main" id="{461B40B1-A0D3-0B60-E00A-4FAABD56249B}"/>
              </a:ext>
            </a:extLst>
          </p:cNvPr>
          <p:cNvPicPr>
            <a:picLocks noChangeAspect="1"/>
          </p:cNvPicPr>
          <p:nvPr/>
        </p:nvPicPr>
        <p:blipFill>
          <a:blip r:embed="rId2"/>
          <a:stretch>
            <a:fillRect/>
          </a:stretch>
        </p:blipFill>
        <p:spPr>
          <a:xfrm>
            <a:off x="776721" y="822960"/>
            <a:ext cx="6907356" cy="4144414"/>
          </a:xfrm>
          <a:prstGeom prst="rect">
            <a:avLst/>
          </a:prstGeom>
        </p:spPr>
      </p:pic>
      <p:sp>
        <p:nvSpPr>
          <p:cNvPr id="9" name="TextBox 8">
            <a:extLst>
              <a:ext uri="{FF2B5EF4-FFF2-40B4-BE49-F238E27FC236}">
                <a16:creationId xmlns:a16="http://schemas.microsoft.com/office/drawing/2014/main" id="{01BB46BD-28A7-879E-79A2-53EA6E4D5BE6}"/>
              </a:ext>
            </a:extLst>
          </p:cNvPr>
          <p:cNvSpPr txBox="1"/>
          <p:nvPr/>
        </p:nvSpPr>
        <p:spPr>
          <a:xfrm>
            <a:off x="3787486" y="1831397"/>
            <a:ext cx="2255746" cy="300082"/>
          </a:xfrm>
          <a:prstGeom prst="rect">
            <a:avLst/>
          </a:prstGeom>
          <a:noFill/>
        </p:spPr>
        <p:txBody>
          <a:bodyPr wrap="none" rtlCol="0">
            <a:spAutoFit/>
          </a:bodyPr>
          <a:lstStyle/>
          <a:p>
            <a:r>
              <a:rPr lang="en-US" sz="1350" dirty="0">
                <a:latin typeface="AhnbergHand" pitchFamily="2" charset="0"/>
              </a:rPr>
              <a:t>Amazon O2 – 22 Aug</a:t>
            </a:r>
            <a:r>
              <a:rPr lang="en-US" sz="1350" dirty="0"/>
              <a:t> </a:t>
            </a:r>
          </a:p>
        </p:txBody>
      </p:sp>
      <p:sp>
        <p:nvSpPr>
          <p:cNvPr id="12" name="Freeform 11">
            <a:extLst>
              <a:ext uri="{FF2B5EF4-FFF2-40B4-BE49-F238E27FC236}">
                <a16:creationId xmlns:a16="http://schemas.microsoft.com/office/drawing/2014/main" id="{EA51F455-5441-8F0F-F11A-4D4780AB0C98}"/>
              </a:ext>
            </a:extLst>
          </p:cNvPr>
          <p:cNvSpPr/>
          <p:nvPr/>
        </p:nvSpPr>
        <p:spPr>
          <a:xfrm>
            <a:off x="4371975" y="2213264"/>
            <a:ext cx="371257" cy="654628"/>
          </a:xfrm>
          <a:custGeom>
            <a:avLst/>
            <a:gdLst>
              <a:gd name="connsiteX0" fmla="*/ 0 w 495009"/>
              <a:gd name="connsiteY0" fmla="*/ 0 h 872837"/>
              <a:gd name="connsiteX1" fmla="*/ 135082 w 495009"/>
              <a:gd name="connsiteY1" fmla="*/ 550718 h 872837"/>
              <a:gd name="connsiteX2" fmla="*/ 488373 w 495009"/>
              <a:gd name="connsiteY2" fmla="*/ 800100 h 872837"/>
              <a:gd name="connsiteX3" fmla="*/ 374073 w 495009"/>
              <a:gd name="connsiteY3" fmla="*/ 644237 h 872837"/>
              <a:gd name="connsiteX4" fmla="*/ 477982 w 495009"/>
              <a:gd name="connsiteY4" fmla="*/ 800100 h 872837"/>
              <a:gd name="connsiteX5" fmla="*/ 342900 w 495009"/>
              <a:gd name="connsiteY5" fmla="*/ 872837 h 87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009" h="872837">
                <a:moveTo>
                  <a:pt x="0" y="0"/>
                </a:moveTo>
                <a:cubicBezTo>
                  <a:pt x="26843" y="208684"/>
                  <a:pt x="53687" y="417368"/>
                  <a:pt x="135082" y="550718"/>
                </a:cubicBezTo>
                <a:cubicBezTo>
                  <a:pt x="216477" y="684068"/>
                  <a:pt x="448541" y="784514"/>
                  <a:pt x="488373" y="800100"/>
                </a:cubicBezTo>
                <a:cubicBezTo>
                  <a:pt x="528205" y="815686"/>
                  <a:pt x="375805" y="644237"/>
                  <a:pt x="374073" y="644237"/>
                </a:cubicBezTo>
                <a:cubicBezTo>
                  <a:pt x="372341" y="644237"/>
                  <a:pt x="483178" y="762000"/>
                  <a:pt x="477982" y="800100"/>
                </a:cubicBezTo>
                <a:cubicBezTo>
                  <a:pt x="472787" y="838200"/>
                  <a:pt x="407843" y="855518"/>
                  <a:pt x="342900" y="872837"/>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673610727"/>
      </p:ext>
    </p:extLst>
  </p:cSld>
  <p:clrMapOvr>
    <a:masterClrMapping/>
  </p:clrMapOvr>
  <p:transition spd="med"/>
</p:sld>
</file>

<file path=ppt/theme/theme1.xml><?xml version="1.0" encoding="utf-8"?>
<a:theme xmlns:a="http://schemas.openxmlformats.org/drawingml/2006/main" name="APNIC33PowerPointTemplateFinal">
  <a:themeElements>
    <a:clrScheme name="APRICOT 2024">
      <a:dk1>
        <a:srgbClr val="000000"/>
      </a:dk1>
      <a:lt1>
        <a:srgbClr val="FFFFFF"/>
      </a:lt1>
      <a:dk2>
        <a:srgbClr val="05329D"/>
      </a:dk2>
      <a:lt2>
        <a:srgbClr val="E3DED1"/>
      </a:lt2>
      <a:accent1>
        <a:srgbClr val="5F2674"/>
      </a:accent1>
      <a:accent2>
        <a:srgbClr val="DB9D36"/>
      </a:accent2>
      <a:accent3>
        <a:srgbClr val="05329C"/>
      </a:accent3>
      <a:accent4>
        <a:srgbClr val="246EC4"/>
      </a:accent4>
      <a:accent5>
        <a:srgbClr val="69A7D9"/>
      </a:accent5>
      <a:accent6>
        <a:srgbClr val="2E630B"/>
      </a:accent6>
      <a:hlink>
        <a:srgbClr val="003FC8"/>
      </a:hlink>
      <a:folHlink>
        <a:srgbClr val="F7A032"/>
      </a:folHlink>
    </a:clrScheme>
    <a:fontScheme name="APNIC33PowerPointTemplateFinal">
      <a:majorFont>
        <a:latin typeface="Calibri"/>
        <a:ea typeface="Calibri"/>
        <a:cs typeface="Calibri"/>
      </a:majorFont>
      <a:minorFont>
        <a:latin typeface="Helvetica"/>
        <a:ea typeface="Helvetica"/>
        <a:cs typeface="Helvetica"/>
      </a:minorFont>
    </a:fontScheme>
    <a:fmtScheme name="APNIC33PowerPointTemplateFin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APNIC33PowerPointTemplateFinal">
  <a:themeElements>
    <a:clrScheme name="APNIC33PowerPointTemplateFinal">
      <a:dk1>
        <a:srgbClr val="000000"/>
      </a:dk1>
      <a:lt1>
        <a:srgbClr val="FFFFFF"/>
      </a:lt1>
      <a:dk2>
        <a:srgbClr val="A7A7A7"/>
      </a:dk2>
      <a:lt2>
        <a:srgbClr val="535353"/>
      </a:lt2>
      <a:accent1>
        <a:srgbClr val="004FBA"/>
      </a:accent1>
      <a:accent2>
        <a:srgbClr val="F27D0A"/>
      </a:accent2>
      <a:accent3>
        <a:srgbClr val="590F4A"/>
      </a:accent3>
      <a:accent4>
        <a:srgbClr val="166813"/>
      </a:accent4>
      <a:accent5>
        <a:srgbClr val="C40836"/>
      </a:accent5>
      <a:accent6>
        <a:srgbClr val="FFCF0A"/>
      </a:accent6>
      <a:hlink>
        <a:srgbClr val="0000FF"/>
      </a:hlink>
      <a:folHlink>
        <a:srgbClr val="FF00FF"/>
      </a:folHlink>
    </a:clrScheme>
    <a:fontScheme name="APNIC33PowerPointTemplateFinal">
      <a:majorFont>
        <a:latin typeface="Calibri"/>
        <a:ea typeface="Calibri"/>
        <a:cs typeface="Calibri"/>
      </a:majorFont>
      <a:minorFont>
        <a:latin typeface="Helvetica"/>
        <a:ea typeface="Helvetica"/>
        <a:cs typeface="Helvetica"/>
      </a:minorFont>
    </a:fontScheme>
    <a:fmtScheme name="APNIC33PowerPointTemplateFin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LengthInSeconds xmlns="f3c9ee7b-9546-4620-8385-476b7c847cc0" xsi:nil="true"/>
    <MediaServiceAutoKeyPoints xmlns="f3c9ee7b-9546-4620-8385-476b7c847cc0" xsi:nil="true"/>
    <MediaServiceEventHashCode xmlns="f3c9ee7b-9546-4620-8385-476b7c847cc0" xsi:nil="true"/>
    <MediaServiceAutoTags xmlns="f3c9ee7b-9546-4620-8385-476b7c847cc0" xsi:nil="true"/>
    <MediaServiceDateTaken xmlns="f3c9ee7b-9546-4620-8385-476b7c847cc0" xsi:nil="true"/>
    <MediaServiceGenerationTime xmlns="f3c9ee7b-9546-4620-8385-476b7c847cc0" xsi:nil="true"/>
    <MediaServiceFastMetadata xmlns="f3c9ee7b-9546-4620-8385-476b7c847cc0" xsi:nil="true"/>
    <MediaServiceLocation xmlns="f3c9ee7b-9546-4620-8385-476b7c847cc0" xsi:nil="true"/>
    <lcf76f155ced4ddcb4097134ff3c332f xmlns="f3c9ee7b-9546-4620-8385-476b7c847cc0">
      <Terms xmlns="http://schemas.microsoft.com/office/infopath/2007/PartnerControls"/>
    </lcf76f155ced4ddcb4097134ff3c332f>
    <MediaServiceOCR xmlns="f3c9ee7b-9546-4620-8385-476b7c847cc0" xsi:nil="true"/>
    <TaxCatchAll xmlns="4c5ba48c-5779-4b66-942e-d4cc880d4d67" xsi:nil="true"/>
    <MediaServiceMetadata xmlns="f3c9ee7b-9546-4620-8385-476b7c847cc0" xsi:nil="true"/>
    <MediaServiceKeyPoints xmlns="f3c9ee7b-9546-4620-8385-476b7c847cc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B6ED2131CEA984986EFCDC9C825AB3B" ma:contentTypeVersion="7" ma:contentTypeDescription="Create a new document." ma:contentTypeScope="" ma:versionID="844d0364a9a4daa1185d90041fb131ab">
  <xsd:schema xmlns:xsd="http://www.w3.org/2001/XMLSchema" xmlns:xs="http://www.w3.org/2001/XMLSchema" xmlns:p="http://schemas.microsoft.com/office/2006/metadata/properties" xmlns:ns2="4c5ba48c-5779-4b66-942e-d4cc880d4d67" xmlns:ns3="f3c9ee7b-9546-4620-8385-476b7c847cc0" targetNamespace="http://schemas.microsoft.com/office/2006/metadata/properties" ma:root="true" ma:fieldsID="91b159941bad3678be3fe72e05010660" ns2:_="" ns3:_="">
    <xsd:import namespace="4c5ba48c-5779-4b66-942e-d4cc880d4d67"/>
    <xsd:import namespace="f3c9ee7b-9546-4620-8385-476b7c847cc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5ba48c-5779-4b66-942e-d4cc880d4d6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81f2d0d-d1de-45f7-83cd-3d9758dcf36a}" ma:internalName="TaxCatchAll" ma:showField="CatchAllData" ma:web="4c5ba48c-5779-4b66-942e-d4cc880d4d6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3c9ee7b-9546-4620-8385-476b7c847cc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false">
      <xsd:simpleType>
        <xsd:restriction base="dms:Note"/>
      </xsd:simpleType>
    </xsd:element>
    <xsd:element name="MediaServiceFastMetadata" ma:index="11" nillable="true" ma:displayName="MediaServiceFastMetadata" ma:hidden="true" ma:internalName="MediaServiceFastMetadata" ma:readOnly="false">
      <xsd:simpleType>
        <xsd:restriction base="dms:Note"/>
      </xsd:simpleType>
    </xsd:element>
    <xsd:element name="MediaServiceDateTaken" ma:index="12" nillable="true" ma:displayName="MediaServiceDateTaken" ma:hidden="true" ma:internalName="MediaServiceDateTaken" ma:readOnly="false">
      <xsd:simpleType>
        <xsd:restriction base="dms:Text"/>
      </xsd:simpleType>
    </xsd:element>
    <xsd:element name="MediaServiceAutoTags" ma:index="13" nillable="true" ma:displayName="MediaServiceAutoTags" ma:internalName="MediaServiceAutoTags" ma:readOnly="false">
      <xsd:simpleType>
        <xsd:restriction base="dms:Text"/>
      </xsd:simpleType>
    </xsd:element>
    <xsd:element name="MediaServiceOCR" ma:index="14" nillable="true" ma:displayName="MediaServiceOCR" ma:internalName="MediaServiceOCR" ma:readOnly="false">
      <xsd:simpleType>
        <xsd:restriction base="dms:Note">
          <xsd:maxLength value="255"/>
        </xsd:restriction>
      </xsd:simpleType>
    </xsd:element>
    <xsd:element name="MediaServiceEventHashCode" ma:index="15" nillable="true" ma:displayName="MediaServiceEventHashCode" ma:hidden="true" ma:internalName="MediaServiceEventHashCode" ma:readOnly="false">
      <xsd:simpleType>
        <xsd:restriction base="dms:Text"/>
      </xsd:simpleType>
    </xsd:element>
    <xsd:element name="MediaServiceGenerationTime" ma:index="16" nillable="true" ma:displayName="MediaServiceGenerationTime" ma:hidden="true" ma:internalName="MediaServiceGenerationTime" ma:readOnly="false">
      <xsd:simpleType>
        <xsd:restriction base="dms:Text"/>
      </xsd:simpleType>
    </xsd:element>
    <xsd:element name="MediaServiceLocation" ma:index="17" nillable="true" ma:displayName="MediaServiceLocation" ma:internalName="MediaServiceLocation" ma:readOnly="false">
      <xsd:simpleType>
        <xsd:restriction base="dms:Text"/>
      </xsd:simpleType>
    </xsd:element>
    <xsd:element name="MediaServiceAutoKeyPoints" ma:index="18" nillable="true" ma:displayName="MediaServiceAutoKeyPoints" ma:hidden="true" ma:internalName="MediaServiceAutoKeyPoints" ma:readOnly="false">
      <xsd:simpleType>
        <xsd:restriction base="dms:Note"/>
      </xsd:simpleType>
    </xsd:element>
    <xsd:element name="MediaServiceKeyPoints" ma:index="19" nillable="true" ma:displayName="KeyPoints" ma:internalName="MediaServiceKeyPoints" ma:readOnly="false">
      <xsd:simpleType>
        <xsd:restriction base="dms:Note">
          <xsd:maxLength value="255"/>
        </xsd:restriction>
      </xsd:simpleType>
    </xsd:element>
    <xsd:element name="MediaLengthInSeconds" ma:index="20" nillable="true" ma:displayName="Length (seconds)" ma:internalName="MediaLengthInSeconds" ma:readOnly="fals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4787e27-19c0-48e5-b6e2-2b1c5cdda774"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149D10F-8808-489B-8E83-152B3A5C2B57}">
  <ds:schemaRefs>
    <ds:schemaRef ds:uri="http://schemas.microsoft.com/office/2006/metadata/properties"/>
    <ds:schemaRef ds:uri="http://schemas.microsoft.com/office/infopath/2007/PartnerControls"/>
    <ds:schemaRef ds:uri="f3c9ee7b-9546-4620-8385-476b7c847cc0"/>
    <ds:schemaRef ds:uri="4c5ba48c-5779-4b66-942e-d4cc880d4d67"/>
  </ds:schemaRefs>
</ds:datastoreItem>
</file>

<file path=customXml/itemProps2.xml><?xml version="1.0" encoding="utf-8"?>
<ds:datastoreItem xmlns:ds="http://schemas.openxmlformats.org/officeDocument/2006/customXml" ds:itemID="{9D9A20C2-0463-4966-9496-73882BA80B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5ba48c-5779-4b66-942e-d4cc880d4d67"/>
    <ds:schemaRef ds:uri="f3c9ee7b-9546-4620-8385-476b7c847c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463DAAB-EC92-44F0-AA19-991F003236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{4F9D9EED-53A1-9D45-A89C-65332F49BD58}tf16401369</Template>
  <TotalTime>60</TotalTime>
  <Words>2119</Words>
  <Application>Microsoft Macintosh PowerPoint</Application>
  <PresentationFormat>On-screen Show (16:9)</PresentationFormat>
  <Paragraphs>278</Paragraphs>
  <Slides>54</Slides>
  <Notes>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61" baseType="lpstr">
      <vt:lpstr>AhnbergHand</vt:lpstr>
      <vt:lpstr>Arial</vt:lpstr>
      <vt:lpstr>Calibri</vt:lpstr>
      <vt:lpstr>Powderfinger Type</vt:lpstr>
      <vt:lpstr>Vadim's Writing</vt:lpstr>
      <vt:lpstr>APNIC33PowerPointTemplateFinal</vt:lpstr>
      <vt:lpstr>Worksheet</vt:lpstr>
      <vt:lpstr>BGP in 2023</vt:lpstr>
      <vt:lpstr>The Highlights</vt:lpstr>
      <vt:lpstr>PowerPoint Presentation</vt:lpstr>
      <vt:lpstr>IPv4 in 2023</vt:lpstr>
      <vt:lpstr>IPv4 in 2023</vt:lpstr>
      <vt:lpstr>Aside: What happened to TTNET?</vt:lpstr>
      <vt:lpstr>AS Prefix Count over 2023</vt:lpstr>
      <vt:lpstr>PowerPoint Presentation</vt:lpstr>
      <vt:lpstr>PowerPoint Presentation</vt:lpstr>
      <vt:lpstr>2023: Assigned vs Recovered Addresses</vt:lpstr>
      <vt:lpstr>2023: Assigned vs Recovered Addresses</vt:lpstr>
      <vt:lpstr>2018-2023: 6 Year Assigned vs Recovered Addresses</vt:lpstr>
      <vt:lpstr>Advertised Span per Origin AS over 2023</vt:lpstr>
      <vt:lpstr>What happened in 2023 in V4?</vt:lpstr>
      <vt:lpstr>What happened in 2023 in V4?</vt:lpstr>
      <vt:lpstr>The Highlights</vt:lpstr>
      <vt:lpstr>The 20-Year View of IPv6</vt:lpstr>
      <vt:lpstr>2023 IPv6 FIB in Detail</vt:lpstr>
      <vt:lpstr>2023 IPv6 FIB in Detail</vt:lpstr>
      <vt:lpstr>More Specifics in IPv6</vt:lpstr>
      <vt:lpstr>20-Year IPv6 Advertised Address Span</vt:lpstr>
      <vt:lpstr>IPv6 Advertised Address Span in 2023</vt:lpstr>
      <vt:lpstr>V6 in 2023</vt:lpstr>
      <vt:lpstr>The Highlights</vt:lpstr>
      <vt:lpstr>V4 BGP Table Size Predictions</vt:lpstr>
      <vt:lpstr>V4 BGP Table Size Predictions</vt:lpstr>
      <vt:lpstr>V6 BGP Table Size Predictions</vt:lpstr>
      <vt:lpstr>V6 BGP Table Size Predictions</vt:lpstr>
      <vt:lpstr>BGP Table Growth</vt:lpstr>
      <vt:lpstr>The Highlights</vt:lpstr>
      <vt:lpstr>IPv4 BGP Updates – Daily Updates</vt:lpstr>
      <vt:lpstr>IPv4 BGP Updates – Daily Updates</vt:lpstr>
      <vt:lpstr>IPv4 Unstable Prefixes per Day</vt:lpstr>
      <vt:lpstr>IPv4 Unstable Prefixes per Day</vt:lpstr>
      <vt:lpstr>IPv4 BGP Convergence Performance</vt:lpstr>
      <vt:lpstr>IPv4 BGP Convergence Performance</vt:lpstr>
      <vt:lpstr>Updates in IPv4 BGP</vt:lpstr>
      <vt:lpstr>V6 BGP Updates</vt:lpstr>
      <vt:lpstr>V6 BGP Updates</vt:lpstr>
      <vt:lpstr>V6 Unstable Prefixes</vt:lpstr>
      <vt:lpstr>V6 Unstable Prefixes</vt:lpstr>
      <vt:lpstr>V6 Convergence Performance</vt:lpstr>
      <vt:lpstr>V6 Convergence Performance</vt:lpstr>
      <vt:lpstr>Updates in IPv6 BGP</vt:lpstr>
      <vt:lpstr>The Highlights</vt:lpstr>
      <vt:lpstr>Routing Futures</vt:lpstr>
      <vt:lpstr>Routing Futures</vt:lpstr>
      <vt:lpstr>Some Practical Suggestions</vt:lpstr>
      <vt:lpstr>Some Practical Suggestions</vt:lpstr>
      <vt:lpstr>Some Practical Suggestions</vt:lpstr>
      <vt:lpstr>Some Practical Suggestions</vt:lpstr>
      <vt:lpstr>Some Practical Suggestions</vt:lpstr>
      <vt:lpstr>That’s it!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for using this template</dc:title>
  <cp:lastModifiedBy>Geoff Huston</cp:lastModifiedBy>
  <cp:revision>16</cp:revision>
  <dcterms:modified xsi:type="dcterms:W3CDTF">2024-02-05T00:55:24Z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0x010100BB6ED2131CEA984986EFCDC9C825AB3B</vt:lpwstr>
  </property>
  <property fmtid="{D5CDD505-2E9C-101B-9397-08002B2CF9AE}" pid="3" name="MSIP_Label_66ca7b2a-4f6d-4766-806a-1a0c76ea1c59_Enabled">
    <vt:lpwstr>true</vt:lpwstr>
  </property>
  <property fmtid="{D5CDD505-2E9C-101B-9397-08002B2CF9AE}" pid="4" name="MSIP_Label_66ca7b2a-4f6d-4766-806a-1a0c76ea1c59_SetDate">
    <vt:lpwstr>2023-10-10T03:37:18Z</vt:lpwstr>
  </property>
  <property fmtid="{D5CDD505-2E9C-101B-9397-08002B2CF9AE}" pid="5" name="MSIP_Label_66ca7b2a-4f6d-4766-806a-1a0c76ea1c59_Method">
    <vt:lpwstr>Standard</vt:lpwstr>
  </property>
  <property fmtid="{D5CDD505-2E9C-101B-9397-08002B2CF9AE}" pid="6" name="MSIP_Label_66ca7b2a-4f6d-4766-806a-1a0c76ea1c59_Name">
    <vt:lpwstr>Internal</vt:lpwstr>
  </property>
  <property fmtid="{D5CDD505-2E9C-101B-9397-08002B2CF9AE}" pid="7" name="MSIP_Label_66ca7b2a-4f6d-4766-806a-1a0c76ea1c59_SiteId">
    <vt:lpwstr>127d8d0d-7ccf-473d-ab09-6e44ad752ded</vt:lpwstr>
  </property>
  <property fmtid="{D5CDD505-2E9C-101B-9397-08002B2CF9AE}" pid="8" name="MSIP_Label_66ca7b2a-4f6d-4766-806a-1a0c76ea1c59_ActionId">
    <vt:lpwstr>c8b57713-2d44-43d9-a1f2-166b86ec0f53</vt:lpwstr>
  </property>
  <property fmtid="{D5CDD505-2E9C-101B-9397-08002B2CF9AE}" pid="9" name="MSIP_Label_66ca7b2a-4f6d-4766-806a-1a0c76ea1c59_ContentBits">
    <vt:lpwstr>0</vt:lpwstr>
  </property>
  <property fmtid="{D5CDD505-2E9C-101B-9397-08002B2CF9AE}" pid="10" name="MediaServiceImageTags">
    <vt:lpwstr/>
  </property>
</Properties>
</file>