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9" r:id="rId2"/>
    <p:sldId id="270" r:id="rId3"/>
    <p:sldId id="271" r:id="rId4"/>
    <p:sldId id="304" r:id="rId5"/>
    <p:sldId id="274" r:id="rId6"/>
    <p:sldId id="275" r:id="rId7"/>
    <p:sldId id="456" r:id="rId8"/>
    <p:sldId id="457" r:id="rId9"/>
    <p:sldId id="458" r:id="rId10"/>
    <p:sldId id="460" r:id="rId11"/>
    <p:sldId id="459" r:id="rId12"/>
    <p:sldId id="302" r:id="rId13"/>
    <p:sldId id="479" r:id="rId14"/>
    <p:sldId id="319" r:id="rId15"/>
    <p:sldId id="439" r:id="rId16"/>
    <p:sldId id="483" r:id="rId17"/>
    <p:sldId id="461" r:id="rId18"/>
    <p:sldId id="462" r:id="rId19"/>
    <p:sldId id="463" r:id="rId20"/>
    <p:sldId id="465" r:id="rId21"/>
    <p:sldId id="464" r:id="rId22"/>
    <p:sldId id="466" r:id="rId23"/>
    <p:sldId id="467" r:id="rId24"/>
    <p:sldId id="480" r:id="rId25"/>
    <p:sldId id="481" r:id="rId26"/>
    <p:sldId id="470" r:id="rId27"/>
    <p:sldId id="471" r:id="rId28"/>
    <p:sldId id="472" r:id="rId29"/>
    <p:sldId id="482" r:id="rId30"/>
    <p:sldId id="474" r:id="rId31"/>
    <p:sldId id="476" r:id="rId32"/>
    <p:sldId id="455" r:id="rId33"/>
    <p:sldId id="4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F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656"/>
    <p:restoredTop sz="94680"/>
  </p:normalViewPr>
  <p:slideViewPr>
    <p:cSldViewPr snapToGrid="0">
      <p:cViewPr varScale="1">
        <p:scale>
          <a:sx n="170" d="100"/>
          <a:sy n="170" d="100"/>
        </p:scale>
        <p:origin x="1216"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5324C-96E2-624D-B096-BEA17FEC24EE}" type="datetimeFigureOut">
              <a:rPr lang="en-AU" smtClean="0"/>
              <a:t>5/4/2024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EC318-25C0-CA42-9D47-BEE207B03E97}" type="slidenum">
              <a:rPr lang="en-AU" smtClean="0"/>
              <a:t>‹#›</a:t>
            </a:fld>
            <a:endParaRPr lang="en-AU"/>
          </a:p>
        </p:txBody>
      </p:sp>
    </p:spTree>
    <p:extLst>
      <p:ext uri="{BB962C8B-B14F-4D97-AF65-F5344CB8AC3E}">
        <p14:creationId xmlns:p14="http://schemas.microsoft.com/office/powerpoint/2010/main" val="3025885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E4EC318-25C0-CA42-9D47-BEE207B03E97}" type="slidenum">
              <a:rPr lang="en-AU" smtClean="0"/>
              <a:t>11</a:t>
            </a:fld>
            <a:endParaRPr lang="en-AU"/>
          </a:p>
        </p:txBody>
      </p:sp>
    </p:spTree>
    <p:extLst>
      <p:ext uri="{BB962C8B-B14F-4D97-AF65-F5344CB8AC3E}">
        <p14:creationId xmlns:p14="http://schemas.microsoft.com/office/powerpoint/2010/main" val="157495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4EC318-25C0-CA42-9D47-BEE207B03E97}" type="slidenum">
              <a:rPr lang="en-AU" smtClean="0"/>
              <a:t>24</a:t>
            </a:fld>
            <a:endParaRPr lang="en-AU"/>
          </a:p>
        </p:txBody>
      </p:sp>
    </p:spTree>
    <p:extLst>
      <p:ext uri="{BB962C8B-B14F-4D97-AF65-F5344CB8AC3E}">
        <p14:creationId xmlns:p14="http://schemas.microsoft.com/office/powerpoint/2010/main" val="1696802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440D-2EF7-8FA8-63CD-8F10C58B72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ED24C374-F70E-938F-EC59-9C741408A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97C44235-915B-D2D2-709D-B173B4BCE387}"/>
              </a:ext>
            </a:extLst>
          </p:cNvPr>
          <p:cNvSpPr>
            <a:spLocks noGrp="1"/>
          </p:cNvSpPr>
          <p:nvPr>
            <p:ph type="dt" sz="half" idx="10"/>
          </p:nvPr>
        </p:nvSpPr>
        <p:spPr/>
        <p:txBody>
          <a:bodyPr/>
          <a:lstStyle/>
          <a:p>
            <a:fld id="{3F55D5E2-1A86-A24C-8CA3-2082516F1EB6}" type="datetimeFigureOut">
              <a:rPr lang="en-AU" smtClean="0"/>
              <a:t>5/4/2024</a:t>
            </a:fld>
            <a:endParaRPr lang="en-AU"/>
          </a:p>
        </p:txBody>
      </p:sp>
      <p:sp>
        <p:nvSpPr>
          <p:cNvPr id="5" name="Footer Placeholder 4">
            <a:extLst>
              <a:ext uri="{FF2B5EF4-FFF2-40B4-BE49-F238E27FC236}">
                <a16:creationId xmlns:a16="http://schemas.microsoft.com/office/drawing/2014/main" id="{B3562694-F984-5D4C-D169-84452DC3435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6B4447A-CD85-0DBE-E4BF-3FCF153DFA15}"/>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184113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4EA0-D804-762B-F437-6C94EA3A169E}"/>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5AA5D9BB-670C-C6AC-6C85-35CCE6FD1DF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5401563-3C01-1C11-0814-53BFC4FEB3ED}"/>
              </a:ext>
            </a:extLst>
          </p:cNvPr>
          <p:cNvSpPr>
            <a:spLocks noGrp="1"/>
          </p:cNvSpPr>
          <p:nvPr>
            <p:ph type="dt" sz="half" idx="10"/>
          </p:nvPr>
        </p:nvSpPr>
        <p:spPr/>
        <p:txBody>
          <a:bodyPr/>
          <a:lstStyle/>
          <a:p>
            <a:fld id="{3F55D5E2-1A86-A24C-8CA3-2082516F1EB6}" type="datetimeFigureOut">
              <a:rPr lang="en-AU" smtClean="0"/>
              <a:t>5/4/2024</a:t>
            </a:fld>
            <a:endParaRPr lang="en-AU"/>
          </a:p>
        </p:txBody>
      </p:sp>
      <p:sp>
        <p:nvSpPr>
          <p:cNvPr id="5" name="Footer Placeholder 4">
            <a:extLst>
              <a:ext uri="{FF2B5EF4-FFF2-40B4-BE49-F238E27FC236}">
                <a16:creationId xmlns:a16="http://schemas.microsoft.com/office/drawing/2014/main" id="{07376583-983F-4C85-4979-F0F77CD538B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4D24C52-C3A2-E3E7-D14D-97A553440FA8}"/>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363074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93CB76-855C-F6AD-43A6-5BC9982C7D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0A24B0FA-3DD1-B65E-F5C7-D1F3B11419D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05F5866-4BCC-CEF6-C95E-5C42EAD67E79}"/>
              </a:ext>
            </a:extLst>
          </p:cNvPr>
          <p:cNvSpPr>
            <a:spLocks noGrp="1"/>
          </p:cNvSpPr>
          <p:nvPr>
            <p:ph type="dt" sz="half" idx="10"/>
          </p:nvPr>
        </p:nvSpPr>
        <p:spPr/>
        <p:txBody>
          <a:bodyPr/>
          <a:lstStyle/>
          <a:p>
            <a:fld id="{3F55D5E2-1A86-A24C-8CA3-2082516F1EB6}" type="datetimeFigureOut">
              <a:rPr lang="en-AU" smtClean="0"/>
              <a:t>5/4/2024</a:t>
            </a:fld>
            <a:endParaRPr lang="en-AU"/>
          </a:p>
        </p:txBody>
      </p:sp>
      <p:sp>
        <p:nvSpPr>
          <p:cNvPr id="5" name="Footer Placeholder 4">
            <a:extLst>
              <a:ext uri="{FF2B5EF4-FFF2-40B4-BE49-F238E27FC236}">
                <a16:creationId xmlns:a16="http://schemas.microsoft.com/office/drawing/2014/main" id="{79245907-7418-4D31-94CF-FF381159ECC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44D4F0-70FD-B345-36D7-B8412479CCF4}"/>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251563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D3BA9-29B2-FD54-117A-53F49BE3A9A0}"/>
              </a:ext>
            </a:extLst>
          </p:cNvPr>
          <p:cNvSpPr>
            <a:spLocks noGrp="1"/>
          </p:cNvSpPr>
          <p:nvPr>
            <p:ph type="title"/>
          </p:nvPr>
        </p:nvSpPr>
        <p:spPr/>
        <p:txBody>
          <a:bodyPr/>
          <a:lstStyle>
            <a:lvl1pPr>
              <a:defRPr baseline="0">
                <a:solidFill>
                  <a:schemeClr val="accent1">
                    <a:lumMod val="50000"/>
                  </a:schemeClr>
                </a:solidFill>
                <a:latin typeface="Powderfinger Type" panose="02020709070000000403" pitchFamily="49" charset="77"/>
              </a:defRPr>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B76893CF-FE9F-333F-3622-4ACC575E8BB4}"/>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4" name="Date Placeholder 3">
            <a:extLst>
              <a:ext uri="{FF2B5EF4-FFF2-40B4-BE49-F238E27FC236}">
                <a16:creationId xmlns:a16="http://schemas.microsoft.com/office/drawing/2014/main" id="{0EDAE243-C011-F727-CA0C-1BC0CA940975}"/>
              </a:ext>
            </a:extLst>
          </p:cNvPr>
          <p:cNvSpPr>
            <a:spLocks noGrp="1"/>
          </p:cNvSpPr>
          <p:nvPr>
            <p:ph type="dt" sz="half" idx="10"/>
          </p:nvPr>
        </p:nvSpPr>
        <p:spPr/>
        <p:txBody>
          <a:bodyPr/>
          <a:lstStyle/>
          <a:p>
            <a:fld id="{3F55D5E2-1A86-A24C-8CA3-2082516F1EB6}" type="datetimeFigureOut">
              <a:rPr lang="en-AU" smtClean="0"/>
              <a:t>5/4/2024</a:t>
            </a:fld>
            <a:endParaRPr lang="en-AU"/>
          </a:p>
        </p:txBody>
      </p:sp>
      <p:sp>
        <p:nvSpPr>
          <p:cNvPr id="5" name="Footer Placeholder 4">
            <a:extLst>
              <a:ext uri="{FF2B5EF4-FFF2-40B4-BE49-F238E27FC236}">
                <a16:creationId xmlns:a16="http://schemas.microsoft.com/office/drawing/2014/main" id="{9D8B1CA5-086D-2A73-E92C-0D3EEB326A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EF3FC-A866-8EC2-C924-5AC25AE0935C}"/>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236843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E458-94F7-E7C4-ECE1-A234C013F79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32E0E800-C041-9C87-47E7-6804DE64E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859E32-AB2D-D598-874E-F797B13DD74F}"/>
              </a:ext>
            </a:extLst>
          </p:cNvPr>
          <p:cNvSpPr>
            <a:spLocks noGrp="1"/>
          </p:cNvSpPr>
          <p:nvPr>
            <p:ph type="dt" sz="half" idx="10"/>
          </p:nvPr>
        </p:nvSpPr>
        <p:spPr/>
        <p:txBody>
          <a:bodyPr/>
          <a:lstStyle/>
          <a:p>
            <a:fld id="{3F55D5E2-1A86-A24C-8CA3-2082516F1EB6}" type="datetimeFigureOut">
              <a:rPr lang="en-AU" smtClean="0"/>
              <a:t>5/4/2024</a:t>
            </a:fld>
            <a:endParaRPr lang="en-AU"/>
          </a:p>
        </p:txBody>
      </p:sp>
      <p:sp>
        <p:nvSpPr>
          <p:cNvPr id="5" name="Footer Placeholder 4">
            <a:extLst>
              <a:ext uri="{FF2B5EF4-FFF2-40B4-BE49-F238E27FC236}">
                <a16:creationId xmlns:a16="http://schemas.microsoft.com/office/drawing/2014/main" id="{4047AFDD-4AC1-4F8B-3420-495B8406A03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C3BA814-E11E-CE31-FACE-477E1A6B2476}"/>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80942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8A59-401C-A7B5-B86A-DE567706301A}"/>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93805E7D-664E-AAF4-1D86-6F5EDD90665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C642DB65-089F-5655-DD2B-990AF6E80BD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04472F69-BCEE-CF9C-F524-8281C5756916}"/>
              </a:ext>
            </a:extLst>
          </p:cNvPr>
          <p:cNvSpPr>
            <a:spLocks noGrp="1"/>
          </p:cNvSpPr>
          <p:nvPr>
            <p:ph type="dt" sz="half" idx="10"/>
          </p:nvPr>
        </p:nvSpPr>
        <p:spPr/>
        <p:txBody>
          <a:bodyPr/>
          <a:lstStyle/>
          <a:p>
            <a:fld id="{3F55D5E2-1A86-A24C-8CA3-2082516F1EB6}" type="datetimeFigureOut">
              <a:rPr lang="en-AU" smtClean="0"/>
              <a:t>5/4/2024</a:t>
            </a:fld>
            <a:endParaRPr lang="en-AU"/>
          </a:p>
        </p:txBody>
      </p:sp>
      <p:sp>
        <p:nvSpPr>
          <p:cNvPr id="6" name="Footer Placeholder 5">
            <a:extLst>
              <a:ext uri="{FF2B5EF4-FFF2-40B4-BE49-F238E27FC236}">
                <a16:creationId xmlns:a16="http://schemas.microsoft.com/office/drawing/2014/main" id="{4E49C3E3-7845-023B-DDB3-9B5FA0C9A7C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D50AA85-0BE4-547F-1143-FA8F01F9BC7C}"/>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398613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3A89-040B-08E8-62B6-5ED9A089FFEC}"/>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0731D576-0346-BC80-4C5C-F7A16D7FE0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5516EDE-3B16-C5DB-23AB-D9A36EA638D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DC85AA4D-BCF7-CF07-0AED-64DD236EE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BD2403-E1CD-AF48-C65D-BF2928AD15E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1C117E9B-D9C2-FCBD-E7E2-47C001FECD4E}"/>
              </a:ext>
            </a:extLst>
          </p:cNvPr>
          <p:cNvSpPr>
            <a:spLocks noGrp="1"/>
          </p:cNvSpPr>
          <p:nvPr>
            <p:ph type="dt" sz="half" idx="10"/>
          </p:nvPr>
        </p:nvSpPr>
        <p:spPr/>
        <p:txBody>
          <a:bodyPr/>
          <a:lstStyle/>
          <a:p>
            <a:fld id="{3F55D5E2-1A86-A24C-8CA3-2082516F1EB6}" type="datetimeFigureOut">
              <a:rPr lang="en-AU" smtClean="0"/>
              <a:t>5/4/2024</a:t>
            </a:fld>
            <a:endParaRPr lang="en-AU"/>
          </a:p>
        </p:txBody>
      </p:sp>
      <p:sp>
        <p:nvSpPr>
          <p:cNvPr id="8" name="Footer Placeholder 7">
            <a:extLst>
              <a:ext uri="{FF2B5EF4-FFF2-40B4-BE49-F238E27FC236}">
                <a16:creationId xmlns:a16="http://schemas.microsoft.com/office/drawing/2014/main" id="{6483E3C4-B364-4CDC-8C38-FAE371DECE9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AF0FA26-4F24-9D59-F996-00413462F239}"/>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2415533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31DD-D94A-B708-1295-051A040E4891}"/>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25F9BDDC-AD5D-5EED-3BAA-6303A6708440}"/>
              </a:ext>
            </a:extLst>
          </p:cNvPr>
          <p:cNvSpPr>
            <a:spLocks noGrp="1"/>
          </p:cNvSpPr>
          <p:nvPr>
            <p:ph type="dt" sz="half" idx="10"/>
          </p:nvPr>
        </p:nvSpPr>
        <p:spPr/>
        <p:txBody>
          <a:bodyPr/>
          <a:lstStyle/>
          <a:p>
            <a:fld id="{3F55D5E2-1A86-A24C-8CA3-2082516F1EB6}" type="datetimeFigureOut">
              <a:rPr lang="en-AU" smtClean="0"/>
              <a:t>5/4/2024</a:t>
            </a:fld>
            <a:endParaRPr lang="en-AU"/>
          </a:p>
        </p:txBody>
      </p:sp>
      <p:sp>
        <p:nvSpPr>
          <p:cNvPr id="4" name="Footer Placeholder 3">
            <a:extLst>
              <a:ext uri="{FF2B5EF4-FFF2-40B4-BE49-F238E27FC236}">
                <a16:creationId xmlns:a16="http://schemas.microsoft.com/office/drawing/2014/main" id="{95008B3A-25C9-E9FB-66DC-FABB4B8FDFB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7EB1949-3F82-4327-B978-9A35038D924D}"/>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4044241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7B9E6-9501-8B5A-A633-CD11B0FB6ACB}"/>
              </a:ext>
            </a:extLst>
          </p:cNvPr>
          <p:cNvSpPr>
            <a:spLocks noGrp="1"/>
          </p:cNvSpPr>
          <p:nvPr>
            <p:ph type="dt" sz="half" idx="10"/>
          </p:nvPr>
        </p:nvSpPr>
        <p:spPr/>
        <p:txBody>
          <a:bodyPr/>
          <a:lstStyle/>
          <a:p>
            <a:fld id="{3F55D5E2-1A86-A24C-8CA3-2082516F1EB6}" type="datetimeFigureOut">
              <a:rPr lang="en-AU" smtClean="0"/>
              <a:t>5/4/2024</a:t>
            </a:fld>
            <a:endParaRPr lang="en-AU"/>
          </a:p>
        </p:txBody>
      </p:sp>
      <p:sp>
        <p:nvSpPr>
          <p:cNvPr id="3" name="Footer Placeholder 2">
            <a:extLst>
              <a:ext uri="{FF2B5EF4-FFF2-40B4-BE49-F238E27FC236}">
                <a16:creationId xmlns:a16="http://schemas.microsoft.com/office/drawing/2014/main" id="{DEF812C4-9DBD-285E-6B66-B9F42943368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5166830-CBF5-780A-13F1-D5CC6FC224BD}"/>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1767312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EEEB-6B02-93C2-B86A-89D6BB9E2C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AF7C3871-B6CE-6C2C-2046-E4DE0922B4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173C1873-E55A-0B45-FE5F-6C2C51159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4EF8DB-7F3C-9300-E414-0B2AB85AFDB8}"/>
              </a:ext>
            </a:extLst>
          </p:cNvPr>
          <p:cNvSpPr>
            <a:spLocks noGrp="1"/>
          </p:cNvSpPr>
          <p:nvPr>
            <p:ph type="dt" sz="half" idx="10"/>
          </p:nvPr>
        </p:nvSpPr>
        <p:spPr/>
        <p:txBody>
          <a:bodyPr/>
          <a:lstStyle/>
          <a:p>
            <a:fld id="{3F55D5E2-1A86-A24C-8CA3-2082516F1EB6}" type="datetimeFigureOut">
              <a:rPr lang="en-AU" smtClean="0"/>
              <a:t>5/4/2024</a:t>
            </a:fld>
            <a:endParaRPr lang="en-AU"/>
          </a:p>
        </p:txBody>
      </p:sp>
      <p:sp>
        <p:nvSpPr>
          <p:cNvPr id="6" name="Footer Placeholder 5">
            <a:extLst>
              <a:ext uri="{FF2B5EF4-FFF2-40B4-BE49-F238E27FC236}">
                <a16:creationId xmlns:a16="http://schemas.microsoft.com/office/drawing/2014/main" id="{47722837-AA4D-9DA1-923F-F1218DB656A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73031C-6DEB-F3DC-A34D-105F3562AB6F}"/>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3796439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E99A1-718B-8478-E492-202B31FEB0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C0743EF3-D929-9693-70CC-91E444ED15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5D781A3-3D98-F6C8-DAF3-FB473FEC5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D56C77-8DA0-4CB4-2468-8FE0FE4921CC}"/>
              </a:ext>
            </a:extLst>
          </p:cNvPr>
          <p:cNvSpPr>
            <a:spLocks noGrp="1"/>
          </p:cNvSpPr>
          <p:nvPr>
            <p:ph type="dt" sz="half" idx="10"/>
          </p:nvPr>
        </p:nvSpPr>
        <p:spPr/>
        <p:txBody>
          <a:bodyPr/>
          <a:lstStyle/>
          <a:p>
            <a:fld id="{3F55D5E2-1A86-A24C-8CA3-2082516F1EB6}" type="datetimeFigureOut">
              <a:rPr lang="en-AU" smtClean="0"/>
              <a:t>5/4/2024</a:t>
            </a:fld>
            <a:endParaRPr lang="en-AU"/>
          </a:p>
        </p:txBody>
      </p:sp>
      <p:sp>
        <p:nvSpPr>
          <p:cNvPr id="6" name="Footer Placeholder 5">
            <a:extLst>
              <a:ext uri="{FF2B5EF4-FFF2-40B4-BE49-F238E27FC236}">
                <a16:creationId xmlns:a16="http://schemas.microsoft.com/office/drawing/2014/main" id="{F8297102-3CB0-EDC3-F0AC-AEE7A3D15C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1F62BA7-687B-73A7-3944-EA24A0AA69D7}"/>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141440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5D5A8A-A244-BEDF-06F5-CEBE14FF05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882C322F-AE9C-0024-56FE-2D7DC2E632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6F849A92-7B1D-8504-803F-55E8C9735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5D5E2-1A86-A24C-8CA3-2082516F1EB6}" type="datetimeFigureOut">
              <a:rPr lang="en-AU" smtClean="0"/>
              <a:t>5/4/2024</a:t>
            </a:fld>
            <a:endParaRPr lang="en-AU"/>
          </a:p>
        </p:txBody>
      </p:sp>
      <p:sp>
        <p:nvSpPr>
          <p:cNvPr id="5" name="Footer Placeholder 4">
            <a:extLst>
              <a:ext uri="{FF2B5EF4-FFF2-40B4-BE49-F238E27FC236}">
                <a16:creationId xmlns:a16="http://schemas.microsoft.com/office/drawing/2014/main" id="{06BE9022-9BDE-FAF5-4469-DF876A9339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10862CD-D1C3-D456-18B9-9162DD10B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69A61-C77C-9A4F-91E6-9D83EEEE8296}" type="slidenum">
              <a:rPr lang="en-AU" smtClean="0"/>
              <a:t>‹#›</a:t>
            </a:fld>
            <a:endParaRPr lang="en-AU"/>
          </a:p>
        </p:txBody>
      </p:sp>
    </p:spTree>
    <p:extLst>
      <p:ext uri="{BB962C8B-B14F-4D97-AF65-F5344CB8AC3E}">
        <p14:creationId xmlns:p14="http://schemas.microsoft.com/office/powerpoint/2010/main" val="107571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AD8FB-C9CA-98EE-06D0-12597FAAD3F4}"/>
              </a:ext>
            </a:extLst>
          </p:cNvPr>
          <p:cNvPicPr>
            <a:picLocks noChangeAspect="1"/>
          </p:cNvPicPr>
          <p:nvPr/>
        </p:nvPicPr>
        <p:blipFill>
          <a:blip r:embed="rId2"/>
          <a:stretch>
            <a:fillRect/>
          </a:stretch>
        </p:blipFill>
        <p:spPr>
          <a:xfrm>
            <a:off x="-101313" y="-475157"/>
            <a:ext cx="12538842" cy="8359228"/>
          </a:xfrm>
          <a:prstGeom prst="rect">
            <a:avLst/>
          </a:prstGeom>
        </p:spPr>
      </p:pic>
      <p:sp>
        <p:nvSpPr>
          <p:cNvPr id="2" name="Title 1">
            <a:extLst>
              <a:ext uri="{FF2B5EF4-FFF2-40B4-BE49-F238E27FC236}">
                <a16:creationId xmlns:a16="http://schemas.microsoft.com/office/drawing/2014/main" id="{8AD9B204-E4D9-9F4C-1EB7-42D15F9FA913}"/>
              </a:ext>
            </a:extLst>
          </p:cNvPr>
          <p:cNvSpPr>
            <a:spLocks noGrp="1"/>
          </p:cNvSpPr>
          <p:nvPr>
            <p:ph type="ctrTitle"/>
          </p:nvPr>
        </p:nvSpPr>
        <p:spPr>
          <a:xfrm>
            <a:off x="711200" y="1122363"/>
            <a:ext cx="9956800" cy="2387600"/>
          </a:xfrm>
        </p:spPr>
        <p:txBody>
          <a:bodyPr>
            <a:normAutofit/>
          </a:bodyPr>
          <a:lstStyle/>
          <a:p>
            <a:r>
              <a:rPr lang="en-AU" dirty="0">
                <a:solidFill>
                  <a:schemeClr val="bg1"/>
                </a:solidFill>
                <a:latin typeface="Powderfinger Type" panose="02020709070000000403" pitchFamily="49" charset="77"/>
              </a:rPr>
              <a:t>On Starlink</a:t>
            </a:r>
          </a:p>
        </p:txBody>
      </p:sp>
      <p:sp>
        <p:nvSpPr>
          <p:cNvPr id="3" name="Subtitle 2">
            <a:extLst>
              <a:ext uri="{FF2B5EF4-FFF2-40B4-BE49-F238E27FC236}">
                <a16:creationId xmlns:a16="http://schemas.microsoft.com/office/drawing/2014/main" id="{6442BFE2-19A5-C659-1094-22BABB587051}"/>
              </a:ext>
            </a:extLst>
          </p:cNvPr>
          <p:cNvSpPr>
            <a:spLocks noGrp="1"/>
          </p:cNvSpPr>
          <p:nvPr>
            <p:ph type="subTitle" idx="1"/>
          </p:nvPr>
        </p:nvSpPr>
        <p:spPr/>
        <p:txBody>
          <a:bodyPr>
            <a:normAutofit/>
          </a:bodyPr>
          <a:lstStyle/>
          <a:p>
            <a:pPr algn="r"/>
            <a:r>
              <a:rPr lang="en-AU" sz="2133" dirty="0">
                <a:solidFill>
                  <a:schemeClr val="bg1"/>
                </a:solidFill>
                <a:latin typeface="AhnbergHand" pitchFamily="2" charset="0"/>
              </a:rPr>
              <a:t>Geoff Huston AM</a:t>
            </a:r>
          </a:p>
          <a:p>
            <a:pPr algn="r"/>
            <a:r>
              <a:rPr lang="en-AU" sz="2133" dirty="0">
                <a:solidFill>
                  <a:schemeClr val="bg1"/>
                </a:solidFill>
                <a:latin typeface="AhnbergHand" pitchFamily="2" charset="0"/>
              </a:rPr>
              <a:t>APNIC</a:t>
            </a:r>
          </a:p>
          <a:p>
            <a:pPr algn="r"/>
            <a:endParaRPr lang="en-AU" sz="2133" dirty="0">
              <a:solidFill>
                <a:schemeClr val="bg1"/>
              </a:solidFill>
              <a:latin typeface="AhnbergHand" pitchFamily="2" charset="0"/>
            </a:endParaRPr>
          </a:p>
          <a:p>
            <a:pPr algn="r"/>
            <a:r>
              <a:rPr lang="en-AU" sz="2133" dirty="0">
                <a:solidFill>
                  <a:schemeClr val="bg1"/>
                </a:solidFill>
                <a:latin typeface="AhnbergHand" pitchFamily="2" charset="0"/>
              </a:rPr>
              <a:t>April 2024</a:t>
            </a:r>
          </a:p>
        </p:txBody>
      </p:sp>
    </p:spTree>
    <p:extLst>
      <p:ext uri="{BB962C8B-B14F-4D97-AF65-F5344CB8AC3E}">
        <p14:creationId xmlns:p14="http://schemas.microsoft.com/office/powerpoint/2010/main" val="96714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5355F3-C2FA-79E8-9283-341696F66411}"/>
              </a:ext>
            </a:extLst>
          </p:cNvPr>
          <p:cNvPicPr>
            <a:picLocks noGrp="1" noChangeAspect="1"/>
          </p:cNvPicPr>
          <p:nvPr>
            <p:ph idx="1"/>
          </p:nvPr>
        </p:nvPicPr>
        <p:blipFill>
          <a:blip r:embed="rId2"/>
          <a:stretch>
            <a:fillRect/>
          </a:stretch>
        </p:blipFill>
        <p:spPr>
          <a:xfrm>
            <a:off x="884664" y="712027"/>
            <a:ext cx="4988312" cy="5943323"/>
          </a:xfrm>
        </p:spPr>
      </p:pic>
      <p:sp>
        <p:nvSpPr>
          <p:cNvPr id="3" name="TextBox 2">
            <a:extLst>
              <a:ext uri="{FF2B5EF4-FFF2-40B4-BE49-F238E27FC236}">
                <a16:creationId xmlns:a16="http://schemas.microsoft.com/office/drawing/2014/main" id="{35BD6149-7145-6403-BE61-E9CBAEE875D7}"/>
              </a:ext>
            </a:extLst>
          </p:cNvPr>
          <p:cNvSpPr txBox="1"/>
          <p:nvPr/>
        </p:nvSpPr>
        <p:spPr>
          <a:xfrm flipH="1">
            <a:off x="6520859" y="2371493"/>
            <a:ext cx="4674964" cy="369332"/>
          </a:xfrm>
          <a:prstGeom prst="rect">
            <a:avLst/>
          </a:prstGeom>
          <a:noFill/>
        </p:spPr>
        <p:txBody>
          <a:bodyPr wrap="square" rtlCol="0">
            <a:spAutoFit/>
          </a:bodyPr>
          <a:lstStyle/>
          <a:p>
            <a:r>
              <a:rPr lang="en-AU" dirty="0"/>
              <a:t>Current and Planned satellite constellations</a:t>
            </a:r>
          </a:p>
        </p:txBody>
      </p:sp>
    </p:spTree>
    <p:extLst>
      <p:ext uri="{BB962C8B-B14F-4D97-AF65-F5344CB8AC3E}">
        <p14:creationId xmlns:p14="http://schemas.microsoft.com/office/powerpoint/2010/main" val="211146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4430-0700-5C4F-C87F-3F0C6133C1F4}"/>
              </a:ext>
            </a:extLst>
          </p:cNvPr>
          <p:cNvSpPr>
            <a:spLocks noGrp="1"/>
          </p:cNvSpPr>
          <p:nvPr>
            <p:ph type="title"/>
          </p:nvPr>
        </p:nvSpPr>
        <p:spPr/>
        <p:txBody>
          <a:bodyPr/>
          <a:lstStyle/>
          <a:p>
            <a:r>
              <a:rPr lang="en-AU" dirty="0"/>
              <a:t>What’s changed recently?</a:t>
            </a:r>
          </a:p>
        </p:txBody>
      </p:sp>
      <p:sp>
        <p:nvSpPr>
          <p:cNvPr id="3" name="Content Placeholder 2">
            <a:extLst>
              <a:ext uri="{FF2B5EF4-FFF2-40B4-BE49-F238E27FC236}">
                <a16:creationId xmlns:a16="http://schemas.microsoft.com/office/drawing/2014/main" id="{159B4CA0-2466-C37F-E77B-6FACE0CAA7D2}"/>
              </a:ext>
            </a:extLst>
          </p:cNvPr>
          <p:cNvSpPr>
            <a:spLocks noGrp="1"/>
          </p:cNvSpPr>
          <p:nvPr>
            <p:ph idx="1"/>
          </p:nvPr>
        </p:nvSpPr>
        <p:spPr/>
        <p:txBody>
          <a:bodyPr/>
          <a:lstStyle/>
          <a:p>
            <a:r>
              <a:rPr lang="en-AU" dirty="0"/>
              <a:t>SpaceX’s reusable rocket technology has slashed the cost of lifting spacecraft into low earth orbit</a:t>
            </a:r>
          </a:p>
          <a:p>
            <a:endParaRPr lang="en-AU" dirty="0"/>
          </a:p>
          <a:p>
            <a:endParaRPr lang="en-AU" dirty="0"/>
          </a:p>
        </p:txBody>
      </p:sp>
      <p:pic>
        <p:nvPicPr>
          <p:cNvPr id="5" name="Picture 4">
            <a:extLst>
              <a:ext uri="{FF2B5EF4-FFF2-40B4-BE49-F238E27FC236}">
                <a16:creationId xmlns:a16="http://schemas.microsoft.com/office/drawing/2014/main" id="{187C1A95-7D56-A9D8-F6FD-A26E862A73CB}"/>
              </a:ext>
            </a:extLst>
          </p:cNvPr>
          <p:cNvPicPr>
            <a:picLocks noChangeAspect="1"/>
          </p:cNvPicPr>
          <p:nvPr/>
        </p:nvPicPr>
        <p:blipFill>
          <a:blip r:embed="rId3"/>
          <a:stretch>
            <a:fillRect/>
          </a:stretch>
        </p:blipFill>
        <p:spPr>
          <a:xfrm>
            <a:off x="3257640" y="2790092"/>
            <a:ext cx="5714908" cy="3785134"/>
          </a:xfrm>
          <a:prstGeom prst="rect">
            <a:avLst/>
          </a:prstGeom>
        </p:spPr>
      </p:pic>
      <p:sp>
        <p:nvSpPr>
          <p:cNvPr id="6" name="Freeform 5">
            <a:extLst>
              <a:ext uri="{FF2B5EF4-FFF2-40B4-BE49-F238E27FC236}">
                <a16:creationId xmlns:a16="http://schemas.microsoft.com/office/drawing/2014/main" id="{0082E52C-2EFE-8FA4-D237-908CB965511A}"/>
              </a:ext>
            </a:extLst>
          </p:cNvPr>
          <p:cNvSpPr/>
          <p:nvPr/>
        </p:nvSpPr>
        <p:spPr>
          <a:xfrm>
            <a:off x="7271148" y="5491619"/>
            <a:ext cx="1247621" cy="602806"/>
          </a:xfrm>
          <a:custGeom>
            <a:avLst/>
            <a:gdLst>
              <a:gd name="connsiteX0" fmla="*/ 1247621 w 1247621"/>
              <a:gd name="connsiteY0" fmla="*/ 526227 h 602806"/>
              <a:gd name="connsiteX1" fmla="*/ 981898 w 1247621"/>
              <a:gd name="connsiteY1" fmla="*/ 166719 h 602806"/>
              <a:gd name="connsiteX2" fmla="*/ 4975 w 1247621"/>
              <a:gd name="connsiteY2" fmla="*/ 18227 h 602806"/>
              <a:gd name="connsiteX3" fmla="*/ 622390 w 1247621"/>
              <a:gd name="connsiteY3" fmla="*/ 565304 h 602806"/>
              <a:gd name="connsiteX4" fmla="*/ 1083498 w 1247621"/>
              <a:gd name="connsiteY4" fmla="*/ 510596 h 602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21" h="602806">
                <a:moveTo>
                  <a:pt x="1247621" y="526227"/>
                </a:moveTo>
                <a:cubicBezTo>
                  <a:pt x="1218313" y="388806"/>
                  <a:pt x="1189006" y="251386"/>
                  <a:pt x="981898" y="166719"/>
                </a:cubicBezTo>
                <a:cubicBezTo>
                  <a:pt x="774790" y="82052"/>
                  <a:pt x="64893" y="-48204"/>
                  <a:pt x="4975" y="18227"/>
                </a:cubicBezTo>
                <a:cubicBezTo>
                  <a:pt x="-54943" y="84658"/>
                  <a:pt x="442636" y="483242"/>
                  <a:pt x="622390" y="565304"/>
                </a:cubicBezTo>
                <a:cubicBezTo>
                  <a:pt x="802144" y="647366"/>
                  <a:pt x="942821" y="578981"/>
                  <a:pt x="1083498" y="510596"/>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C5324336-797F-DA53-C8A9-F9476418469C}"/>
              </a:ext>
            </a:extLst>
          </p:cNvPr>
          <p:cNvSpPr txBox="1"/>
          <p:nvPr/>
        </p:nvSpPr>
        <p:spPr>
          <a:xfrm>
            <a:off x="8424985" y="5491619"/>
            <a:ext cx="963725" cy="461665"/>
          </a:xfrm>
          <a:prstGeom prst="rect">
            <a:avLst/>
          </a:prstGeom>
          <a:noFill/>
        </p:spPr>
        <p:txBody>
          <a:bodyPr wrap="none" rtlCol="0">
            <a:spAutoFit/>
          </a:bodyPr>
          <a:lstStyle/>
          <a:p>
            <a:r>
              <a:rPr lang="en-AU" sz="2400" b="1" dirty="0">
                <a:solidFill>
                  <a:srgbClr val="FF0000"/>
                </a:solidFill>
                <a:latin typeface="Max's Handwritin" pitchFamily="2" charset="0"/>
              </a:rPr>
              <a:t>SpaceX </a:t>
            </a:r>
          </a:p>
        </p:txBody>
      </p:sp>
      <p:sp>
        <p:nvSpPr>
          <p:cNvPr id="8" name="TextBox 7">
            <a:extLst>
              <a:ext uri="{FF2B5EF4-FFF2-40B4-BE49-F238E27FC236}">
                <a16:creationId xmlns:a16="http://schemas.microsoft.com/office/drawing/2014/main" id="{35F75FDB-0609-9193-7B96-AB2535727490}"/>
              </a:ext>
            </a:extLst>
          </p:cNvPr>
          <p:cNvSpPr txBox="1"/>
          <p:nvPr/>
        </p:nvSpPr>
        <p:spPr>
          <a:xfrm>
            <a:off x="7332484" y="6596390"/>
            <a:ext cx="4370107" cy="261610"/>
          </a:xfrm>
          <a:prstGeom prst="rect">
            <a:avLst/>
          </a:prstGeom>
          <a:noFill/>
        </p:spPr>
        <p:txBody>
          <a:bodyPr wrap="none" rtlCol="0">
            <a:spAutoFit/>
          </a:bodyPr>
          <a:lstStyle/>
          <a:p>
            <a:r>
              <a:rPr lang="en-AU" sz="1100" dirty="0"/>
              <a:t>https://</a:t>
            </a:r>
            <a:r>
              <a:rPr lang="en-AU" sz="1100" dirty="0" err="1"/>
              <a:t>ourworldindata.org</a:t>
            </a:r>
            <a:r>
              <a:rPr lang="en-AU" sz="1100" dirty="0"/>
              <a:t>/</a:t>
            </a:r>
            <a:r>
              <a:rPr lang="en-AU" sz="1100" dirty="0" err="1"/>
              <a:t>grapher</a:t>
            </a:r>
            <a:r>
              <a:rPr lang="en-AU" sz="1100" dirty="0"/>
              <a:t>/cost-space-launches-low-earth-orbit</a:t>
            </a:r>
          </a:p>
        </p:txBody>
      </p:sp>
      <p:sp>
        <p:nvSpPr>
          <p:cNvPr id="4" name="TextBox 3">
            <a:extLst>
              <a:ext uri="{FF2B5EF4-FFF2-40B4-BE49-F238E27FC236}">
                <a16:creationId xmlns:a16="http://schemas.microsoft.com/office/drawing/2014/main" id="{77B545EF-E46A-900B-E08C-5CD95F8B784F}"/>
              </a:ext>
            </a:extLst>
          </p:cNvPr>
          <p:cNvSpPr txBox="1"/>
          <p:nvPr/>
        </p:nvSpPr>
        <p:spPr>
          <a:xfrm rot="16200000">
            <a:off x="2148233" y="4367426"/>
            <a:ext cx="1598515" cy="400110"/>
          </a:xfrm>
          <a:prstGeom prst="rect">
            <a:avLst/>
          </a:prstGeom>
          <a:noFill/>
        </p:spPr>
        <p:txBody>
          <a:bodyPr wrap="none" rtlCol="0">
            <a:spAutoFit/>
          </a:bodyPr>
          <a:lstStyle/>
          <a:p>
            <a:r>
              <a:rPr lang="en-AU" sz="2000" dirty="0">
                <a:solidFill>
                  <a:srgbClr val="FF0000"/>
                </a:solidFill>
                <a:latin typeface="Max's Handwritin" pitchFamily="2" charset="0"/>
              </a:rPr>
              <a:t>Cost/Kg (log scale)</a:t>
            </a:r>
          </a:p>
        </p:txBody>
      </p:sp>
      <p:sp>
        <p:nvSpPr>
          <p:cNvPr id="9" name="TextBox 8">
            <a:extLst>
              <a:ext uri="{FF2B5EF4-FFF2-40B4-BE49-F238E27FC236}">
                <a16:creationId xmlns:a16="http://schemas.microsoft.com/office/drawing/2014/main" id="{9D932961-F39A-BDEA-F586-34712C05B506}"/>
              </a:ext>
            </a:extLst>
          </p:cNvPr>
          <p:cNvSpPr txBox="1"/>
          <p:nvPr/>
        </p:nvSpPr>
        <p:spPr>
          <a:xfrm>
            <a:off x="5462006" y="6492875"/>
            <a:ext cx="660758" cy="461665"/>
          </a:xfrm>
          <a:prstGeom prst="rect">
            <a:avLst/>
          </a:prstGeom>
          <a:noFill/>
        </p:spPr>
        <p:txBody>
          <a:bodyPr wrap="none" rtlCol="0">
            <a:spAutoFit/>
          </a:bodyPr>
          <a:lstStyle/>
          <a:p>
            <a:r>
              <a:rPr lang="en-AU" sz="2400" b="1" dirty="0">
                <a:solidFill>
                  <a:srgbClr val="FF0000"/>
                </a:solidFill>
                <a:latin typeface="Max's Handwritin" pitchFamily="2" charset="0"/>
              </a:rPr>
              <a:t>Time </a:t>
            </a:r>
          </a:p>
        </p:txBody>
      </p:sp>
    </p:spTree>
    <p:extLst>
      <p:ext uri="{BB962C8B-B14F-4D97-AF65-F5344CB8AC3E}">
        <p14:creationId xmlns:p14="http://schemas.microsoft.com/office/powerpoint/2010/main" val="497169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2041-2B6D-E84B-EBA4-CB82FA3AE172}"/>
              </a:ext>
            </a:extLst>
          </p:cNvPr>
          <p:cNvSpPr>
            <a:spLocks noGrp="1"/>
          </p:cNvSpPr>
          <p:nvPr>
            <p:ph type="title"/>
          </p:nvPr>
        </p:nvSpPr>
        <p:spPr/>
        <p:txBody>
          <a:bodyPr/>
          <a:lstStyle/>
          <a:p>
            <a:r>
              <a:rPr lang="en-AU" dirty="0"/>
              <a:t>What about </a:t>
            </a:r>
            <a:r>
              <a:rPr lang="en-AU" dirty="0" err="1"/>
              <a:t>Starlink</a:t>
            </a:r>
            <a:r>
              <a:rPr lang="en-AU" dirty="0"/>
              <a:t> Gen2?</a:t>
            </a:r>
          </a:p>
        </p:txBody>
      </p:sp>
      <p:sp>
        <p:nvSpPr>
          <p:cNvPr id="3" name="Text Placeholder 2">
            <a:extLst>
              <a:ext uri="{FF2B5EF4-FFF2-40B4-BE49-F238E27FC236}">
                <a16:creationId xmlns:a16="http://schemas.microsoft.com/office/drawing/2014/main" id="{C4BF49A5-E7AF-D6D9-B517-8915B38C64FB}"/>
              </a:ext>
            </a:extLst>
          </p:cNvPr>
          <p:cNvSpPr>
            <a:spLocks noGrp="1"/>
          </p:cNvSpPr>
          <p:nvPr>
            <p:ph type="body" idx="1"/>
          </p:nvPr>
        </p:nvSpPr>
        <p:spPr/>
        <p:txBody>
          <a:bodyPr/>
          <a:lstStyle/>
          <a:p>
            <a:r>
              <a:rPr lang="en-AU" dirty="0"/>
              <a:t>These satellites are larger, heavier and operate at a higher power level</a:t>
            </a:r>
          </a:p>
          <a:p>
            <a:r>
              <a:rPr lang="en-AU" dirty="0"/>
              <a:t>More bandwidth available, and high achievable data speeds</a:t>
            </a:r>
          </a:p>
          <a:p>
            <a:r>
              <a:rPr lang="en-AU" dirty="0"/>
              <a:t>Multiple orbital plans at a collection of discrete altitudes</a:t>
            </a:r>
          </a:p>
          <a:p>
            <a:r>
              <a:rPr lang="en-AU" dirty="0"/>
              <a:t>Incorporates 5G cellular services</a:t>
            </a:r>
          </a:p>
          <a:p>
            <a:r>
              <a:rPr lang="en-AU" dirty="0"/>
              <a:t>Will use inter-satellite laser connectors to support packet routing across satellites – details sparse so far, and it’s not clear how flexible this will be in terms of routing in the mesh</a:t>
            </a:r>
          </a:p>
          <a:p>
            <a:endParaRPr lang="en-AU" dirty="0"/>
          </a:p>
        </p:txBody>
      </p:sp>
    </p:spTree>
    <p:extLst>
      <p:ext uri="{BB962C8B-B14F-4D97-AF65-F5344CB8AC3E}">
        <p14:creationId xmlns:p14="http://schemas.microsoft.com/office/powerpoint/2010/main" val="1285121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9BB3-CE41-A505-2DF9-7DA61E5EFEC1}"/>
              </a:ext>
            </a:extLst>
          </p:cNvPr>
          <p:cNvSpPr>
            <a:spLocks noGrp="1"/>
          </p:cNvSpPr>
          <p:nvPr>
            <p:ph type="title"/>
          </p:nvPr>
        </p:nvSpPr>
        <p:spPr/>
        <p:txBody>
          <a:bodyPr/>
          <a:lstStyle/>
          <a:p>
            <a:r>
              <a:rPr lang="en-US" dirty="0"/>
              <a:t>Starlink Architecture</a:t>
            </a:r>
          </a:p>
        </p:txBody>
      </p:sp>
      <p:pic>
        <p:nvPicPr>
          <p:cNvPr id="9" name="Picture 8" descr="A diagram of a network connection&#10;&#10;Description automatically generated">
            <a:extLst>
              <a:ext uri="{FF2B5EF4-FFF2-40B4-BE49-F238E27FC236}">
                <a16:creationId xmlns:a16="http://schemas.microsoft.com/office/drawing/2014/main" id="{6C3D61B2-762D-A248-2DEB-2142A5787BC7}"/>
              </a:ext>
            </a:extLst>
          </p:cNvPr>
          <p:cNvPicPr>
            <a:picLocks noChangeAspect="1"/>
          </p:cNvPicPr>
          <p:nvPr/>
        </p:nvPicPr>
        <p:blipFill>
          <a:blip r:embed="rId2"/>
          <a:stretch>
            <a:fillRect/>
          </a:stretch>
        </p:blipFill>
        <p:spPr>
          <a:xfrm>
            <a:off x="1617784" y="1848307"/>
            <a:ext cx="7772400" cy="4212580"/>
          </a:xfrm>
          <a:prstGeom prst="rect">
            <a:avLst/>
          </a:prstGeom>
        </p:spPr>
      </p:pic>
    </p:spTree>
    <p:extLst>
      <p:ext uri="{BB962C8B-B14F-4D97-AF65-F5344CB8AC3E}">
        <p14:creationId xmlns:p14="http://schemas.microsoft.com/office/powerpoint/2010/main" val="355741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4452D-DD75-3621-D1A7-5521B3FD3C28}"/>
              </a:ext>
            </a:extLst>
          </p:cNvPr>
          <p:cNvSpPr>
            <a:spLocks noGrp="1"/>
          </p:cNvSpPr>
          <p:nvPr>
            <p:ph type="title"/>
          </p:nvPr>
        </p:nvSpPr>
        <p:spPr/>
        <p:txBody>
          <a:bodyPr/>
          <a:lstStyle/>
          <a:p>
            <a:r>
              <a:rPr lang="en-AU" dirty="0"/>
              <a:t>ISL in action</a:t>
            </a:r>
          </a:p>
        </p:txBody>
      </p:sp>
      <p:pic>
        <p:nvPicPr>
          <p:cNvPr id="5" name="Content Placeholder 4">
            <a:extLst>
              <a:ext uri="{FF2B5EF4-FFF2-40B4-BE49-F238E27FC236}">
                <a16:creationId xmlns:a16="http://schemas.microsoft.com/office/drawing/2014/main" id="{08A0FE22-E507-4638-8CFE-0F7C2CED5DBF}"/>
              </a:ext>
            </a:extLst>
          </p:cNvPr>
          <p:cNvPicPr>
            <a:picLocks noGrp="1" noChangeAspect="1"/>
          </p:cNvPicPr>
          <p:nvPr>
            <p:ph idx="1"/>
          </p:nvPr>
        </p:nvPicPr>
        <p:blipFill>
          <a:blip r:embed="rId2"/>
          <a:stretch>
            <a:fillRect/>
          </a:stretch>
        </p:blipFill>
        <p:spPr>
          <a:xfrm>
            <a:off x="2564744" y="2606675"/>
            <a:ext cx="6642100" cy="3886200"/>
          </a:xfrm>
        </p:spPr>
      </p:pic>
      <p:sp>
        <p:nvSpPr>
          <p:cNvPr id="6" name="TextBox 5">
            <a:extLst>
              <a:ext uri="{FF2B5EF4-FFF2-40B4-BE49-F238E27FC236}">
                <a16:creationId xmlns:a16="http://schemas.microsoft.com/office/drawing/2014/main" id="{F032C21D-6842-BD0C-231E-659FA76C2BF4}"/>
              </a:ext>
            </a:extLst>
          </p:cNvPr>
          <p:cNvSpPr txBox="1"/>
          <p:nvPr/>
        </p:nvSpPr>
        <p:spPr>
          <a:xfrm>
            <a:off x="512380" y="1690688"/>
            <a:ext cx="11017469" cy="646331"/>
          </a:xfrm>
          <a:prstGeom prst="rect">
            <a:avLst/>
          </a:prstGeom>
          <a:noFill/>
        </p:spPr>
        <p:txBody>
          <a:bodyPr wrap="square" rtlCol="0">
            <a:spAutoFit/>
          </a:bodyPr>
          <a:lstStyle/>
          <a:p>
            <a:r>
              <a:rPr lang="en-AU" dirty="0"/>
              <a:t>The introduction of ISL has allowed </a:t>
            </a:r>
            <a:r>
              <a:rPr lang="en-AU" dirty="0" err="1"/>
              <a:t>Starlink</a:t>
            </a:r>
            <a:r>
              <a:rPr lang="en-AU" dirty="0"/>
              <a:t> to extend its coverage area to the entirety of the Australian continent, and it manages this by relaying the signal between spacecraft to one that is within range of an earth station</a:t>
            </a:r>
          </a:p>
        </p:txBody>
      </p:sp>
    </p:spTree>
    <p:extLst>
      <p:ext uri="{BB962C8B-B14F-4D97-AF65-F5344CB8AC3E}">
        <p14:creationId xmlns:p14="http://schemas.microsoft.com/office/powerpoint/2010/main" val="4261945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8AC63-9C08-9571-5F0B-7873B4C185E2}"/>
              </a:ext>
            </a:extLst>
          </p:cNvPr>
          <p:cNvSpPr>
            <a:spLocks noGrp="1"/>
          </p:cNvSpPr>
          <p:nvPr>
            <p:ph type="title"/>
          </p:nvPr>
        </p:nvSpPr>
        <p:spPr/>
        <p:txBody>
          <a:bodyPr/>
          <a:lstStyle/>
          <a:p>
            <a:r>
              <a:rPr lang="en-AU" dirty="0"/>
              <a:t>ISL in Mongolia</a:t>
            </a:r>
          </a:p>
        </p:txBody>
      </p:sp>
      <p:pic>
        <p:nvPicPr>
          <p:cNvPr id="5" name="Content Placeholder 4">
            <a:extLst>
              <a:ext uri="{FF2B5EF4-FFF2-40B4-BE49-F238E27FC236}">
                <a16:creationId xmlns:a16="http://schemas.microsoft.com/office/drawing/2014/main" id="{31A3B1DF-11DE-49AD-4A45-8D77ED3F7E22}"/>
              </a:ext>
            </a:extLst>
          </p:cNvPr>
          <p:cNvPicPr>
            <a:picLocks noGrp="1" noChangeAspect="1"/>
          </p:cNvPicPr>
          <p:nvPr>
            <p:ph idx="1"/>
          </p:nvPr>
        </p:nvPicPr>
        <p:blipFill>
          <a:blip r:embed="rId2"/>
          <a:stretch>
            <a:fillRect/>
          </a:stretch>
        </p:blipFill>
        <p:spPr>
          <a:xfrm>
            <a:off x="342640" y="3246456"/>
            <a:ext cx="5381515" cy="2940011"/>
          </a:xfrm>
        </p:spPr>
      </p:pic>
      <p:grpSp>
        <p:nvGrpSpPr>
          <p:cNvPr id="8" name="Group 7">
            <a:extLst>
              <a:ext uri="{FF2B5EF4-FFF2-40B4-BE49-F238E27FC236}">
                <a16:creationId xmlns:a16="http://schemas.microsoft.com/office/drawing/2014/main" id="{28B8F17F-D990-AF25-4F5C-EADB03B66C1D}"/>
              </a:ext>
            </a:extLst>
          </p:cNvPr>
          <p:cNvGrpSpPr/>
          <p:nvPr/>
        </p:nvGrpSpPr>
        <p:grpSpPr>
          <a:xfrm>
            <a:off x="1637124" y="2615184"/>
            <a:ext cx="185195" cy="460209"/>
            <a:chOff x="2012028" y="2340864"/>
            <a:chExt cx="185195" cy="460209"/>
          </a:xfrm>
        </p:grpSpPr>
        <p:sp>
          <p:nvSpPr>
            <p:cNvPr id="6" name="Oval 5">
              <a:extLst>
                <a:ext uri="{FF2B5EF4-FFF2-40B4-BE49-F238E27FC236}">
                  <a16:creationId xmlns:a16="http://schemas.microsoft.com/office/drawing/2014/main" id="{BBB88692-27CA-5DFD-A16A-726E518F03D0}"/>
                </a:ext>
              </a:extLst>
            </p:cNvPr>
            <p:cNvSpPr/>
            <p:nvPr/>
          </p:nvSpPr>
          <p:spPr>
            <a:xfrm>
              <a:off x="2012028" y="2662177"/>
              <a:ext cx="185195"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F1B051A9-FF4D-3923-B4B0-456A07D80989}"/>
                </a:ext>
              </a:extLst>
            </p:cNvPr>
            <p:cNvSpPr/>
            <p:nvPr/>
          </p:nvSpPr>
          <p:spPr>
            <a:xfrm>
              <a:off x="2053002" y="2340864"/>
              <a:ext cx="104982" cy="3213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 name="Group 8">
            <a:extLst>
              <a:ext uri="{FF2B5EF4-FFF2-40B4-BE49-F238E27FC236}">
                <a16:creationId xmlns:a16="http://schemas.microsoft.com/office/drawing/2014/main" id="{8D0AF61A-473B-5F56-8780-ED9392546BE4}"/>
              </a:ext>
            </a:extLst>
          </p:cNvPr>
          <p:cNvGrpSpPr/>
          <p:nvPr/>
        </p:nvGrpSpPr>
        <p:grpSpPr>
          <a:xfrm>
            <a:off x="4444332" y="2700715"/>
            <a:ext cx="185195" cy="460209"/>
            <a:chOff x="2012028" y="2340864"/>
            <a:chExt cx="185195" cy="460209"/>
          </a:xfrm>
        </p:grpSpPr>
        <p:sp>
          <p:nvSpPr>
            <p:cNvPr id="10" name="Oval 9">
              <a:extLst>
                <a:ext uri="{FF2B5EF4-FFF2-40B4-BE49-F238E27FC236}">
                  <a16:creationId xmlns:a16="http://schemas.microsoft.com/office/drawing/2014/main" id="{88CD2E99-1D58-3853-BA67-515D05F4DBF9}"/>
                </a:ext>
              </a:extLst>
            </p:cNvPr>
            <p:cNvSpPr/>
            <p:nvPr/>
          </p:nvSpPr>
          <p:spPr>
            <a:xfrm>
              <a:off x="2012028" y="2662177"/>
              <a:ext cx="185195" cy="1388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D2449177-B973-16E4-9373-099B91111098}"/>
                </a:ext>
              </a:extLst>
            </p:cNvPr>
            <p:cNvSpPr/>
            <p:nvPr/>
          </p:nvSpPr>
          <p:spPr>
            <a:xfrm>
              <a:off x="2053002" y="2340864"/>
              <a:ext cx="104982" cy="3213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Freeform 11">
            <a:extLst>
              <a:ext uri="{FF2B5EF4-FFF2-40B4-BE49-F238E27FC236}">
                <a16:creationId xmlns:a16="http://schemas.microsoft.com/office/drawing/2014/main" id="{63409626-C979-BD12-9498-CE8B47EBB323}"/>
              </a:ext>
            </a:extLst>
          </p:cNvPr>
          <p:cNvSpPr/>
          <p:nvPr/>
        </p:nvSpPr>
        <p:spPr>
          <a:xfrm>
            <a:off x="4882896" y="5221224"/>
            <a:ext cx="292608" cy="128044"/>
          </a:xfrm>
          <a:custGeom>
            <a:avLst/>
            <a:gdLst>
              <a:gd name="connsiteX0" fmla="*/ 0 w 292608"/>
              <a:gd name="connsiteY0" fmla="*/ 0 h 128044"/>
              <a:gd name="connsiteX1" fmla="*/ 137160 w 292608"/>
              <a:gd name="connsiteY1" fmla="*/ 128016 h 128044"/>
              <a:gd name="connsiteX2" fmla="*/ 292608 w 292608"/>
              <a:gd name="connsiteY2" fmla="*/ 9144 h 128044"/>
            </a:gdLst>
            <a:ahLst/>
            <a:cxnLst>
              <a:cxn ang="0">
                <a:pos x="connsiteX0" y="connsiteY0"/>
              </a:cxn>
              <a:cxn ang="0">
                <a:pos x="connsiteX1" y="connsiteY1"/>
              </a:cxn>
              <a:cxn ang="0">
                <a:pos x="connsiteX2" y="connsiteY2"/>
              </a:cxn>
            </a:cxnLst>
            <a:rect l="l" t="t" r="r" b="b"/>
            <a:pathLst>
              <a:path w="292608" h="128044">
                <a:moveTo>
                  <a:pt x="0" y="0"/>
                </a:moveTo>
                <a:cubicBezTo>
                  <a:pt x="44196" y="63246"/>
                  <a:pt x="88392" y="126492"/>
                  <a:pt x="137160" y="128016"/>
                </a:cubicBezTo>
                <a:cubicBezTo>
                  <a:pt x="185928" y="129540"/>
                  <a:pt x="239268" y="69342"/>
                  <a:pt x="292608" y="9144"/>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a:extLst>
              <a:ext uri="{FF2B5EF4-FFF2-40B4-BE49-F238E27FC236}">
                <a16:creationId xmlns:a16="http://schemas.microsoft.com/office/drawing/2014/main" id="{E21D3E70-F36B-AB35-E8BE-D8F51F4E43E7}"/>
              </a:ext>
            </a:extLst>
          </p:cNvPr>
          <p:cNvSpPr/>
          <p:nvPr/>
        </p:nvSpPr>
        <p:spPr>
          <a:xfrm>
            <a:off x="4974336" y="5349240"/>
            <a:ext cx="82296" cy="146328"/>
          </a:xfrm>
          <a:custGeom>
            <a:avLst/>
            <a:gdLst>
              <a:gd name="connsiteX0" fmla="*/ 0 w 82296"/>
              <a:gd name="connsiteY0" fmla="*/ 0 h 146328"/>
              <a:gd name="connsiteX1" fmla="*/ 36576 w 82296"/>
              <a:gd name="connsiteY1" fmla="*/ 146304 h 146328"/>
              <a:gd name="connsiteX2" fmla="*/ 82296 w 82296"/>
              <a:gd name="connsiteY2" fmla="*/ 9144 h 146328"/>
            </a:gdLst>
            <a:ahLst/>
            <a:cxnLst>
              <a:cxn ang="0">
                <a:pos x="connsiteX0" y="connsiteY0"/>
              </a:cxn>
              <a:cxn ang="0">
                <a:pos x="connsiteX1" y="connsiteY1"/>
              </a:cxn>
              <a:cxn ang="0">
                <a:pos x="connsiteX2" y="connsiteY2"/>
              </a:cxn>
            </a:cxnLst>
            <a:rect l="l" t="t" r="r" b="b"/>
            <a:pathLst>
              <a:path w="82296" h="146328">
                <a:moveTo>
                  <a:pt x="0" y="0"/>
                </a:moveTo>
                <a:cubicBezTo>
                  <a:pt x="11430" y="72390"/>
                  <a:pt x="22860" y="144780"/>
                  <a:pt x="36576" y="146304"/>
                </a:cubicBezTo>
                <a:cubicBezTo>
                  <a:pt x="50292" y="147828"/>
                  <a:pt x="66294" y="78486"/>
                  <a:pt x="82296" y="9144"/>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5" name="Straight Connector 14">
            <a:extLst>
              <a:ext uri="{FF2B5EF4-FFF2-40B4-BE49-F238E27FC236}">
                <a16:creationId xmlns:a16="http://schemas.microsoft.com/office/drawing/2014/main" id="{E8DD17CE-841E-E6D8-9212-9E1FA86A3D2F}"/>
              </a:ext>
            </a:extLst>
          </p:cNvPr>
          <p:cNvCxnSpPr>
            <a:endCxn id="6" idx="4"/>
          </p:cNvCxnSpPr>
          <p:nvPr/>
        </p:nvCxnSpPr>
        <p:spPr>
          <a:xfrm flipV="1">
            <a:off x="838200" y="3075393"/>
            <a:ext cx="891522" cy="9753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78E22-8983-D440-35BF-20D64DCFE2F0}"/>
              </a:ext>
            </a:extLst>
          </p:cNvPr>
          <p:cNvCxnSpPr>
            <a:cxnSpLocks/>
          </p:cNvCxnSpPr>
          <p:nvPr/>
        </p:nvCxnSpPr>
        <p:spPr>
          <a:xfrm>
            <a:off x="1729722" y="3037081"/>
            <a:ext cx="271461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0D7E80-B665-C43B-7418-FE94F4D1B59D}"/>
              </a:ext>
            </a:extLst>
          </p:cNvPr>
          <p:cNvCxnSpPr>
            <a:stCxn id="10" idx="4"/>
          </p:cNvCxnSpPr>
          <p:nvPr/>
        </p:nvCxnSpPr>
        <p:spPr>
          <a:xfrm>
            <a:off x="4536930" y="3160924"/>
            <a:ext cx="492270" cy="212432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C4CD099-B237-7CE2-5098-0E6EF3E17322}"/>
              </a:ext>
            </a:extLst>
          </p:cNvPr>
          <p:cNvPicPr>
            <a:picLocks noChangeAspect="1"/>
          </p:cNvPicPr>
          <p:nvPr/>
        </p:nvPicPr>
        <p:blipFill>
          <a:blip r:embed="rId3"/>
          <a:stretch>
            <a:fillRect/>
          </a:stretch>
        </p:blipFill>
        <p:spPr>
          <a:xfrm>
            <a:off x="6467847" y="1492992"/>
            <a:ext cx="4762500" cy="2070100"/>
          </a:xfrm>
          <a:prstGeom prst="rect">
            <a:avLst/>
          </a:prstGeom>
        </p:spPr>
      </p:pic>
      <p:cxnSp>
        <p:nvCxnSpPr>
          <p:cNvPr id="23" name="Straight Connector 22">
            <a:extLst>
              <a:ext uri="{FF2B5EF4-FFF2-40B4-BE49-F238E27FC236}">
                <a16:creationId xmlns:a16="http://schemas.microsoft.com/office/drawing/2014/main" id="{5FAD2A30-F3C6-2983-F4CB-65826D5DABD6}"/>
              </a:ext>
            </a:extLst>
          </p:cNvPr>
          <p:cNvCxnSpPr/>
          <p:nvPr/>
        </p:nvCxnSpPr>
        <p:spPr>
          <a:xfrm flipH="1">
            <a:off x="942169" y="2249424"/>
            <a:ext cx="5778671" cy="180136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CE7EDE-F968-7199-460A-5F5C9CC34C5E}"/>
              </a:ext>
            </a:extLst>
          </p:cNvPr>
          <p:cNvCxnSpPr>
            <a:cxnSpLocks/>
          </p:cNvCxnSpPr>
          <p:nvPr/>
        </p:nvCxnSpPr>
        <p:spPr>
          <a:xfrm flipH="1">
            <a:off x="5175504" y="3005945"/>
            <a:ext cx="1586310" cy="257189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56B322C-B798-640B-610E-037694543941}"/>
              </a:ext>
            </a:extLst>
          </p:cNvPr>
          <p:cNvCxnSpPr/>
          <p:nvPr/>
        </p:nvCxnSpPr>
        <p:spPr>
          <a:xfrm flipV="1">
            <a:off x="5175504" y="2775840"/>
            <a:ext cx="1545336" cy="2573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860009F-8920-F6ED-8F36-C91AFB3DFC1C}"/>
              </a:ext>
            </a:extLst>
          </p:cNvPr>
          <p:cNvSpPr txBox="1"/>
          <p:nvPr/>
        </p:nvSpPr>
        <p:spPr>
          <a:xfrm>
            <a:off x="5369819" y="5449019"/>
            <a:ext cx="2611677" cy="369332"/>
          </a:xfrm>
          <a:prstGeom prst="rect">
            <a:avLst/>
          </a:prstGeom>
          <a:noFill/>
        </p:spPr>
        <p:txBody>
          <a:bodyPr wrap="none" rtlCol="0">
            <a:spAutoFit/>
          </a:bodyPr>
          <a:lstStyle/>
          <a:p>
            <a:r>
              <a:rPr lang="en-AU" dirty="0"/>
              <a:t>Cloud Flare server (Japan)</a:t>
            </a:r>
          </a:p>
        </p:txBody>
      </p:sp>
      <p:cxnSp>
        <p:nvCxnSpPr>
          <p:cNvPr id="31" name="Straight Connector 30">
            <a:extLst>
              <a:ext uri="{FF2B5EF4-FFF2-40B4-BE49-F238E27FC236}">
                <a16:creationId xmlns:a16="http://schemas.microsoft.com/office/drawing/2014/main" id="{9D727596-23A0-6F78-43C2-AD62B562F60A}"/>
              </a:ext>
            </a:extLst>
          </p:cNvPr>
          <p:cNvCxnSpPr/>
          <p:nvPr/>
        </p:nvCxnSpPr>
        <p:spPr>
          <a:xfrm flipH="1">
            <a:off x="6309371" y="3160924"/>
            <a:ext cx="411469" cy="226148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06ACB3-4369-5E5E-5483-C185D38A1988}"/>
              </a:ext>
            </a:extLst>
          </p:cNvPr>
          <p:cNvCxnSpPr/>
          <p:nvPr/>
        </p:nvCxnSpPr>
        <p:spPr>
          <a:xfrm flipH="1">
            <a:off x="6467847" y="3325426"/>
            <a:ext cx="320247" cy="212359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00C5459-C623-D6F2-675A-281478571600}"/>
              </a:ext>
            </a:extLst>
          </p:cNvPr>
          <p:cNvSpPr txBox="1"/>
          <p:nvPr/>
        </p:nvSpPr>
        <p:spPr>
          <a:xfrm>
            <a:off x="7347030" y="3809834"/>
            <a:ext cx="4145533" cy="646331"/>
          </a:xfrm>
          <a:prstGeom prst="rect">
            <a:avLst/>
          </a:prstGeom>
          <a:noFill/>
        </p:spPr>
        <p:txBody>
          <a:bodyPr wrap="square" rtlCol="0">
            <a:spAutoFit/>
          </a:bodyPr>
          <a:lstStyle/>
          <a:p>
            <a:r>
              <a:rPr lang="en-AU" dirty="0"/>
              <a:t>Use of ISL appears to add no more than ~20ms to the RTT in this case</a:t>
            </a:r>
          </a:p>
        </p:txBody>
      </p:sp>
      <p:cxnSp>
        <p:nvCxnSpPr>
          <p:cNvPr id="35" name="Straight Connector 34">
            <a:extLst>
              <a:ext uri="{FF2B5EF4-FFF2-40B4-BE49-F238E27FC236}">
                <a16:creationId xmlns:a16="http://schemas.microsoft.com/office/drawing/2014/main" id="{8B80E68D-3E20-5221-72A6-1325279B454D}"/>
              </a:ext>
            </a:extLst>
          </p:cNvPr>
          <p:cNvCxnSpPr/>
          <p:nvPr/>
        </p:nvCxnSpPr>
        <p:spPr>
          <a:xfrm flipV="1">
            <a:off x="5163312" y="2608200"/>
            <a:ext cx="1545336" cy="25734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3BB8268-7A1D-D15A-780E-1802AAF3A866}"/>
              </a:ext>
            </a:extLst>
          </p:cNvPr>
          <p:cNvSpPr txBox="1"/>
          <p:nvPr/>
        </p:nvSpPr>
        <p:spPr>
          <a:xfrm>
            <a:off x="5152429" y="5214444"/>
            <a:ext cx="1489490" cy="369332"/>
          </a:xfrm>
          <a:prstGeom prst="rect">
            <a:avLst/>
          </a:prstGeom>
          <a:noFill/>
        </p:spPr>
        <p:txBody>
          <a:bodyPr wrap="square">
            <a:spAutoFit/>
          </a:bodyPr>
          <a:lstStyle/>
          <a:p>
            <a:r>
              <a:rPr lang="en-AU" dirty="0"/>
              <a:t>JPIX (Japan)</a:t>
            </a:r>
          </a:p>
        </p:txBody>
      </p:sp>
    </p:spTree>
    <p:extLst>
      <p:ext uri="{BB962C8B-B14F-4D97-AF65-F5344CB8AC3E}">
        <p14:creationId xmlns:p14="http://schemas.microsoft.com/office/powerpoint/2010/main" val="3202155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8321-1D5A-8591-67BD-3A1DA13DC64C}"/>
              </a:ext>
            </a:extLst>
          </p:cNvPr>
          <p:cNvSpPr>
            <a:spLocks noGrp="1"/>
          </p:cNvSpPr>
          <p:nvPr>
            <p:ph type="title"/>
          </p:nvPr>
        </p:nvSpPr>
        <p:spPr/>
        <p:txBody>
          <a:bodyPr/>
          <a:lstStyle/>
          <a:p>
            <a:r>
              <a:rPr lang="en-US" dirty="0"/>
              <a:t>Starlink Service Areas</a:t>
            </a:r>
          </a:p>
        </p:txBody>
      </p:sp>
      <p:pic>
        <p:nvPicPr>
          <p:cNvPr id="5" name="Content Placeholder 4" descr="A map of the world&#10;&#10;Description automatically generated">
            <a:extLst>
              <a:ext uri="{FF2B5EF4-FFF2-40B4-BE49-F238E27FC236}">
                <a16:creationId xmlns:a16="http://schemas.microsoft.com/office/drawing/2014/main" id="{635F4B4F-7C15-584E-32F4-9682BFE9E6BD}"/>
              </a:ext>
            </a:extLst>
          </p:cNvPr>
          <p:cNvPicPr>
            <a:picLocks noGrp="1" noChangeAspect="1"/>
          </p:cNvPicPr>
          <p:nvPr>
            <p:ph idx="1"/>
          </p:nvPr>
        </p:nvPicPr>
        <p:blipFill>
          <a:blip r:embed="rId2"/>
          <a:stretch>
            <a:fillRect/>
          </a:stretch>
        </p:blipFill>
        <p:spPr>
          <a:xfrm>
            <a:off x="1307930" y="1825625"/>
            <a:ext cx="9576139" cy="4351338"/>
          </a:xfrm>
        </p:spPr>
      </p:pic>
      <p:sp>
        <p:nvSpPr>
          <p:cNvPr id="7" name="TextBox 6">
            <a:extLst>
              <a:ext uri="{FF2B5EF4-FFF2-40B4-BE49-F238E27FC236}">
                <a16:creationId xmlns:a16="http://schemas.microsoft.com/office/drawing/2014/main" id="{2ACFF780-23CB-05D0-CDD0-F3257C83FACC}"/>
              </a:ext>
            </a:extLst>
          </p:cNvPr>
          <p:cNvSpPr txBox="1"/>
          <p:nvPr/>
        </p:nvSpPr>
        <p:spPr>
          <a:xfrm>
            <a:off x="6796454" y="6311900"/>
            <a:ext cx="2621866" cy="307777"/>
          </a:xfrm>
          <a:prstGeom prst="rect">
            <a:avLst/>
          </a:prstGeom>
          <a:noFill/>
        </p:spPr>
        <p:txBody>
          <a:bodyPr wrap="square">
            <a:spAutoFit/>
          </a:bodyPr>
          <a:lstStyle/>
          <a:p>
            <a:r>
              <a:rPr lang="en-US" sz="1400" dirty="0"/>
              <a:t>https://</a:t>
            </a:r>
            <a:r>
              <a:rPr lang="en-US" sz="1400" dirty="0" err="1"/>
              <a:t>www.starlink.com</a:t>
            </a:r>
            <a:r>
              <a:rPr lang="en-US" sz="1400" dirty="0"/>
              <a:t>/map</a:t>
            </a:r>
          </a:p>
        </p:txBody>
      </p:sp>
    </p:spTree>
    <p:extLst>
      <p:ext uri="{BB962C8B-B14F-4D97-AF65-F5344CB8AC3E}">
        <p14:creationId xmlns:p14="http://schemas.microsoft.com/office/powerpoint/2010/main" val="463501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C6FC2-C414-B418-5DD8-49EFB6D555F7}"/>
              </a:ext>
            </a:extLst>
          </p:cNvPr>
          <p:cNvSpPr>
            <a:spLocks noGrp="1"/>
          </p:cNvSpPr>
          <p:nvPr>
            <p:ph type="title"/>
          </p:nvPr>
        </p:nvSpPr>
        <p:spPr/>
        <p:txBody>
          <a:bodyPr/>
          <a:lstStyle/>
          <a:p>
            <a:r>
              <a:rPr lang="en-AU" dirty="0"/>
              <a:t>Tracking a LEO satellite</a:t>
            </a:r>
          </a:p>
        </p:txBody>
      </p:sp>
      <p:sp>
        <p:nvSpPr>
          <p:cNvPr id="4" name="Rectangle 3">
            <a:extLst>
              <a:ext uri="{FF2B5EF4-FFF2-40B4-BE49-F238E27FC236}">
                <a16:creationId xmlns:a16="http://schemas.microsoft.com/office/drawing/2014/main" id="{76B031E8-3B7B-1EE5-7815-0BC864FFAA83}"/>
              </a:ext>
            </a:extLst>
          </p:cNvPr>
          <p:cNvSpPr/>
          <p:nvPr/>
        </p:nvSpPr>
        <p:spPr>
          <a:xfrm>
            <a:off x="4149969" y="2991399"/>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387BBB5D-35CC-6EC3-3325-D7D2D053840D}"/>
              </a:ext>
            </a:extLst>
          </p:cNvPr>
          <p:cNvCxnSpPr>
            <a:cxnSpLocks/>
            <a:stCxn id="4" idx="0"/>
          </p:cNvCxnSpPr>
          <p:nvPr/>
        </p:nvCxnSpPr>
        <p:spPr>
          <a:xfrm flipH="1">
            <a:off x="4212492" y="2991399"/>
            <a:ext cx="3908" cy="2323063"/>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957C4B-FD92-CE7C-C182-DC92333461F8}"/>
              </a:ext>
            </a:extLst>
          </p:cNvPr>
          <p:cNvSpPr txBox="1"/>
          <p:nvPr/>
        </p:nvSpPr>
        <p:spPr>
          <a:xfrm>
            <a:off x="4149969" y="4200366"/>
            <a:ext cx="824265" cy="369332"/>
          </a:xfrm>
          <a:prstGeom prst="rect">
            <a:avLst/>
          </a:prstGeom>
          <a:noFill/>
        </p:spPr>
        <p:txBody>
          <a:bodyPr wrap="none" rtlCol="0">
            <a:spAutoFit/>
          </a:bodyPr>
          <a:lstStyle/>
          <a:p>
            <a:r>
              <a:rPr lang="en-AU" dirty="0"/>
              <a:t>550km</a:t>
            </a:r>
          </a:p>
        </p:txBody>
      </p:sp>
      <p:sp>
        <p:nvSpPr>
          <p:cNvPr id="15" name="TextBox 14">
            <a:extLst>
              <a:ext uri="{FF2B5EF4-FFF2-40B4-BE49-F238E27FC236}">
                <a16:creationId xmlns:a16="http://schemas.microsoft.com/office/drawing/2014/main" id="{EE65B5EF-4916-1161-0BBB-142B8264B278}"/>
              </a:ext>
            </a:extLst>
          </p:cNvPr>
          <p:cNvSpPr txBox="1"/>
          <p:nvPr/>
        </p:nvSpPr>
        <p:spPr>
          <a:xfrm>
            <a:off x="4624625" y="2806733"/>
            <a:ext cx="1380506" cy="369332"/>
          </a:xfrm>
          <a:prstGeom prst="rect">
            <a:avLst/>
          </a:prstGeom>
          <a:noFill/>
        </p:spPr>
        <p:txBody>
          <a:bodyPr wrap="none" rtlCol="0">
            <a:spAutoFit/>
          </a:bodyPr>
          <a:lstStyle/>
          <a:p>
            <a:r>
              <a:rPr lang="en-AU" dirty="0"/>
              <a:t>27,000 km/h</a:t>
            </a:r>
          </a:p>
        </p:txBody>
      </p:sp>
      <p:sp>
        <p:nvSpPr>
          <p:cNvPr id="16" name="TextBox 15">
            <a:extLst>
              <a:ext uri="{FF2B5EF4-FFF2-40B4-BE49-F238E27FC236}">
                <a16:creationId xmlns:a16="http://schemas.microsoft.com/office/drawing/2014/main" id="{76813793-5795-25E5-33FA-6C0D86D9ABE9}"/>
              </a:ext>
            </a:extLst>
          </p:cNvPr>
          <p:cNvSpPr txBox="1"/>
          <p:nvPr/>
        </p:nvSpPr>
        <p:spPr>
          <a:xfrm>
            <a:off x="3681283" y="2481781"/>
            <a:ext cx="937372" cy="369332"/>
          </a:xfrm>
          <a:prstGeom prst="rect">
            <a:avLst/>
          </a:prstGeom>
          <a:noFill/>
        </p:spPr>
        <p:txBody>
          <a:bodyPr wrap="none" rtlCol="0">
            <a:spAutoFit/>
          </a:bodyPr>
          <a:lstStyle/>
          <a:p>
            <a:r>
              <a:rPr lang="en-AU" dirty="0"/>
              <a:t>Satellite</a:t>
            </a:r>
          </a:p>
        </p:txBody>
      </p:sp>
      <p:sp>
        <p:nvSpPr>
          <p:cNvPr id="23" name="TextBox 22">
            <a:extLst>
              <a:ext uri="{FF2B5EF4-FFF2-40B4-BE49-F238E27FC236}">
                <a16:creationId xmlns:a16="http://schemas.microsoft.com/office/drawing/2014/main" id="{077EE903-CD21-4630-2ED8-A9C8620F7FCC}"/>
              </a:ext>
            </a:extLst>
          </p:cNvPr>
          <p:cNvSpPr txBox="1"/>
          <p:nvPr/>
        </p:nvSpPr>
        <p:spPr>
          <a:xfrm>
            <a:off x="6056938" y="2786115"/>
            <a:ext cx="3061607" cy="369332"/>
          </a:xfrm>
          <a:prstGeom prst="rect">
            <a:avLst/>
          </a:prstGeom>
          <a:noFill/>
        </p:spPr>
        <p:txBody>
          <a:bodyPr wrap="none" rtlCol="0">
            <a:spAutoFit/>
          </a:bodyPr>
          <a:lstStyle/>
          <a:p>
            <a:r>
              <a:rPr lang="en-AU" dirty="0"/>
              <a:t>horizon to horizon: ~5 minutes</a:t>
            </a:r>
          </a:p>
        </p:txBody>
      </p:sp>
      <p:sp>
        <p:nvSpPr>
          <p:cNvPr id="6" name="Freeform 5">
            <a:extLst>
              <a:ext uri="{FF2B5EF4-FFF2-40B4-BE49-F238E27FC236}">
                <a16:creationId xmlns:a16="http://schemas.microsoft.com/office/drawing/2014/main" id="{E085C128-F95F-DEC0-856A-0523F95088A8}"/>
              </a:ext>
            </a:extLst>
          </p:cNvPr>
          <p:cNvSpPr/>
          <p:nvPr/>
        </p:nvSpPr>
        <p:spPr>
          <a:xfrm>
            <a:off x="1051034" y="5297067"/>
            <a:ext cx="6579476" cy="809443"/>
          </a:xfrm>
          <a:custGeom>
            <a:avLst/>
            <a:gdLst>
              <a:gd name="connsiteX0" fmla="*/ 0 w 6579476"/>
              <a:gd name="connsiteY0" fmla="*/ 809443 h 809443"/>
              <a:gd name="connsiteX1" fmla="*/ 3142594 w 6579476"/>
              <a:gd name="connsiteY1" fmla="*/ 147 h 809443"/>
              <a:gd name="connsiteX2" fmla="*/ 6579476 w 6579476"/>
              <a:gd name="connsiteY2" fmla="*/ 756892 h 809443"/>
            </a:gdLst>
            <a:ahLst/>
            <a:cxnLst>
              <a:cxn ang="0">
                <a:pos x="connsiteX0" y="connsiteY0"/>
              </a:cxn>
              <a:cxn ang="0">
                <a:pos x="connsiteX1" y="connsiteY1"/>
              </a:cxn>
              <a:cxn ang="0">
                <a:pos x="connsiteX2" y="connsiteY2"/>
              </a:cxn>
            </a:cxnLst>
            <a:rect l="l" t="t" r="r" b="b"/>
            <a:pathLst>
              <a:path w="6579476" h="809443">
                <a:moveTo>
                  <a:pt x="0" y="809443"/>
                </a:moveTo>
                <a:cubicBezTo>
                  <a:pt x="1023007" y="409174"/>
                  <a:pt x="2046015" y="8906"/>
                  <a:pt x="3142594" y="147"/>
                </a:cubicBezTo>
                <a:cubicBezTo>
                  <a:pt x="4239173" y="-8612"/>
                  <a:pt x="5409324" y="374140"/>
                  <a:pt x="6579476" y="75689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19FBD26E-5EC9-B922-5480-647D28FE6E35}"/>
              </a:ext>
            </a:extLst>
          </p:cNvPr>
          <p:cNvSpPr/>
          <p:nvPr/>
        </p:nvSpPr>
        <p:spPr>
          <a:xfrm>
            <a:off x="462455" y="3063632"/>
            <a:ext cx="7598979" cy="1256120"/>
          </a:xfrm>
          <a:custGeom>
            <a:avLst/>
            <a:gdLst>
              <a:gd name="connsiteX0" fmla="*/ 0 w 7598979"/>
              <a:gd name="connsiteY0" fmla="*/ 1587064 h 1587064"/>
              <a:gd name="connsiteX1" fmla="*/ 3741683 w 7598979"/>
              <a:gd name="connsiteY1" fmla="*/ 2 h 1587064"/>
              <a:gd name="connsiteX2" fmla="*/ 7598979 w 7598979"/>
              <a:gd name="connsiteY2" fmla="*/ 1576553 h 1587064"/>
            </a:gdLst>
            <a:ahLst/>
            <a:cxnLst>
              <a:cxn ang="0">
                <a:pos x="connsiteX0" y="connsiteY0"/>
              </a:cxn>
              <a:cxn ang="0">
                <a:pos x="connsiteX1" y="connsiteY1"/>
              </a:cxn>
              <a:cxn ang="0">
                <a:pos x="connsiteX2" y="connsiteY2"/>
              </a:cxn>
            </a:cxnLst>
            <a:rect l="l" t="t" r="r" b="b"/>
            <a:pathLst>
              <a:path w="7598979" h="1587064">
                <a:moveTo>
                  <a:pt x="0" y="1587064"/>
                </a:moveTo>
                <a:cubicBezTo>
                  <a:pt x="1237593" y="794409"/>
                  <a:pt x="2475187" y="1754"/>
                  <a:pt x="3741683" y="2"/>
                </a:cubicBezTo>
                <a:cubicBezTo>
                  <a:pt x="5008179" y="-1750"/>
                  <a:pt x="6303579" y="787401"/>
                  <a:pt x="7598979" y="157655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a:extLst>
              <a:ext uri="{FF2B5EF4-FFF2-40B4-BE49-F238E27FC236}">
                <a16:creationId xmlns:a16="http://schemas.microsoft.com/office/drawing/2014/main" id="{A4BB715F-CAE8-C9CA-D9FE-BA5A56E82615}"/>
              </a:ext>
            </a:extLst>
          </p:cNvPr>
          <p:cNvSpPr/>
          <p:nvPr/>
        </p:nvSpPr>
        <p:spPr>
          <a:xfrm>
            <a:off x="1587062" y="5370168"/>
            <a:ext cx="5244662" cy="842312"/>
          </a:xfrm>
          <a:custGeom>
            <a:avLst/>
            <a:gdLst>
              <a:gd name="connsiteX0" fmla="*/ 0 w 5244662"/>
              <a:gd name="connsiteY0" fmla="*/ 820425 h 842312"/>
              <a:gd name="connsiteX1" fmla="*/ 746235 w 5244662"/>
              <a:gd name="connsiteY1" fmla="*/ 284398 h 842312"/>
              <a:gd name="connsiteX2" fmla="*/ 472966 w 5244662"/>
              <a:gd name="connsiteY2" fmla="*/ 841446 h 842312"/>
              <a:gd name="connsiteX3" fmla="*/ 1397876 w 5244662"/>
              <a:gd name="connsiteY3" fmla="*/ 126742 h 842312"/>
              <a:gd name="connsiteX4" fmla="*/ 1219200 w 5244662"/>
              <a:gd name="connsiteY4" fmla="*/ 746853 h 842312"/>
              <a:gd name="connsiteX5" fmla="*/ 2270235 w 5244662"/>
              <a:gd name="connsiteY5" fmla="*/ 21639 h 842312"/>
              <a:gd name="connsiteX6" fmla="*/ 2070538 w 5244662"/>
              <a:gd name="connsiteY6" fmla="*/ 757363 h 842312"/>
              <a:gd name="connsiteX7" fmla="*/ 3216166 w 5244662"/>
              <a:gd name="connsiteY7" fmla="*/ 618 h 842312"/>
              <a:gd name="connsiteX8" fmla="*/ 2921876 w 5244662"/>
              <a:gd name="connsiteY8" fmla="*/ 620729 h 842312"/>
              <a:gd name="connsiteX9" fmla="*/ 3930869 w 5244662"/>
              <a:gd name="connsiteY9" fmla="*/ 179294 h 842312"/>
              <a:gd name="connsiteX10" fmla="*/ 3678621 w 5244662"/>
              <a:gd name="connsiteY10" fmla="*/ 568177 h 842312"/>
              <a:gd name="connsiteX11" fmla="*/ 4645572 w 5244662"/>
              <a:gd name="connsiteY11" fmla="*/ 294908 h 842312"/>
              <a:gd name="connsiteX12" fmla="*/ 4866290 w 5244662"/>
              <a:gd name="connsiteY12" fmla="*/ 683791 h 842312"/>
              <a:gd name="connsiteX13" fmla="*/ 5244662 w 5244662"/>
              <a:gd name="connsiteY13" fmla="*/ 515625 h 84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44662" h="842312">
                <a:moveTo>
                  <a:pt x="0" y="820425"/>
                </a:moveTo>
                <a:cubicBezTo>
                  <a:pt x="333704" y="550660"/>
                  <a:pt x="667408" y="280895"/>
                  <a:pt x="746235" y="284398"/>
                </a:cubicBezTo>
                <a:cubicBezTo>
                  <a:pt x="825062" y="287901"/>
                  <a:pt x="364359" y="867722"/>
                  <a:pt x="472966" y="841446"/>
                </a:cubicBezTo>
                <a:cubicBezTo>
                  <a:pt x="581573" y="815170"/>
                  <a:pt x="1273504" y="142507"/>
                  <a:pt x="1397876" y="126742"/>
                </a:cubicBezTo>
                <a:cubicBezTo>
                  <a:pt x="1522248" y="110977"/>
                  <a:pt x="1073807" y="764370"/>
                  <a:pt x="1219200" y="746853"/>
                </a:cubicBezTo>
                <a:cubicBezTo>
                  <a:pt x="1364593" y="729336"/>
                  <a:pt x="2128345" y="19887"/>
                  <a:pt x="2270235" y="21639"/>
                </a:cubicBezTo>
                <a:cubicBezTo>
                  <a:pt x="2412125" y="23391"/>
                  <a:pt x="1912883" y="760866"/>
                  <a:pt x="2070538" y="757363"/>
                </a:cubicBezTo>
                <a:cubicBezTo>
                  <a:pt x="2228193" y="753860"/>
                  <a:pt x="3074276" y="23390"/>
                  <a:pt x="3216166" y="618"/>
                </a:cubicBezTo>
                <a:cubicBezTo>
                  <a:pt x="3358056" y="-22154"/>
                  <a:pt x="2802759" y="590950"/>
                  <a:pt x="2921876" y="620729"/>
                </a:cubicBezTo>
                <a:cubicBezTo>
                  <a:pt x="3040993" y="650508"/>
                  <a:pt x="3804745" y="188053"/>
                  <a:pt x="3930869" y="179294"/>
                </a:cubicBezTo>
                <a:cubicBezTo>
                  <a:pt x="4056993" y="170535"/>
                  <a:pt x="3559504" y="548908"/>
                  <a:pt x="3678621" y="568177"/>
                </a:cubicBezTo>
                <a:cubicBezTo>
                  <a:pt x="3797738" y="587446"/>
                  <a:pt x="4447627" y="275639"/>
                  <a:pt x="4645572" y="294908"/>
                </a:cubicBezTo>
                <a:cubicBezTo>
                  <a:pt x="4843517" y="314177"/>
                  <a:pt x="4766442" y="647005"/>
                  <a:pt x="4866290" y="683791"/>
                </a:cubicBezTo>
                <a:cubicBezTo>
                  <a:pt x="4966138" y="720577"/>
                  <a:pt x="5105400" y="618101"/>
                  <a:pt x="5244662" y="515625"/>
                </a:cubicBezTo>
              </a:path>
            </a:pathLst>
          </a:cu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a:extLst>
              <a:ext uri="{FF2B5EF4-FFF2-40B4-BE49-F238E27FC236}">
                <a16:creationId xmlns:a16="http://schemas.microsoft.com/office/drawing/2014/main" id="{0C650AFD-1368-3720-047B-CBBCEA2344F3}"/>
              </a:ext>
            </a:extLst>
          </p:cNvPr>
          <p:cNvSpPr/>
          <p:nvPr/>
        </p:nvSpPr>
        <p:spPr>
          <a:xfrm>
            <a:off x="4046482" y="5128874"/>
            <a:ext cx="294290" cy="168193"/>
          </a:xfrm>
          <a:custGeom>
            <a:avLst/>
            <a:gdLst>
              <a:gd name="connsiteX0" fmla="*/ 0 w 294290"/>
              <a:gd name="connsiteY0" fmla="*/ 10510 h 168193"/>
              <a:gd name="connsiteX1" fmla="*/ 157656 w 294290"/>
              <a:gd name="connsiteY1" fmla="*/ 168165 h 168193"/>
              <a:gd name="connsiteX2" fmla="*/ 294290 w 294290"/>
              <a:gd name="connsiteY2" fmla="*/ 0 h 168193"/>
            </a:gdLst>
            <a:ahLst/>
            <a:cxnLst>
              <a:cxn ang="0">
                <a:pos x="connsiteX0" y="connsiteY0"/>
              </a:cxn>
              <a:cxn ang="0">
                <a:pos x="connsiteX1" y="connsiteY1"/>
              </a:cxn>
              <a:cxn ang="0">
                <a:pos x="connsiteX2" y="connsiteY2"/>
              </a:cxn>
            </a:cxnLst>
            <a:rect l="l" t="t" r="r" b="b"/>
            <a:pathLst>
              <a:path w="294290" h="168193">
                <a:moveTo>
                  <a:pt x="0" y="10510"/>
                </a:moveTo>
                <a:cubicBezTo>
                  <a:pt x="54304" y="90213"/>
                  <a:pt x="108608" y="169917"/>
                  <a:pt x="157656" y="168165"/>
                </a:cubicBezTo>
                <a:cubicBezTo>
                  <a:pt x="206704" y="166413"/>
                  <a:pt x="250497" y="83206"/>
                  <a:pt x="29429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890816CD-EA53-8D8A-9892-F4EC3224CB4B}"/>
              </a:ext>
            </a:extLst>
          </p:cNvPr>
          <p:cNvSpPr/>
          <p:nvPr/>
        </p:nvSpPr>
        <p:spPr>
          <a:xfrm>
            <a:off x="1739590" y="2728156"/>
            <a:ext cx="2911606" cy="706420"/>
          </a:xfrm>
          <a:custGeom>
            <a:avLst/>
            <a:gdLst>
              <a:gd name="connsiteX0" fmla="*/ 0 w 2911606"/>
              <a:gd name="connsiteY0" fmla="*/ 706420 h 706420"/>
              <a:gd name="connsiteX1" fmla="*/ 498088 w 2911606"/>
              <a:gd name="connsiteY1" fmla="*/ 498264 h 706420"/>
              <a:gd name="connsiteX2" fmla="*/ 1048215 w 2911606"/>
              <a:gd name="connsiteY2" fmla="*/ 275239 h 706420"/>
              <a:gd name="connsiteX3" fmla="*/ 1680117 w 2911606"/>
              <a:gd name="connsiteY3" fmla="*/ 148859 h 706420"/>
              <a:gd name="connsiteX4" fmla="*/ 2051825 w 2911606"/>
              <a:gd name="connsiteY4" fmla="*/ 89385 h 706420"/>
              <a:gd name="connsiteX5" fmla="*/ 2639122 w 2911606"/>
              <a:gd name="connsiteY5" fmla="*/ 81951 h 706420"/>
              <a:gd name="connsiteX6" fmla="*/ 2906751 w 2911606"/>
              <a:gd name="connsiteY6" fmla="*/ 104254 h 706420"/>
              <a:gd name="connsiteX7" fmla="*/ 2817542 w 2911606"/>
              <a:gd name="connsiteY7" fmla="*/ 176 h 706420"/>
              <a:gd name="connsiteX8" fmla="*/ 2891883 w 2911606"/>
              <a:gd name="connsiteY8" fmla="*/ 81951 h 706420"/>
              <a:gd name="connsiteX9" fmla="*/ 2780371 w 2911606"/>
              <a:gd name="connsiteY9" fmla="*/ 178595 h 70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1606" h="706420">
                <a:moveTo>
                  <a:pt x="0" y="706420"/>
                </a:moveTo>
                <a:lnTo>
                  <a:pt x="498088" y="498264"/>
                </a:lnTo>
                <a:cubicBezTo>
                  <a:pt x="672790" y="426401"/>
                  <a:pt x="851210" y="333473"/>
                  <a:pt x="1048215" y="275239"/>
                </a:cubicBezTo>
                <a:cubicBezTo>
                  <a:pt x="1245220" y="217005"/>
                  <a:pt x="1512849" y="179835"/>
                  <a:pt x="1680117" y="148859"/>
                </a:cubicBezTo>
                <a:cubicBezTo>
                  <a:pt x="1847385" y="117883"/>
                  <a:pt x="1891991" y="100536"/>
                  <a:pt x="2051825" y="89385"/>
                </a:cubicBezTo>
                <a:cubicBezTo>
                  <a:pt x="2211659" y="78234"/>
                  <a:pt x="2496634" y="79473"/>
                  <a:pt x="2639122" y="81951"/>
                </a:cubicBezTo>
                <a:cubicBezTo>
                  <a:pt x="2781610" y="84429"/>
                  <a:pt x="2877014" y="117883"/>
                  <a:pt x="2906751" y="104254"/>
                </a:cubicBezTo>
                <a:cubicBezTo>
                  <a:pt x="2936488" y="90625"/>
                  <a:pt x="2820020" y="3893"/>
                  <a:pt x="2817542" y="176"/>
                </a:cubicBezTo>
                <a:cubicBezTo>
                  <a:pt x="2815064" y="-3541"/>
                  <a:pt x="2898078" y="52214"/>
                  <a:pt x="2891883" y="81951"/>
                </a:cubicBezTo>
                <a:cubicBezTo>
                  <a:pt x="2885688" y="111688"/>
                  <a:pt x="2833029" y="145141"/>
                  <a:pt x="2780371" y="178595"/>
                </a:cubicBezTo>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7" name="Group 36">
            <a:extLst>
              <a:ext uri="{FF2B5EF4-FFF2-40B4-BE49-F238E27FC236}">
                <a16:creationId xmlns:a16="http://schemas.microsoft.com/office/drawing/2014/main" id="{78ACF8A8-FE34-AB8A-FDD9-D3D3EF88A25A}"/>
              </a:ext>
            </a:extLst>
          </p:cNvPr>
          <p:cNvGrpSpPr/>
          <p:nvPr/>
        </p:nvGrpSpPr>
        <p:grpSpPr>
          <a:xfrm>
            <a:off x="3681283" y="3132076"/>
            <a:ext cx="1165037" cy="2182386"/>
            <a:chOff x="3681283" y="3132076"/>
            <a:chExt cx="1165037" cy="2182386"/>
          </a:xfrm>
        </p:grpSpPr>
        <p:cxnSp>
          <p:nvCxnSpPr>
            <p:cNvPr id="8" name="Straight Connector 7">
              <a:extLst>
                <a:ext uri="{FF2B5EF4-FFF2-40B4-BE49-F238E27FC236}">
                  <a16:creationId xmlns:a16="http://schemas.microsoft.com/office/drawing/2014/main" id="{166FB58C-F4F6-00D8-47BF-F01563E2EAA8}"/>
                </a:ext>
              </a:extLst>
            </p:cNvPr>
            <p:cNvCxnSpPr>
              <a:cxnSpLocks/>
              <a:stCxn id="4" idx="2"/>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7B347A7-E1B1-33DF-8E2D-B420D9E6102F}"/>
                </a:ext>
              </a:extLst>
            </p:cNvPr>
            <p:cNvCxnSpPr>
              <a:cxnSpLocks/>
              <a:stCxn id="4" idx="2"/>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133CEF70-EA38-C97C-DE7F-77FC1EE7358E}"/>
              </a:ext>
            </a:extLst>
          </p:cNvPr>
          <p:cNvSpPr/>
          <p:nvPr/>
        </p:nvSpPr>
        <p:spPr>
          <a:xfrm>
            <a:off x="2172732" y="3417223"/>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5F560B7D-392A-E0D6-94D9-A0B43FF77688}"/>
              </a:ext>
            </a:extLst>
          </p:cNvPr>
          <p:cNvSpPr/>
          <p:nvPr/>
        </p:nvSpPr>
        <p:spPr>
          <a:xfrm>
            <a:off x="1013257" y="3882816"/>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6C57D68B-64A7-246F-505B-0E19E5AB503A}"/>
              </a:ext>
            </a:extLst>
          </p:cNvPr>
          <p:cNvSpPr/>
          <p:nvPr/>
        </p:nvSpPr>
        <p:spPr>
          <a:xfrm>
            <a:off x="5691095" y="3249870"/>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AFB39466-D29B-4ECD-5ADA-5A2707729FA3}"/>
              </a:ext>
            </a:extLst>
          </p:cNvPr>
          <p:cNvSpPr/>
          <p:nvPr/>
        </p:nvSpPr>
        <p:spPr>
          <a:xfrm>
            <a:off x="6937656" y="3752490"/>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8" name="Group 37">
            <a:extLst>
              <a:ext uri="{FF2B5EF4-FFF2-40B4-BE49-F238E27FC236}">
                <a16:creationId xmlns:a16="http://schemas.microsoft.com/office/drawing/2014/main" id="{EB74DC25-E899-C7D8-CBB4-B6ECC832679D}"/>
              </a:ext>
            </a:extLst>
          </p:cNvPr>
          <p:cNvGrpSpPr/>
          <p:nvPr/>
        </p:nvGrpSpPr>
        <p:grpSpPr>
          <a:xfrm rot="559709">
            <a:off x="5049675" y="3351288"/>
            <a:ext cx="1165037" cy="2182386"/>
            <a:chOff x="3681283" y="3132076"/>
            <a:chExt cx="1165037" cy="2182386"/>
          </a:xfrm>
        </p:grpSpPr>
        <p:cxnSp>
          <p:nvCxnSpPr>
            <p:cNvPr id="39" name="Straight Connector 38">
              <a:extLst>
                <a:ext uri="{FF2B5EF4-FFF2-40B4-BE49-F238E27FC236}">
                  <a16:creationId xmlns:a16="http://schemas.microsoft.com/office/drawing/2014/main" id="{2D5EE278-7F8A-0571-5BD9-3BF83EC5B5DB}"/>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CE60A6-E3E7-3B4A-E206-01024B5957F2}"/>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437545C-9C0C-F3C6-AFC7-2DA0F7FA6295}"/>
              </a:ext>
            </a:extLst>
          </p:cNvPr>
          <p:cNvGrpSpPr/>
          <p:nvPr/>
        </p:nvGrpSpPr>
        <p:grpSpPr>
          <a:xfrm rot="1012618">
            <a:off x="6143442" y="3804906"/>
            <a:ext cx="1165037" cy="2182386"/>
            <a:chOff x="3681283" y="3132076"/>
            <a:chExt cx="1165037" cy="2182386"/>
          </a:xfrm>
        </p:grpSpPr>
        <p:cxnSp>
          <p:nvCxnSpPr>
            <p:cNvPr id="42" name="Straight Connector 41">
              <a:extLst>
                <a:ext uri="{FF2B5EF4-FFF2-40B4-BE49-F238E27FC236}">
                  <a16:creationId xmlns:a16="http://schemas.microsoft.com/office/drawing/2014/main" id="{9C1AD420-1778-9333-36D3-A857A5652992}"/>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2460764-294A-3BFD-E7F8-CB5316936156}"/>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30D8DA7D-7B4E-999E-028D-88FA971E4B0C}"/>
              </a:ext>
            </a:extLst>
          </p:cNvPr>
          <p:cNvGrpSpPr/>
          <p:nvPr/>
        </p:nvGrpSpPr>
        <p:grpSpPr>
          <a:xfrm rot="20359129">
            <a:off x="2102049" y="3425516"/>
            <a:ext cx="1165037" cy="2182386"/>
            <a:chOff x="3681283" y="3132076"/>
            <a:chExt cx="1165037" cy="2182386"/>
          </a:xfrm>
        </p:grpSpPr>
        <p:cxnSp>
          <p:nvCxnSpPr>
            <p:cNvPr id="45" name="Straight Connector 44">
              <a:extLst>
                <a:ext uri="{FF2B5EF4-FFF2-40B4-BE49-F238E27FC236}">
                  <a16:creationId xmlns:a16="http://schemas.microsoft.com/office/drawing/2014/main" id="{81E1EC49-8A35-BDE5-3C3C-023297F0F3D5}"/>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33EB25-8003-4BB9-9F84-133CFB654B5A}"/>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5C6B14CD-CBDA-BCCC-FD55-141DFCD709C6}"/>
              </a:ext>
            </a:extLst>
          </p:cNvPr>
          <p:cNvGrpSpPr/>
          <p:nvPr/>
        </p:nvGrpSpPr>
        <p:grpSpPr>
          <a:xfrm rot="20397813">
            <a:off x="873542" y="3749613"/>
            <a:ext cx="1165037" cy="2182386"/>
            <a:chOff x="3681283" y="3132076"/>
            <a:chExt cx="1165037" cy="2182386"/>
          </a:xfrm>
        </p:grpSpPr>
        <p:cxnSp>
          <p:nvCxnSpPr>
            <p:cNvPr id="48" name="Straight Connector 47">
              <a:extLst>
                <a:ext uri="{FF2B5EF4-FFF2-40B4-BE49-F238E27FC236}">
                  <a16:creationId xmlns:a16="http://schemas.microsoft.com/office/drawing/2014/main" id="{A5FBD718-01D3-0B9B-94F7-1AD533A2F73C}"/>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42D2D39-E9E5-AC4B-EADB-1848EFB9AFBE}"/>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7730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A789-897B-3BED-D35E-CB90719DB649}"/>
              </a:ext>
            </a:extLst>
          </p:cNvPr>
          <p:cNvSpPr>
            <a:spLocks noGrp="1"/>
          </p:cNvSpPr>
          <p:nvPr>
            <p:ph type="title"/>
          </p:nvPr>
        </p:nvSpPr>
        <p:spPr>
          <a:xfrm>
            <a:off x="479685" y="119804"/>
            <a:ext cx="10515600" cy="1325563"/>
          </a:xfrm>
        </p:spPr>
        <p:txBody>
          <a:bodyPr/>
          <a:lstStyle/>
          <a:p>
            <a:r>
              <a:rPr lang="en-AU" dirty="0"/>
              <a:t>Looking Up</a:t>
            </a:r>
          </a:p>
        </p:txBody>
      </p:sp>
      <p:pic>
        <p:nvPicPr>
          <p:cNvPr id="5" name="Content Placeholder 4">
            <a:extLst>
              <a:ext uri="{FF2B5EF4-FFF2-40B4-BE49-F238E27FC236}">
                <a16:creationId xmlns:a16="http://schemas.microsoft.com/office/drawing/2014/main" id="{4F88701B-44FB-750F-48D5-EF0A43DDF32C}"/>
              </a:ext>
            </a:extLst>
          </p:cNvPr>
          <p:cNvPicPr>
            <a:picLocks noGrp="1" noChangeAspect="1"/>
          </p:cNvPicPr>
          <p:nvPr>
            <p:ph idx="1"/>
          </p:nvPr>
        </p:nvPicPr>
        <p:blipFill>
          <a:blip r:embed="rId2"/>
          <a:stretch>
            <a:fillRect/>
          </a:stretch>
        </p:blipFill>
        <p:spPr>
          <a:xfrm>
            <a:off x="1196715" y="1289960"/>
            <a:ext cx="5425745" cy="5448236"/>
          </a:xfrm>
        </p:spPr>
      </p:pic>
      <p:sp>
        <p:nvSpPr>
          <p:cNvPr id="7" name="TextBox 6">
            <a:extLst>
              <a:ext uri="{FF2B5EF4-FFF2-40B4-BE49-F238E27FC236}">
                <a16:creationId xmlns:a16="http://schemas.microsoft.com/office/drawing/2014/main" id="{BE9024D1-7039-DCA0-B569-0A7A01DFCB85}"/>
              </a:ext>
            </a:extLst>
          </p:cNvPr>
          <p:cNvSpPr txBox="1"/>
          <p:nvPr/>
        </p:nvSpPr>
        <p:spPr>
          <a:xfrm>
            <a:off x="6725429" y="2174982"/>
            <a:ext cx="4166886" cy="2585323"/>
          </a:xfrm>
          <a:prstGeom prst="rect">
            <a:avLst/>
          </a:prstGeom>
          <a:noFill/>
        </p:spPr>
        <p:txBody>
          <a:bodyPr wrap="square" rtlCol="0">
            <a:spAutoFit/>
          </a:bodyPr>
          <a:lstStyle/>
          <a:p>
            <a:r>
              <a:rPr lang="en-AU" dirty="0" err="1"/>
              <a:t>Starlink</a:t>
            </a:r>
            <a:r>
              <a:rPr lang="en-AU" dirty="0"/>
              <a:t> tracks satellites with a minimum elevation of 25</a:t>
            </a:r>
            <a:r>
              <a:rPr lang="en-AU" baseline="30000" dirty="0"/>
              <a:t>o</a:t>
            </a:r>
            <a:r>
              <a:rPr lang="en-AU" dirty="0"/>
              <a:t>. </a:t>
            </a:r>
          </a:p>
          <a:p>
            <a:endParaRPr lang="en-AU" dirty="0"/>
          </a:p>
          <a:p>
            <a:r>
              <a:rPr lang="en-AU" dirty="0"/>
              <a:t>There are between 30 – 50 visible </a:t>
            </a:r>
            <a:r>
              <a:rPr lang="en-AU" dirty="0" err="1"/>
              <a:t>Starlink</a:t>
            </a:r>
            <a:r>
              <a:rPr lang="en-AU" dirty="0"/>
              <a:t> satellites at any point on the surface between latitudes 56</a:t>
            </a:r>
            <a:r>
              <a:rPr lang="en-AU" baseline="30000" dirty="0"/>
              <a:t>o </a:t>
            </a:r>
            <a:r>
              <a:rPr lang="en-AU" dirty="0"/>
              <a:t>North and South</a:t>
            </a:r>
          </a:p>
          <a:p>
            <a:endParaRPr lang="en-AU" dirty="0"/>
          </a:p>
          <a:p>
            <a:r>
              <a:rPr lang="en-AU" dirty="0"/>
              <a:t>Each satellite traverses the visible aperture for a maximum of ~3 minutes </a:t>
            </a:r>
          </a:p>
        </p:txBody>
      </p:sp>
      <p:sp>
        <p:nvSpPr>
          <p:cNvPr id="3" name="Slide Number Placeholder 2">
            <a:extLst>
              <a:ext uri="{FF2B5EF4-FFF2-40B4-BE49-F238E27FC236}">
                <a16:creationId xmlns:a16="http://schemas.microsoft.com/office/drawing/2014/main" id="{928FFB3B-0FB5-1C92-DE5B-664AC2E377CA}"/>
              </a:ext>
            </a:extLst>
          </p:cNvPr>
          <p:cNvSpPr>
            <a:spLocks noGrp="1"/>
          </p:cNvSpPr>
          <p:nvPr>
            <p:ph type="sldNum" sz="quarter" idx="12"/>
          </p:nvPr>
        </p:nvSpPr>
        <p:spPr/>
        <p:txBody>
          <a:bodyPr/>
          <a:lstStyle/>
          <a:p>
            <a:fld id="{BC769A61-C77C-9A4F-91E6-9D83EEEE8296}" type="slidenum">
              <a:rPr lang="en-AU" smtClean="0"/>
              <a:t>18</a:t>
            </a:fld>
            <a:endParaRPr lang="en-AU"/>
          </a:p>
        </p:txBody>
      </p:sp>
    </p:spTree>
    <p:extLst>
      <p:ext uri="{BB962C8B-B14F-4D97-AF65-F5344CB8AC3E}">
        <p14:creationId xmlns:p14="http://schemas.microsoft.com/office/powerpoint/2010/main" val="2825819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86D7-CFD6-C19C-0D32-9A27640F2341}"/>
              </a:ext>
            </a:extLst>
          </p:cNvPr>
          <p:cNvSpPr>
            <a:spLocks noGrp="1"/>
          </p:cNvSpPr>
          <p:nvPr>
            <p:ph type="title"/>
          </p:nvPr>
        </p:nvSpPr>
        <p:spPr/>
        <p:txBody>
          <a:bodyPr/>
          <a:lstStyle/>
          <a:p>
            <a:r>
              <a:rPr lang="en-AU" dirty="0" err="1"/>
              <a:t>Starlink</a:t>
            </a:r>
            <a:r>
              <a:rPr lang="en-AU" dirty="0"/>
              <a:t> Scheduling</a:t>
            </a:r>
          </a:p>
        </p:txBody>
      </p:sp>
      <p:sp>
        <p:nvSpPr>
          <p:cNvPr id="3" name="Content Placeholder 2">
            <a:extLst>
              <a:ext uri="{FF2B5EF4-FFF2-40B4-BE49-F238E27FC236}">
                <a16:creationId xmlns:a16="http://schemas.microsoft.com/office/drawing/2014/main" id="{02455C80-BA89-827A-3943-500D995B6F5F}"/>
              </a:ext>
            </a:extLst>
          </p:cNvPr>
          <p:cNvSpPr>
            <a:spLocks noGrp="1"/>
          </p:cNvSpPr>
          <p:nvPr>
            <p:ph idx="1"/>
          </p:nvPr>
        </p:nvSpPr>
        <p:spPr/>
        <p:txBody>
          <a:bodyPr/>
          <a:lstStyle/>
          <a:p>
            <a:r>
              <a:rPr lang="en-AU" dirty="0"/>
              <a:t>A satellite is assigned to a user terminal in 15 second time slots</a:t>
            </a:r>
          </a:p>
          <a:p>
            <a:r>
              <a:rPr lang="en-AU" dirty="0"/>
              <a:t>Tracking of a satellite (by phased array focussing) works across 11 degrees of arc per satellite in each 15 second slot</a:t>
            </a:r>
          </a:p>
        </p:txBody>
      </p:sp>
      <p:sp>
        <p:nvSpPr>
          <p:cNvPr id="4" name="Freeform 3">
            <a:extLst>
              <a:ext uri="{FF2B5EF4-FFF2-40B4-BE49-F238E27FC236}">
                <a16:creationId xmlns:a16="http://schemas.microsoft.com/office/drawing/2014/main" id="{72EEE37C-A3BB-95C0-2043-B386BCEE4AAC}"/>
              </a:ext>
            </a:extLst>
          </p:cNvPr>
          <p:cNvSpPr/>
          <p:nvPr/>
        </p:nvSpPr>
        <p:spPr>
          <a:xfrm>
            <a:off x="1902372" y="6177452"/>
            <a:ext cx="7683062" cy="780393"/>
          </a:xfrm>
          <a:custGeom>
            <a:avLst/>
            <a:gdLst>
              <a:gd name="connsiteX0" fmla="*/ 0 w 7683062"/>
              <a:gd name="connsiteY0" fmla="*/ 780393 h 780393"/>
              <a:gd name="connsiteX1" fmla="*/ 2564525 w 7683062"/>
              <a:gd name="connsiteY1" fmla="*/ 86710 h 780393"/>
              <a:gd name="connsiteX2" fmla="*/ 4666594 w 7683062"/>
              <a:gd name="connsiteY2" fmla="*/ 86710 h 780393"/>
              <a:gd name="connsiteX3" fmla="*/ 7683062 w 7683062"/>
              <a:gd name="connsiteY3" fmla="*/ 780393 h 780393"/>
            </a:gdLst>
            <a:ahLst/>
            <a:cxnLst>
              <a:cxn ang="0">
                <a:pos x="connsiteX0" y="connsiteY0"/>
              </a:cxn>
              <a:cxn ang="0">
                <a:pos x="connsiteX1" y="connsiteY1"/>
              </a:cxn>
              <a:cxn ang="0">
                <a:pos x="connsiteX2" y="connsiteY2"/>
              </a:cxn>
              <a:cxn ang="0">
                <a:pos x="connsiteX3" y="connsiteY3"/>
              </a:cxn>
            </a:cxnLst>
            <a:rect l="l" t="t" r="r" b="b"/>
            <a:pathLst>
              <a:path w="7683062" h="780393">
                <a:moveTo>
                  <a:pt x="0" y="780393"/>
                </a:moveTo>
                <a:cubicBezTo>
                  <a:pt x="893379" y="491358"/>
                  <a:pt x="1786759" y="202324"/>
                  <a:pt x="2564525" y="86710"/>
                </a:cubicBezTo>
                <a:cubicBezTo>
                  <a:pt x="3342291" y="-28904"/>
                  <a:pt x="3813505" y="-28904"/>
                  <a:pt x="4666594" y="86710"/>
                </a:cubicBezTo>
                <a:cubicBezTo>
                  <a:pt x="5519683" y="202324"/>
                  <a:pt x="6601372" y="491358"/>
                  <a:pt x="7683062" y="78039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4FAED1CC-EFC0-DE0B-5947-778F81102745}"/>
              </a:ext>
            </a:extLst>
          </p:cNvPr>
          <p:cNvSpPr/>
          <p:nvPr/>
        </p:nvSpPr>
        <p:spPr>
          <a:xfrm>
            <a:off x="5468007" y="4438566"/>
            <a:ext cx="199696" cy="241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91C3D7F6-C816-D660-68D4-E8D037F56C40}"/>
              </a:ext>
            </a:extLst>
          </p:cNvPr>
          <p:cNvSpPr txBox="1"/>
          <p:nvPr/>
        </p:nvSpPr>
        <p:spPr>
          <a:xfrm>
            <a:off x="5195984" y="6546638"/>
            <a:ext cx="700320" cy="369332"/>
          </a:xfrm>
          <a:prstGeom prst="rect">
            <a:avLst/>
          </a:prstGeom>
          <a:noFill/>
        </p:spPr>
        <p:txBody>
          <a:bodyPr wrap="none" rtlCol="0">
            <a:spAutoFit/>
          </a:bodyPr>
          <a:lstStyle/>
          <a:p>
            <a:r>
              <a:rPr lang="en-AU" dirty="0"/>
              <a:t>client</a:t>
            </a:r>
          </a:p>
        </p:txBody>
      </p:sp>
      <p:sp>
        <p:nvSpPr>
          <p:cNvPr id="13" name="Rectangle 12">
            <a:extLst>
              <a:ext uri="{FF2B5EF4-FFF2-40B4-BE49-F238E27FC236}">
                <a16:creationId xmlns:a16="http://schemas.microsoft.com/office/drawing/2014/main" id="{C98E903A-9022-DEA4-B514-29AEE705BAE3}"/>
              </a:ext>
            </a:extLst>
          </p:cNvPr>
          <p:cNvSpPr/>
          <p:nvPr/>
        </p:nvSpPr>
        <p:spPr>
          <a:xfrm>
            <a:off x="6285187" y="4485866"/>
            <a:ext cx="199696" cy="241737"/>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B297BA56-5924-EF8D-7484-AED0DBD4DB9A}"/>
              </a:ext>
            </a:extLst>
          </p:cNvPr>
          <p:cNvSpPr/>
          <p:nvPr/>
        </p:nvSpPr>
        <p:spPr>
          <a:xfrm>
            <a:off x="7005146" y="4559436"/>
            <a:ext cx="199696" cy="24173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7AE2412F-F6BE-EC0D-82AE-1782535ED21F}"/>
              </a:ext>
            </a:extLst>
          </p:cNvPr>
          <p:cNvSpPr/>
          <p:nvPr/>
        </p:nvSpPr>
        <p:spPr>
          <a:xfrm>
            <a:off x="4650828" y="4491985"/>
            <a:ext cx="199696" cy="241737"/>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047198C0-B3B1-C5D0-EE02-919DEA6FD6E0}"/>
              </a:ext>
            </a:extLst>
          </p:cNvPr>
          <p:cNvSpPr/>
          <p:nvPr/>
        </p:nvSpPr>
        <p:spPr>
          <a:xfrm>
            <a:off x="3930869" y="4559435"/>
            <a:ext cx="199696" cy="24173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E4D49509-8DB7-A5FF-FD14-4C3FCA5EA544}"/>
              </a:ext>
            </a:extLst>
          </p:cNvPr>
          <p:cNvCxnSpPr>
            <a:cxnSpLocks/>
          </p:cNvCxnSpPr>
          <p:nvPr/>
        </p:nvCxnSpPr>
        <p:spPr>
          <a:xfrm>
            <a:off x="5473975" y="5832911"/>
            <a:ext cx="387455" cy="10663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A02A4421-FA8A-DD27-1D2D-58F2808D1F09}"/>
              </a:ext>
            </a:extLst>
          </p:cNvPr>
          <p:cNvSpPr/>
          <p:nvPr/>
        </p:nvSpPr>
        <p:spPr>
          <a:xfrm>
            <a:off x="5623034" y="5885793"/>
            <a:ext cx="0" cy="189186"/>
          </a:xfrm>
          <a:custGeom>
            <a:avLst/>
            <a:gdLst>
              <a:gd name="connsiteX0" fmla="*/ 0 w 0"/>
              <a:gd name="connsiteY0" fmla="*/ 0 h 189186"/>
              <a:gd name="connsiteX1" fmla="*/ 0 w 0"/>
              <a:gd name="connsiteY1" fmla="*/ 189186 h 189186"/>
            </a:gdLst>
            <a:ahLst/>
            <a:cxnLst>
              <a:cxn ang="0">
                <a:pos x="connsiteX0" y="connsiteY0"/>
              </a:cxn>
              <a:cxn ang="0">
                <a:pos x="connsiteX1" y="connsiteY1"/>
              </a:cxn>
            </a:cxnLst>
            <a:rect l="l" t="t" r="r" b="b"/>
            <a:pathLst>
              <a:path h="189186">
                <a:moveTo>
                  <a:pt x="0" y="0"/>
                </a:moveTo>
                <a:lnTo>
                  <a:pt x="0" y="18918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a:extLst>
              <a:ext uri="{FF2B5EF4-FFF2-40B4-BE49-F238E27FC236}">
                <a16:creationId xmlns:a16="http://schemas.microsoft.com/office/drawing/2014/main" id="{C7573A90-333E-9128-A2ED-B56E0AB670D0}"/>
              </a:ext>
            </a:extLst>
          </p:cNvPr>
          <p:cNvSpPr/>
          <p:nvPr/>
        </p:nvSpPr>
        <p:spPr>
          <a:xfrm>
            <a:off x="5337901" y="6085490"/>
            <a:ext cx="264113" cy="96578"/>
          </a:xfrm>
          <a:custGeom>
            <a:avLst/>
            <a:gdLst>
              <a:gd name="connsiteX0" fmla="*/ 264113 w 264113"/>
              <a:gd name="connsiteY0" fmla="*/ 0 h 96578"/>
              <a:gd name="connsiteX1" fmla="*/ 11865 w 264113"/>
              <a:gd name="connsiteY1" fmla="*/ 84082 h 96578"/>
              <a:gd name="connsiteX2" fmla="*/ 64416 w 264113"/>
              <a:gd name="connsiteY2" fmla="*/ 94593 h 96578"/>
            </a:gdLst>
            <a:ahLst/>
            <a:cxnLst>
              <a:cxn ang="0">
                <a:pos x="connsiteX0" y="connsiteY0"/>
              </a:cxn>
              <a:cxn ang="0">
                <a:pos x="connsiteX1" y="connsiteY1"/>
              </a:cxn>
              <a:cxn ang="0">
                <a:pos x="connsiteX2" y="connsiteY2"/>
              </a:cxn>
            </a:cxnLst>
            <a:rect l="l" t="t" r="r" b="b"/>
            <a:pathLst>
              <a:path w="264113" h="96578">
                <a:moveTo>
                  <a:pt x="264113" y="0"/>
                </a:moveTo>
                <a:cubicBezTo>
                  <a:pt x="154630" y="34158"/>
                  <a:pt x="45148" y="68317"/>
                  <a:pt x="11865" y="84082"/>
                </a:cubicBezTo>
                <a:cubicBezTo>
                  <a:pt x="-21418" y="99848"/>
                  <a:pt x="21499" y="97220"/>
                  <a:pt x="64416" y="9459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a:extLst>
              <a:ext uri="{FF2B5EF4-FFF2-40B4-BE49-F238E27FC236}">
                <a16:creationId xmlns:a16="http://schemas.microsoft.com/office/drawing/2014/main" id="{02341FB8-E930-9FC4-F70F-47457136C773}"/>
              </a:ext>
            </a:extLst>
          </p:cNvPr>
          <p:cNvSpPr/>
          <p:nvPr/>
        </p:nvSpPr>
        <p:spPr>
          <a:xfrm>
            <a:off x="5633545" y="6074979"/>
            <a:ext cx="220717" cy="84083"/>
          </a:xfrm>
          <a:custGeom>
            <a:avLst/>
            <a:gdLst>
              <a:gd name="connsiteX0" fmla="*/ 0 w 220717"/>
              <a:gd name="connsiteY0" fmla="*/ 0 h 84083"/>
              <a:gd name="connsiteX1" fmla="*/ 220717 w 220717"/>
              <a:gd name="connsiteY1" fmla="*/ 84083 h 84083"/>
              <a:gd name="connsiteX2" fmla="*/ 220717 w 220717"/>
              <a:gd name="connsiteY2" fmla="*/ 84083 h 84083"/>
            </a:gdLst>
            <a:ahLst/>
            <a:cxnLst>
              <a:cxn ang="0">
                <a:pos x="connsiteX0" y="connsiteY0"/>
              </a:cxn>
              <a:cxn ang="0">
                <a:pos x="connsiteX1" y="connsiteY1"/>
              </a:cxn>
              <a:cxn ang="0">
                <a:pos x="connsiteX2" y="connsiteY2"/>
              </a:cxn>
            </a:cxnLst>
            <a:rect l="l" t="t" r="r" b="b"/>
            <a:pathLst>
              <a:path w="220717" h="84083">
                <a:moveTo>
                  <a:pt x="0" y="0"/>
                </a:moveTo>
                <a:lnTo>
                  <a:pt x="220717" y="84083"/>
                </a:lnTo>
                <a:lnTo>
                  <a:pt x="220717" y="84083"/>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5" name="Straight Connector 24">
            <a:extLst>
              <a:ext uri="{FF2B5EF4-FFF2-40B4-BE49-F238E27FC236}">
                <a16:creationId xmlns:a16="http://schemas.microsoft.com/office/drawing/2014/main" id="{B3F2BA51-DFA1-FEC1-4DD9-E6CF120E01FC}"/>
              </a:ext>
            </a:extLst>
          </p:cNvPr>
          <p:cNvCxnSpPr>
            <a:stCxn id="5" idx="2"/>
          </p:cNvCxnSpPr>
          <p:nvPr/>
        </p:nvCxnSpPr>
        <p:spPr>
          <a:xfrm>
            <a:off x="5567855" y="4680303"/>
            <a:ext cx="34159" cy="1152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0C53E3-C03B-E336-DEC8-96FDFC1E32E3}"/>
              </a:ext>
            </a:extLst>
          </p:cNvPr>
          <p:cNvCxnSpPr>
            <a:stCxn id="13" idx="2"/>
          </p:cNvCxnSpPr>
          <p:nvPr/>
        </p:nvCxnSpPr>
        <p:spPr>
          <a:xfrm flipH="1">
            <a:off x="5633545" y="4727603"/>
            <a:ext cx="751490" cy="115819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2125543-1B74-C57B-8BE6-2E3C114265FE}"/>
              </a:ext>
            </a:extLst>
          </p:cNvPr>
          <p:cNvSpPr txBox="1"/>
          <p:nvPr/>
        </p:nvSpPr>
        <p:spPr>
          <a:xfrm>
            <a:off x="5508832" y="5225291"/>
            <a:ext cx="500458" cy="369332"/>
          </a:xfrm>
          <a:prstGeom prst="rect">
            <a:avLst/>
          </a:prstGeom>
          <a:noFill/>
        </p:spPr>
        <p:txBody>
          <a:bodyPr wrap="none" rtlCol="0">
            <a:spAutoFit/>
          </a:bodyPr>
          <a:lstStyle/>
          <a:p>
            <a:r>
              <a:rPr lang="en-AU" dirty="0"/>
              <a:t>11</a:t>
            </a:r>
            <a:r>
              <a:rPr lang="en-AU" baseline="30000" dirty="0"/>
              <a:t>o</a:t>
            </a:r>
          </a:p>
        </p:txBody>
      </p:sp>
      <p:sp>
        <p:nvSpPr>
          <p:cNvPr id="29" name="TextBox 28">
            <a:extLst>
              <a:ext uri="{FF2B5EF4-FFF2-40B4-BE49-F238E27FC236}">
                <a16:creationId xmlns:a16="http://schemas.microsoft.com/office/drawing/2014/main" id="{0A827566-F2D4-CC4F-3950-087AE41E1A92}"/>
              </a:ext>
            </a:extLst>
          </p:cNvPr>
          <p:cNvSpPr txBox="1"/>
          <p:nvPr/>
        </p:nvSpPr>
        <p:spPr>
          <a:xfrm>
            <a:off x="5743903" y="4001294"/>
            <a:ext cx="1227900" cy="369332"/>
          </a:xfrm>
          <a:prstGeom prst="rect">
            <a:avLst/>
          </a:prstGeom>
          <a:noFill/>
        </p:spPr>
        <p:txBody>
          <a:bodyPr wrap="none" rtlCol="0">
            <a:spAutoFit/>
          </a:bodyPr>
          <a:lstStyle/>
          <a:p>
            <a:r>
              <a:rPr lang="en-AU" dirty="0"/>
              <a:t>15 seconds</a:t>
            </a:r>
          </a:p>
        </p:txBody>
      </p:sp>
      <p:sp>
        <p:nvSpPr>
          <p:cNvPr id="30" name="Freeform 29">
            <a:extLst>
              <a:ext uri="{FF2B5EF4-FFF2-40B4-BE49-F238E27FC236}">
                <a16:creationId xmlns:a16="http://schemas.microsoft.com/office/drawing/2014/main" id="{DC21266A-F7DF-C3E6-2935-085C5556FC81}"/>
              </a:ext>
            </a:extLst>
          </p:cNvPr>
          <p:cNvSpPr/>
          <p:nvPr/>
        </p:nvSpPr>
        <p:spPr>
          <a:xfrm>
            <a:off x="5591503" y="5181542"/>
            <a:ext cx="409904" cy="84141"/>
          </a:xfrm>
          <a:custGeom>
            <a:avLst/>
            <a:gdLst>
              <a:gd name="connsiteX0" fmla="*/ 0 w 409904"/>
              <a:gd name="connsiteY0" fmla="*/ 73630 h 84141"/>
              <a:gd name="connsiteX1" fmla="*/ 210207 w 409904"/>
              <a:gd name="connsiteY1" fmla="*/ 58 h 84141"/>
              <a:gd name="connsiteX2" fmla="*/ 409904 w 409904"/>
              <a:gd name="connsiteY2" fmla="*/ 84141 h 84141"/>
            </a:gdLst>
            <a:ahLst/>
            <a:cxnLst>
              <a:cxn ang="0">
                <a:pos x="connsiteX0" y="connsiteY0"/>
              </a:cxn>
              <a:cxn ang="0">
                <a:pos x="connsiteX1" y="connsiteY1"/>
              </a:cxn>
              <a:cxn ang="0">
                <a:pos x="connsiteX2" y="connsiteY2"/>
              </a:cxn>
            </a:cxnLst>
            <a:rect l="l" t="t" r="r" b="b"/>
            <a:pathLst>
              <a:path w="409904" h="84141">
                <a:moveTo>
                  <a:pt x="0" y="73630"/>
                </a:moveTo>
                <a:cubicBezTo>
                  <a:pt x="70945" y="35968"/>
                  <a:pt x="141890" y="-1694"/>
                  <a:pt x="210207" y="58"/>
                </a:cubicBezTo>
                <a:cubicBezTo>
                  <a:pt x="278524" y="1810"/>
                  <a:pt x="344214" y="42975"/>
                  <a:pt x="409904" y="8414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30">
            <a:extLst>
              <a:ext uri="{FF2B5EF4-FFF2-40B4-BE49-F238E27FC236}">
                <a16:creationId xmlns:a16="http://schemas.microsoft.com/office/drawing/2014/main" id="{E1AAA617-1C3A-FC51-2534-177EF8A21F77}"/>
              </a:ext>
            </a:extLst>
          </p:cNvPr>
          <p:cNvSpPr/>
          <p:nvPr/>
        </p:nvSpPr>
        <p:spPr>
          <a:xfrm rot="812117">
            <a:off x="6980169" y="4114516"/>
            <a:ext cx="1083341" cy="200053"/>
          </a:xfrm>
          <a:custGeom>
            <a:avLst/>
            <a:gdLst>
              <a:gd name="connsiteX0" fmla="*/ 0 w 1083341"/>
              <a:gd name="connsiteY0" fmla="*/ 200053 h 200053"/>
              <a:gd name="connsiteX1" fmla="*/ 830318 w 1083341"/>
              <a:gd name="connsiteY1" fmla="*/ 84439 h 200053"/>
              <a:gd name="connsiteX2" fmla="*/ 1082566 w 1083341"/>
              <a:gd name="connsiteY2" fmla="*/ 63419 h 200053"/>
              <a:gd name="connsiteX3" fmla="*/ 914400 w 1083341"/>
              <a:gd name="connsiteY3" fmla="*/ 356 h 200053"/>
              <a:gd name="connsiteX4" fmla="*/ 1072056 w 1083341"/>
              <a:gd name="connsiteY4" fmla="*/ 94950 h 200053"/>
              <a:gd name="connsiteX5" fmla="*/ 977463 w 1083341"/>
              <a:gd name="connsiteY5" fmla="*/ 168522 h 20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341" h="200053">
                <a:moveTo>
                  <a:pt x="0" y="200053"/>
                </a:moveTo>
                <a:lnTo>
                  <a:pt x="830318" y="84439"/>
                </a:lnTo>
                <a:cubicBezTo>
                  <a:pt x="1010746" y="61667"/>
                  <a:pt x="1068552" y="77433"/>
                  <a:pt x="1082566" y="63419"/>
                </a:cubicBezTo>
                <a:cubicBezTo>
                  <a:pt x="1096580" y="49405"/>
                  <a:pt x="916152" y="-4899"/>
                  <a:pt x="914400" y="356"/>
                </a:cubicBezTo>
                <a:cubicBezTo>
                  <a:pt x="912648" y="5611"/>
                  <a:pt x="1061546" y="66922"/>
                  <a:pt x="1072056" y="94950"/>
                </a:cubicBezTo>
                <a:cubicBezTo>
                  <a:pt x="1082566" y="122978"/>
                  <a:pt x="1030014" y="145750"/>
                  <a:pt x="977463" y="16852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lide Number Placeholder 5">
            <a:extLst>
              <a:ext uri="{FF2B5EF4-FFF2-40B4-BE49-F238E27FC236}">
                <a16:creationId xmlns:a16="http://schemas.microsoft.com/office/drawing/2014/main" id="{30510665-BD7E-A4C5-D594-59F580D22FEF}"/>
              </a:ext>
            </a:extLst>
          </p:cNvPr>
          <p:cNvSpPr>
            <a:spLocks noGrp="1"/>
          </p:cNvSpPr>
          <p:nvPr>
            <p:ph type="sldNum" sz="quarter" idx="12"/>
          </p:nvPr>
        </p:nvSpPr>
        <p:spPr/>
        <p:txBody>
          <a:bodyPr/>
          <a:lstStyle/>
          <a:p>
            <a:fld id="{BC769A61-C77C-9A4F-91E6-9D83EEEE8296}" type="slidenum">
              <a:rPr lang="en-AU" smtClean="0"/>
              <a:t>19</a:t>
            </a:fld>
            <a:endParaRPr lang="en-AU"/>
          </a:p>
        </p:txBody>
      </p:sp>
    </p:spTree>
    <p:extLst>
      <p:ext uri="{BB962C8B-B14F-4D97-AF65-F5344CB8AC3E}">
        <p14:creationId xmlns:p14="http://schemas.microsoft.com/office/powerpoint/2010/main" val="2112898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BE376E-BFDD-443D-7330-486FBFB15F84}"/>
              </a:ext>
            </a:extLst>
          </p:cNvPr>
          <p:cNvPicPr>
            <a:picLocks noGrp="1" noChangeAspect="1"/>
          </p:cNvPicPr>
          <p:nvPr>
            <p:ph idx="1"/>
          </p:nvPr>
        </p:nvPicPr>
        <p:blipFill>
          <a:blip r:embed="rId2"/>
          <a:stretch>
            <a:fillRect/>
          </a:stretch>
        </p:blipFill>
        <p:spPr>
          <a:xfrm>
            <a:off x="198784" y="4303551"/>
            <a:ext cx="4588565" cy="2212344"/>
          </a:xfrm>
        </p:spPr>
      </p:pic>
      <p:pic>
        <p:nvPicPr>
          <p:cNvPr id="7" name="Picture 6">
            <a:extLst>
              <a:ext uri="{FF2B5EF4-FFF2-40B4-BE49-F238E27FC236}">
                <a16:creationId xmlns:a16="http://schemas.microsoft.com/office/drawing/2014/main" id="{1B44C4C3-384D-5907-B8D7-7AA0F087B5FD}"/>
              </a:ext>
            </a:extLst>
          </p:cNvPr>
          <p:cNvPicPr>
            <a:picLocks noChangeAspect="1"/>
          </p:cNvPicPr>
          <p:nvPr/>
        </p:nvPicPr>
        <p:blipFill rotWithShape="1">
          <a:blip r:embed="rId3"/>
          <a:srcRect b="43127"/>
          <a:stretch/>
        </p:blipFill>
        <p:spPr>
          <a:xfrm>
            <a:off x="4320209" y="1876827"/>
            <a:ext cx="7772400" cy="3120888"/>
          </a:xfrm>
          <a:prstGeom prst="rect">
            <a:avLst/>
          </a:prstGeom>
        </p:spPr>
      </p:pic>
      <p:sp>
        <p:nvSpPr>
          <p:cNvPr id="2" name="TextBox 1">
            <a:extLst>
              <a:ext uri="{FF2B5EF4-FFF2-40B4-BE49-F238E27FC236}">
                <a16:creationId xmlns:a16="http://schemas.microsoft.com/office/drawing/2014/main" id="{02343509-98E0-4A1E-255E-0F2D6947339B}"/>
              </a:ext>
            </a:extLst>
          </p:cNvPr>
          <p:cNvSpPr txBox="1"/>
          <p:nvPr/>
        </p:nvSpPr>
        <p:spPr>
          <a:xfrm>
            <a:off x="820549" y="3818911"/>
            <a:ext cx="1329210" cy="200055"/>
          </a:xfrm>
          <a:prstGeom prst="rect">
            <a:avLst/>
          </a:prstGeom>
          <a:noFill/>
        </p:spPr>
        <p:txBody>
          <a:bodyPr wrap="none" rtlCol="0">
            <a:spAutoFit/>
          </a:bodyPr>
          <a:lstStyle/>
          <a:p>
            <a:r>
              <a:rPr lang="en-AU" sz="700" dirty="0"/>
              <a:t>screenshot from </a:t>
            </a:r>
            <a:r>
              <a:rPr lang="en-AU" sz="700" dirty="0" err="1"/>
              <a:t>starwatch</a:t>
            </a:r>
            <a:r>
              <a:rPr lang="en-AU" sz="700" dirty="0"/>
              <a:t> app</a:t>
            </a:r>
          </a:p>
        </p:txBody>
      </p:sp>
      <p:sp>
        <p:nvSpPr>
          <p:cNvPr id="3" name="TextBox 2">
            <a:extLst>
              <a:ext uri="{FF2B5EF4-FFF2-40B4-BE49-F238E27FC236}">
                <a16:creationId xmlns:a16="http://schemas.microsoft.com/office/drawing/2014/main" id="{2A635F34-9F8A-1D67-B128-909C739E594C}"/>
              </a:ext>
            </a:extLst>
          </p:cNvPr>
          <p:cNvSpPr txBox="1"/>
          <p:nvPr/>
        </p:nvSpPr>
        <p:spPr>
          <a:xfrm>
            <a:off x="155714" y="6600426"/>
            <a:ext cx="4289957" cy="184666"/>
          </a:xfrm>
          <a:prstGeom prst="rect">
            <a:avLst/>
          </a:prstGeom>
          <a:noFill/>
        </p:spPr>
        <p:txBody>
          <a:bodyPr wrap="none" rtlCol="0">
            <a:spAutoFit/>
          </a:bodyPr>
          <a:lstStyle/>
          <a:p>
            <a:r>
              <a:rPr lang="en-AU" sz="600" dirty="0"/>
              <a:t>Screenshot: https://</a:t>
            </a:r>
            <a:r>
              <a:rPr lang="en-AU" sz="600" dirty="0" err="1"/>
              <a:t>asia.nikkei.com</a:t>
            </a:r>
            <a:r>
              <a:rPr lang="en-AU" sz="600" dirty="0"/>
              <a:t>/Business/Telecommunication/Elon-Musk-s-Starlink-launches-satellite-internet-service-in-Japan</a:t>
            </a:r>
          </a:p>
        </p:txBody>
      </p:sp>
      <p:sp>
        <p:nvSpPr>
          <p:cNvPr id="4" name="TextBox 3">
            <a:extLst>
              <a:ext uri="{FF2B5EF4-FFF2-40B4-BE49-F238E27FC236}">
                <a16:creationId xmlns:a16="http://schemas.microsoft.com/office/drawing/2014/main" id="{400AAE97-9434-0153-C2C5-188564FBAF01}"/>
              </a:ext>
            </a:extLst>
          </p:cNvPr>
          <p:cNvSpPr txBox="1"/>
          <p:nvPr/>
        </p:nvSpPr>
        <p:spPr>
          <a:xfrm>
            <a:off x="4903304" y="4997715"/>
            <a:ext cx="4730782" cy="200055"/>
          </a:xfrm>
          <a:prstGeom prst="rect">
            <a:avLst/>
          </a:prstGeom>
          <a:noFill/>
        </p:spPr>
        <p:txBody>
          <a:bodyPr wrap="none" rtlCol="0">
            <a:spAutoFit/>
          </a:bodyPr>
          <a:lstStyle/>
          <a:p>
            <a:r>
              <a:rPr lang="en-AU" sz="700" dirty="0"/>
              <a:t>Screenshot - https://</a:t>
            </a:r>
            <a:r>
              <a:rPr lang="en-AU" sz="700" dirty="0" err="1"/>
              <a:t>www.theverge.com</a:t>
            </a:r>
            <a:r>
              <a:rPr lang="en-AU" sz="700" dirty="0"/>
              <a:t>/2022/8/25/23320722/</a:t>
            </a:r>
            <a:r>
              <a:rPr lang="en-AU" sz="700" dirty="0" err="1"/>
              <a:t>spacex</a:t>
            </a:r>
            <a:r>
              <a:rPr lang="en-AU" sz="700" dirty="0"/>
              <a:t>-</a:t>
            </a:r>
            <a:r>
              <a:rPr lang="en-AU" sz="700" dirty="0" err="1"/>
              <a:t>starlink</a:t>
            </a:r>
            <a:r>
              <a:rPr lang="en-AU" sz="700" dirty="0"/>
              <a:t>-</a:t>
            </a:r>
            <a:r>
              <a:rPr lang="en-AU" sz="700" dirty="0" err="1"/>
              <a:t>t-mobile</a:t>
            </a:r>
            <a:r>
              <a:rPr lang="en-AU" sz="700" dirty="0"/>
              <a:t>-satellite-internet-mobile-messaging</a:t>
            </a:r>
          </a:p>
        </p:txBody>
      </p:sp>
      <p:sp>
        <p:nvSpPr>
          <p:cNvPr id="6" name="TextBox 5">
            <a:extLst>
              <a:ext uri="{FF2B5EF4-FFF2-40B4-BE49-F238E27FC236}">
                <a16:creationId xmlns:a16="http://schemas.microsoft.com/office/drawing/2014/main" id="{7860307A-1B8D-EEB4-65AD-3D48F08C7904}"/>
              </a:ext>
            </a:extLst>
          </p:cNvPr>
          <p:cNvSpPr txBox="1"/>
          <p:nvPr/>
        </p:nvSpPr>
        <p:spPr>
          <a:xfrm>
            <a:off x="4477408" y="546537"/>
            <a:ext cx="5709574" cy="7797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70" hangingPunct="0"/>
            <a:r>
              <a:rPr lang="en-AU" sz="4267" dirty="0">
                <a:solidFill>
                  <a:schemeClr val="accent5">
                    <a:lumMod val="50000"/>
                  </a:schemeClr>
                </a:solidFill>
                <a:latin typeface="Powderfinger Type" panose="02020709070000000403" pitchFamily="49" charset="77"/>
                <a:sym typeface="Arial"/>
              </a:rPr>
              <a:t>LEOs in the News </a:t>
            </a:r>
          </a:p>
        </p:txBody>
      </p:sp>
      <p:pic>
        <p:nvPicPr>
          <p:cNvPr id="10" name="Picture 9">
            <a:extLst>
              <a:ext uri="{FF2B5EF4-FFF2-40B4-BE49-F238E27FC236}">
                <a16:creationId xmlns:a16="http://schemas.microsoft.com/office/drawing/2014/main" id="{893EE012-E319-3665-FEED-68B17CA3EBE7}"/>
              </a:ext>
            </a:extLst>
          </p:cNvPr>
          <p:cNvPicPr>
            <a:picLocks noChangeAspect="1"/>
          </p:cNvPicPr>
          <p:nvPr/>
        </p:nvPicPr>
        <p:blipFill>
          <a:blip r:embed="rId4"/>
          <a:stretch>
            <a:fillRect/>
          </a:stretch>
        </p:blipFill>
        <p:spPr>
          <a:xfrm>
            <a:off x="4259384" y="1610885"/>
            <a:ext cx="5243635" cy="1693067"/>
          </a:xfrm>
          <a:prstGeom prst="rect">
            <a:avLst/>
          </a:prstGeom>
        </p:spPr>
      </p:pic>
      <p:pic>
        <p:nvPicPr>
          <p:cNvPr id="11" name="Picture 10" descr="A screenshot of a website&#10;&#10;Description automatically generated">
            <a:extLst>
              <a:ext uri="{FF2B5EF4-FFF2-40B4-BE49-F238E27FC236}">
                <a16:creationId xmlns:a16="http://schemas.microsoft.com/office/drawing/2014/main" id="{E50337C5-3DD4-9E2B-A86D-3D5F42A5E88E}"/>
              </a:ext>
            </a:extLst>
          </p:cNvPr>
          <p:cNvPicPr>
            <a:picLocks noChangeAspect="1"/>
          </p:cNvPicPr>
          <p:nvPr/>
        </p:nvPicPr>
        <p:blipFill>
          <a:blip r:embed="rId5"/>
          <a:stretch>
            <a:fillRect/>
          </a:stretch>
        </p:blipFill>
        <p:spPr>
          <a:xfrm>
            <a:off x="7600363" y="5139257"/>
            <a:ext cx="3805311" cy="1411960"/>
          </a:xfrm>
          <a:prstGeom prst="rect">
            <a:avLst/>
          </a:prstGeom>
        </p:spPr>
      </p:pic>
      <p:sp>
        <p:nvSpPr>
          <p:cNvPr id="13" name="TextBox 12">
            <a:extLst>
              <a:ext uri="{FF2B5EF4-FFF2-40B4-BE49-F238E27FC236}">
                <a16:creationId xmlns:a16="http://schemas.microsoft.com/office/drawing/2014/main" id="{C1D11AED-D382-81C3-E76D-6583A614AD4F}"/>
              </a:ext>
            </a:extLst>
          </p:cNvPr>
          <p:cNvSpPr txBox="1"/>
          <p:nvPr/>
        </p:nvSpPr>
        <p:spPr>
          <a:xfrm>
            <a:off x="7600363" y="6553507"/>
            <a:ext cx="4523995" cy="169277"/>
          </a:xfrm>
          <a:prstGeom prst="rect">
            <a:avLst/>
          </a:prstGeom>
          <a:noFill/>
        </p:spPr>
        <p:txBody>
          <a:bodyPr wrap="none" rtlCol="0">
            <a:spAutoFit/>
          </a:bodyPr>
          <a:lstStyle/>
          <a:p>
            <a:r>
              <a:rPr lang="en-US" sz="500" dirty="0"/>
              <a:t>https://</a:t>
            </a:r>
            <a:r>
              <a:rPr lang="en-US" sz="500" dirty="0" err="1"/>
              <a:t>www.itnews.com.au</a:t>
            </a:r>
            <a:r>
              <a:rPr lang="en-US" sz="500" dirty="0"/>
              <a:t>/news/telstra-goes-live-with-starlink-for-homes-606423#:~:text=Telstra%20has%20kicked%20off%20its,the%20end%20of%20the%20year.</a:t>
            </a:r>
          </a:p>
        </p:txBody>
      </p:sp>
      <p:pic>
        <p:nvPicPr>
          <p:cNvPr id="15" name="Picture 14" descr="A screen shot of a planet&#10;&#10;Description automatically generated">
            <a:extLst>
              <a:ext uri="{FF2B5EF4-FFF2-40B4-BE49-F238E27FC236}">
                <a16:creationId xmlns:a16="http://schemas.microsoft.com/office/drawing/2014/main" id="{26B4E22D-E997-BB63-5769-FC2C0C75846E}"/>
              </a:ext>
            </a:extLst>
          </p:cNvPr>
          <p:cNvPicPr>
            <a:picLocks noChangeAspect="1"/>
          </p:cNvPicPr>
          <p:nvPr/>
        </p:nvPicPr>
        <p:blipFill>
          <a:blip r:embed="rId6"/>
          <a:stretch>
            <a:fillRect/>
          </a:stretch>
        </p:blipFill>
        <p:spPr>
          <a:xfrm>
            <a:off x="155714" y="129278"/>
            <a:ext cx="3466769" cy="3689633"/>
          </a:xfrm>
          <a:prstGeom prst="rect">
            <a:avLst/>
          </a:prstGeom>
        </p:spPr>
      </p:pic>
    </p:spTree>
    <p:extLst>
      <p:ext uri="{BB962C8B-B14F-4D97-AF65-F5344CB8AC3E}">
        <p14:creationId xmlns:p14="http://schemas.microsoft.com/office/powerpoint/2010/main" val="411595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a beam&#10;&#10;Description automatically generated">
            <a:extLst>
              <a:ext uri="{FF2B5EF4-FFF2-40B4-BE49-F238E27FC236}">
                <a16:creationId xmlns:a16="http://schemas.microsoft.com/office/drawing/2014/main" id="{D236D322-823F-CF5E-22AB-04D959A8777D}"/>
              </a:ext>
            </a:extLst>
          </p:cNvPr>
          <p:cNvPicPr>
            <a:picLocks noChangeAspect="1"/>
          </p:cNvPicPr>
          <p:nvPr/>
        </p:nvPicPr>
        <p:blipFill>
          <a:blip r:embed="rId2"/>
          <a:stretch>
            <a:fillRect/>
          </a:stretch>
        </p:blipFill>
        <p:spPr>
          <a:xfrm>
            <a:off x="6513342" y="3081841"/>
            <a:ext cx="5627076" cy="2679759"/>
          </a:xfrm>
          <a:prstGeom prst="rect">
            <a:avLst/>
          </a:prstGeom>
        </p:spPr>
      </p:pic>
      <p:sp>
        <p:nvSpPr>
          <p:cNvPr id="2" name="Title 1">
            <a:extLst>
              <a:ext uri="{FF2B5EF4-FFF2-40B4-BE49-F238E27FC236}">
                <a16:creationId xmlns:a16="http://schemas.microsoft.com/office/drawing/2014/main" id="{CBCF8208-194E-9EE6-EB2D-850C374B2C51}"/>
              </a:ext>
            </a:extLst>
          </p:cNvPr>
          <p:cNvSpPr>
            <a:spLocks noGrp="1"/>
          </p:cNvSpPr>
          <p:nvPr>
            <p:ph type="title"/>
          </p:nvPr>
        </p:nvSpPr>
        <p:spPr/>
        <p:txBody>
          <a:bodyPr/>
          <a:lstStyle/>
          <a:p>
            <a:r>
              <a:rPr lang="en-US" dirty="0" err="1"/>
              <a:t>Starlink</a:t>
            </a:r>
            <a:r>
              <a:rPr lang="en-US" dirty="0"/>
              <a:t> Spot Beams</a:t>
            </a:r>
          </a:p>
        </p:txBody>
      </p:sp>
      <p:sp>
        <p:nvSpPr>
          <p:cNvPr id="3" name="Content Placeholder 2">
            <a:extLst>
              <a:ext uri="{FF2B5EF4-FFF2-40B4-BE49-F238E27FC236}">
                <a16:creationId xmlns:a16="http://schemas.microsoft.com/office/drawing/2014/main" id="{9CF79900-6397-6DD3-FB65-F5D03D5F4062}"/>
              </a:ext>
            </a:extLst>
          </p:cNvPr>
          <p:cNvSpPr>
            <a:spLocks noGrp="1"/>
          </p:cNvSpPr>
          <p:nvPr>
            <p:ph idx="1"/>
          </p:nvPr>
        </p:nvSpPr>
        <p:spPr/>
        <p:txBody>
          <a:bodyPr>
            <a:normAutofit/>
          </a:bodyPr>
          <a:lstStyle/>
          <a:p>
            <a:r>
              <a:rPr lang="en-AU" sz="1800" b="0" i="0" dirty="0">
                <a:solidFill>
                  <a:srgbClr val="000000"/>
                </a:solidFill>
                <a:effectLst/>
                <a:latin typeface="verdana" panose="020B0604030504040204" pitchFamily="34" charset="0"/>
              </a:rPr>
              <a:t>Each spacecraft uses 2,000 MHz of spectrum for user downlink and splits it into 8x channels of 250 MHz each</a:t>
            </a:r>
          </a:p>
          <a:p>
            <a:r>
              <a:rPr lang="en-AU" sz="1800" b="0" i="0" dirty="0">
                <a:solidFill>
                  <a:srgbClr val="000000"/>
                </a:solidFill>
                <a:effectLst/>
                <a:latin typeface="verdana" panose="020B0604030504040204" pitchFamily="34" charset="0"/>
              </a:rPr>
              <a:t>Each satellite has 3 downlink antennas and 1 uplink antennas, and each can do 8 beams x 2 polarizations, for a total of 48 beams down and 16 up.</a:t>
            </a:r>
            <a:endParaRPr lang="en-US" sz="1800" dirty="0"/>
          </a:p>
        </p:txBody>
      </p:sp>
      <p:sp>
        <p:nvSpPr>
          <p:cNvPr id="4" name="Slide Number Placeholder 3">
            <a:extLst>
              <a:ext uri="{FF2B5EF4-FFF2-40B4-BE49-F238E27FC236}">
                <a16:creationId xmlns:a16="http://schemas.microsoft.com/office/drawing/2014/main" id="{A4E2343E-13F3-93FE-9046-0CE2916065C5}"/>
              </a:ext>
            </a:extLst>
          </p:cNvPr>
          <p:cNvSpPr>
            <a:spLocks noGrp="1"/>
          </p:cNvSpPr>
          <p:nvPr>
            <p:ph type="sldNum" sz="quarter" idx="12"/>
          </p:nvPr>
        </p:nvSpPr>
        <p:spPr/>
        <p:txBody>
          <a:bodyPr/>
          <a:lstStyle/>
          <a:p>
            <a:fld id="{BC769A61-C77C-9A4F-91E6-9D83EEEE8296}" type="slidenum">
              <a:rPr lang="en-AU" smtClean="0"/>
              <a:t>20</a:t>
            </a:fld>
            <a:endParaRPr lang="en-AU" dirty="0"/>
          </a:p>
        </p:txBody>
      </p:sp>
      <p:pic>
        <p:nvPicPr>
          <p:cNvPr id="6" name="Picture 5" descr="A diagram of a diagram of a circle&#10;&#10;Description automatically generated with medium confidence">
            <a:extLst>
              <a:ext uri="{FF2B5EF4-FFF2-40B4-BE49-F238E27FC236}">
                <a16:creationId xmlns:a16="http://schemas.microsoft.com/office/drawing/2014/main" id="{6F01C642-CC00-FCCE-2808-217E77CEB156}"/>
              </a:ext>
            </a:extLst>
          </p:cNvPr>
          <p:cNvPicPr>
            <a:picLocks noChangeAspect="1"/>
          </p:cNvPicPr>
          <p:nvPr/>
        </p:nvPicPr>
        <p:blipFill>
          <a:blip r:embed="rId3"/>
          <a:stretch>
            <a:fillRect/>
          </a:stretch>
        </p:blipFill>
        <p:spPr>
          <a:xfrm>
            <a:off x="-76204" y="3429000"/>
            <a:ext cx="7166317" cy="2332600"/>
          </a:xfrm>
          <a:prstGeom prst="rect">
            <a:avLst/>
          </a:prstGeom>
        </p:spPr>
      </p:pic>
      <p:sp>
        <p:nvSpPr>
          <p:cNvPr id="7" name="TextBox 6">
            <a:extLst>
              <a:ext uri="{FF2B5EF4-FFF2-40B4-BE49-F238E27FC236}">
                <a16:creationId xmlns:a16="http://schemas.microsoft.com/office/drawing/2014/main" id="{5CF5E35F-2A26-E224-1434-70AA34552194}"/>
              </a:ext>
            </a:extLst>
          </p:cNvPr>
          <p:cNvSpPr txBox="1"/>
          <p:nvPr/>
        </p:nvSpPr>
        <p:spPr>
          <a:xfrm>
            <a:off x="2116735" y="6184614"/>
            <a:ext cx="5852949" cy="369332"/>
          </a:xfrm>
          <a:prstGeom prst="rect">
            <a:avLst/>
          </a:prstGeom>
          <a:noFill/>
        </p:spPr>
        <p:txBody>
          <a:bodyPr wrap="none" rtlCol="0">
            <a:spAutoFit/>
          </a:bodyPr>
          <a:lstStyle/>
          <a:p>
            <a:r>
              <a:rPr lang="en-US" dirty="0"/>
              <a:t>“Unveiling Beamforming Strategies of </a:t>
            </a:r>
            <a:r>
              <a:rPr lang="en-US" dirty="0" err="1"/>
              <a:t>Starlink</a:t>
            </a:r>
            <a:r>
              <a:rPr lang="en-US" dirty="0"/>
              <a:t> LEO Satellites”</a:t>
            </a:r>
          </a:p>
        </p:txBody>
      </p:sp>
      <p:sp>
        <p:nvSpPr>
          <p:cNvPr id="8" name="TextBox 7">
            <a:extLst>
              <a:ext uri="{FF2B5EF4-FFF2-40B4-BE49-F238E27FC236}">
                <a16:creationId xmlns:a16="http://schemas.microsoft.com/office/drawing/2014/main" id="{53B64287-06BA-E23F-5B23-FE2BCF7AC338}"/>
              </a:ext>
            </a:extLst>
          </p:cNvPr>
          <p:cNvSpPr txBox="1"/>
          <p:nvPr/>
        </p:nvSpPr>
        <p:spPr>
          <a:xfrm>
            <a:off x="2209800" y="6478477"/>
            <a:ext cx="8023070" cy="261610"/>
          </a:xfrm>
          <a:prstGeom prst="rect">
            <a:avLst/>
          </a:prstGeom>
          <a:noFill/>
        </p:spPr>
        <p:txBody>
          <a:bodyPr wrap="square" rtlCol="0">
            <a:spAutoFit/>
          </a:bodyPr>
          <a:lstStyle/>
          <a:p>
            <a:r>
              <a:rPr lang="en-US" sz="1050" dirty="0"/>
              <a:t>https://</a:t>
            </a:r>
            <a:r>
              <a:rPr lang="en-US" sz="1050" dirty="0" err="1"/>
              <a:t>people.engineering.osu.edu</a:t>
            </a:r>
            <a:r>
              <a:rPr lang="en-US" sz="1050" dirty="0"/>
              <a:t>/sites/default/files/2022-10/Kassas_Unveiling_Beamforming_Strategies_of_Starlink_LEO_Satellites.pdf</a:t>
            </a:r>
          </a:p>
        </p:txBody>
      </p:sp>
    </p:spTree>
    <p:extLst>
      <p:ext uri="{BB962C8B-B14F-4D97-AF65-F5344CB8AC3E}">
        <p14:creationId xmlns:p14="http://schemas.microsoft.com/office/powerpoint/2010/main" val="1771522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86D7-CFD6-C19C-0D32-9A27640F2341}"/>
              </a:ext>
            </a:extLst>
          </p:cNvPr>
          <p:cNvSpPr>
            <a:spLocks noGrp="1"/>
          </p:cNvSpPr>
          <p:nvPr>
            <p:ph type="title"/>
          </p:nvPr>
        </p:nvSpPr>
        <p:spPr/>
        <p:txBody>
          <a:bodyPr/>
          <a:lstStyle/>
          <a:p>
            <a:r>
              <a:rPr lang="en-AU" dirty="0" err="1"/>
              <a:t>Starlink</a:t>
            </a:r>
            <a:r>
              <a:rPr lang="en-AU" dirty="0"/>
              <a:t> Scheduling</a:t>
            </a:r>
          </a:p>
        </p:txBody>
      </p:sp>
      <p:sp>
        <p:nvSpPr>
          <p:cNvPr id="3" name="Content Placeholder 2">
            <a:extLst>
              <a:ext uri="{FF2B5EF4-FFF2-40B4-BE49-F238E27FC236}">
                <a16:creationId xmlns:a16="http://schemas.microsoft.com/office/drawing/2014/main" id="{02455C80-BA89-827A-3943-500D995B6F5F}"/>
              </a:ext>
            </a:extLst>
          </p:cNvPr>
          <p:cNvSpPr>
            <a:spLocks noGrp="1"/>
          </p:cNvSpPr>
          <p:nvPr>
            <p:ph idx="1"/>
          </p:nvPr>
        </p:nvSpPr>
        <p:spPr>
          <a:xfrm>
            <a:off x="438807" y="1815115"/>
            <a:ext cx="3922986" cy="4351338"/>
          </a:xfrm>
        </p:spPr>
        <p:txBody>
          <a:bodyPr>
            <a:normAutofit fontScale="77500" lnSpcReduction="20000"/>
          </a:bodyPr>
          <a:lstStyle/>
          <a:p>
            <a:r>
              <a:rPr lang="en-AU" dirty="0"/>
              <a:t>Latency changes on each satellite switch</a:t>
            </a:r>
          </a:p>
          <a:p>
            <a:r>
              <a:rPr lang="en-AU" dirty="0"/>
              <a:t>If we take the minimum latency on each 15 second scheduling interval, we can expose the effects of the switching interval on latency</a:t>
            </a:r>
          </a:p>
          <a:p>
            <a:r>
              <a:rPr lang="en-AU" dirty="0"/>
              <a:t>Across the 15 second interval there will be a drift in latency according to the satellite’s track and the distance relative to the two earth points</a:t>
            </a:r>
          </a:p>
          <a:p>
            <a:r>
              <a:rPr lang="en-AU" dirty="0"/>
              <a:t>Other user traffic will also impact on latency, and also the effects of a large buffer in the user modem</a:t>
            </a:r>
          </a:p>
        </p:txBody>
      </p:sp>
      <p:pic>
        <p:nvPicPr>
          <p:cNvPr id="5" name="Picture 4">
            <a:extLst>
              <a:ext uri="{FF2B5EF4-FFF2-40B4-BE49-F238E27FC236}">
                <a16:creationId xmlns:a16="http://schemas.microsoft.com/office/drawing/2014/main" id="{E3394FDC-AE3C-C89C-E1D9-E2C973D1F822}"/>
              </a:ext>
            </a:extLst>
          </p:cNvPr>
          <p:cNvPicPr>
            <a:picLocks noChangeAspect="1"/>
          </p:cNvPicPr>
          <p:nvPr/>
        </p:nvPicPr>
        <p:blipFill>
          <a:blip r:embed="rId2"/>
          <a:stretch>
            <a:fillRect/>
          </a:stretch>
        </p:blipFill>
        <p:spPr>
          <a:xfrm>
            <a:off x="4361793" y="1519311"/>
            <a:ext cx="7772400" cy="5181600"/>
          </a:xfrm>
          <a:prstGeom prst="rect">
            <a:avLst/>
          </a:prstGeom>
        </p:spPr>
      </p:pic>
    </p:spTree>
    <p:extLst>
      <p:ext uri="{BB962C8B-B14F-4D97-AF65-F5344CB8AC3E}">
        <p14:creationId xmlns:p14="http://schemas.microsoft.com/office/powerpoint/2010/main" val="463774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9A1A-2AAD-0D7F-5D93-6269792BD337}"/>
              </a:ext>
            </a:extLst>
          </p:cNvPr>
          <p:cNvSpPr>
            <a:spLocks noGrp="1"/>
          </p:cNvSpPr>
          <p:nvPr>
            <p:ph type="title"/>
          </p:nvPr>
        </p:nvSpPr>
        <p:spPr/>
        <p:txBody>
          <a:bodyPr/>
          <a:lstStyle/>
          <a:p>
            <a:r>
              <a:rPr lang="en-AU" dirty="0" err="1"/>
              <a:t>Starlink’s</a:t>
            </a:r>
            <a:r>
              <a:rPr lang="en-AU" dirty="0"/>
              <a:t> reports</a:t>
            </a:r>
          </a:p>
        </p:txBody>
      </p:sp>
      <p:sp>
        <p:nvSpPr>
          <p:cNvPr id="5" name="TextBox 4">
            <a:extLst>
              <a:ext uri="{FF2B5EF4-FFF2-40B4-BE49-F238E27FC236}">
                <a16:creationId xmlns:a16="http://schemas.microsoft.com/office/drawing/2014/main" id="{7AB35356-01B5-9B62-2AF9-6E2A881C7AE2}"/>
              </a:ext>
            </a:extLst>
          </p:cNvPr>
          <p:cNvSpPr txBox="1"/>
          <p:nvPr/>
        </p:nvSpPr>
        <p:spPr>
          <a:xfrm>
            <a:off x="2050676" y="2386853"/>
            <a:ext cx="6152646" cy="3485570"/>
          </a:xfrm>
          <a:prstGeom prst="rect">
            <a:avLst/>
          </a:prstGeom>
          <a:noFill/>
        </p:spPr>
        <p:txBody>
          <a:bodyPr wrap="none" rtlCol="0">
            <a:spAutoFit/>
          </a:bodyPr>
          <a:lstStyle/>
          <a:p>
            <a:r>
              <a:rPr lang="en-AU" sz="1050" dirty="0">
                <a:latin typeface="Lucida Console" panose="020B0609040504020204" pitchFamily="49" charset="0"/>
              </a:rPr>
              <a:t>$ </a:t>
            </a:r>
            <a:r>
              <a:rPr lang="en-AU" sz="1050" dirty="0" err="1">
                <a:latin typeface="Lucida Console" panose="020B0609040504020204" pitchFamily="49" charset="0"/>
              </a:rPr>
              <a:t>starlink</a:t>
            </a:r>
            <a:r>
              <a:rPr lang="en-AU" sz="1050" dirty="0">
                <a:latin typeface="Lucida Console" panose="020B0609040504020204" pitchFamily="49" charset="0"/>
              </a:rPr>
              <a:t>-</a:t>
            </a:r>
            <a:r>
              <a:rPr lang="en-AU" sz="1050" dirty="0" err="1">
                <a:latin typeface="Lucida Console" panose="020B0609040504020204" pitchFamily="49" charset="0"/>
              </a:rPr>
              <a:t>grpc</a:t>
            </a:r>
            <a:r>
              <a:rPr lang="en-AU" sz="1050" dirty="0">
                <a:latin typeface="Lucida Console" panose="020B0609040504020204" pitchFamily="49" charset="0"/>
              </a:rPr>
              <a:t>-tools/</a:t>
            </a:r>
            <a:r>
              <a:rPr lang="en-AU" sz="1050" dirty="0" err="1">
                <a:latin typeface="Lucida Console" panose="020B0609040504020204" pitchFamily="49" charset="0"/>
              </a:rPr>
              <a:t>dish_grpc_text.py</a:t>
            </a:r>
            <a:r>
              <a:rPr lang="en-AU" sz="1050" dirty="0">
                <a:latin typeface="Lucida Console" panose="020B0609040504020204" pitchFamily="49" charset="0"/>
              </a:rPr>
              <a:t> -v  status</a:t>
            </a:r>
          </a:p>
          <a:p>
            <a:r>
              <a:rPr lang="en-AU" sz="1050" dirty="0">
                <a:latin typeface="Lucida Console" panose="020B0609040504020204" pitchFamily="49" charset="0"/>
              </a:rPr>
              <a:t>id:                    ut01000000-00000000-005dd555</a:t>
            </a:r>
          </a:p>
          <a:p>
            <a:r>
              <a:rPr lang="en-AU" sz="1050" dirty="0" err="1">
                <a:latin typeface="Lucida Console" panose="020B0609040504020204" pitchFamily="49" charset="0"/>
              </a:rPr>
              <a:t>hardware_version</a:t>
            </a:r>
            <a:r>
              <a:rPr lang="en-AU" sz="1050" dirty="0">
                <a:latin typeface="Lucida Console" panose="020B0609040504020204" pitchFamily="49" charset="0"/>
              </a:rPr>
              <a:t>:      rev3_proto2</a:t>
            </a:r>
          </a:p>
          <a:p>
            <a:r>
              <a:rPr lang="en-AU" sz="1050" dirty="0" err="1">
                <a:latin typeface="Lucida Console" panose="020B0609040504020204" pitchFamily="49" charset="0"/>
              </a:rPr>
              <a:t>software_version</a:t>
            </a:r>
            <a:r>
              <a:rPr lang="en-AU" sz="1050" dirty="0">
                <a:latin typeface="Lucida Console" panose="020B0609040504020204" pitchFamily="49" charset="0"/>
              </a:rPr>
              <a:t>:      5a923943-5acb-4d05-ac58-dd93e72b7862.uterm.release</a:t>
            </a:r>
          </a:p>
          <a:p>
            <a:r>
              <a:rPr lang="en-AU" sz="1050" dirty="0">
                <a:latin typeface="Lucida Console" panose="020B0609040504020204" pitchFamily="49" charset="0"/>
              </a:rPr>
              <a:t>state:                 CONNECTED</a:t>
            </a:r>
          </a:p>
          <a:p>
            <a:r>
              <a:rPr lang="en-AU" sz="1050" dirty="0">
                <a:latin typeface="Lucida Console" panose="020B0609040504020204" pitchFamily="49" charset="0"/>
              </a:rPr>
              <a:t>uptime:                481674</a:t>
            </a:r>
          </a:p>
          <a:p>
            <a:r>
              <a:rPr lang="en-AU" sz="1050" dirty="0">
                <a:latin typeface="Lucida Console" panose="020B0609040504020204" pitchFamily="49" charset="0"/>
              </a:rPr>
              <a:t>snr:</a:t>
            </a:r>
          </a:p>
          <a:p>
            <a:r>
              <a:rPr lang="en-AU" sz="1050" dirty="0" err="1">
                <a:latin typeface="Lucida Console" panose="020B0609040504020204" pitchFamily="49" charset="0"/>
              </a:rPr>
              <a:t>seconds_to_first_nonempty_slot</a:t>
            </a:r>
            <a:r>
              <a:rPr lang="en-AU" sz="1050" dirty="0">
                <a:latin typeface="Lucida Console" panose="020B0609040504020204" pitchFamily="49" charset="0"/>
              </a:rPr>
              <a:t>: 0.0</a:t>
            </a:r>
          </a:p>
          <a:p>
            <a:r>
              <a:rPr lang="en-AU" sz="1050" dirty="0" err="1">
                <a:latin typeface="Lucida Console" panose="020B0609040504020204" pitchFamily="49" charset="0"/>
              </a:rPr>
              <a:t>pop_ping_drop_rate</a:t>
            </a:r>
            <a:r>
              <a:rPr lang="en-AU" sz="1050" dirty="0">
                <a:latin typeface="Lucida Console" panose="020B0609040504020204" pitchFamily="49" charset="0"/>
              </a:rPr>
              <a:t>:    0.0</a:t>
            </a:r>
          </a:p>
          <a:p>
            <a:r>
              <a:rPr lang="en-AU" sz="1050" dirty="0" err="1">
                <a:latin typeface="Lucida Console" panose="020B0609040504020204" pitchFamily="49" charset="0"/>
              </a:rPr>
              <a:t>downlink_throughput_bps</a:t>
            </a:r>
            <a:r>
              <a:rPr lang="en-AU" sz="1050" dirty="0">
                <a:latin typeface="Lucida Console" panose="020B0609040504020204" pitchFamily="49" charset="0"/>
              </a:rPr>
              <a:t>: 16693.330078125</a:t>
            </a:r>
          </a:p>
          <a:p>
            <a:r>
              <a:rPr lang="en-AU" sz="1050" dirty="0" err="1">
                <a:latin typeface="Lucida Console" panose="020B0609040504020204" pitchFamily="49" charset="0"/>
              </a:rPr>
              <a:t>uplink_throughput_bps</a:t>
            </a:r>
            <a:r>
              <a:rPr lang="en-AU" sz="1050" dirty="0">
                <a:latin typeface="Lucida Console" panose="020B0609040504020204" pitchFamily="49" charset="0"/>
              </a:rPr>
              <a:t>: 109127.3984375</a:t>
            </a:r>
          </a:p>
          <a:p>
            <a:r>
              <a:rPr lang="en-AU" sz="1050" dirty="0" err="1">
                <a:latin typeface="Lucida Console" panose="020B0609040504020204" pitchFamily="49" charset="0"/>
              </a:rPr>
              <a:t>pop_ping_latency_ms</a:t>
            </a:r>
            <a:r>
              <a:rPr lang="en-AU" sz="1050" dirty="0">
                <a:latin typeface="Lucida Console" panose="020B0609040504020204" pitchFamily="49" charset="0"/>
              </a:rPr>
              <a:t>:   49.5</a:t>
            </a:r>
          </a:p>
          <a:p>
            <a:r>
              <a:rPr lang="en-AU" sz="1050" dirty="0">
                <a:latin typeface="Lucida Console" panose="020B0609040504020204" pitchFamily="49" charset="0"/>
              </a:rPr>
              <a:t>Alerts bit field:      0</a:t>
            </a:r>
          </a:p>
          <a:p>
            <a:r>
              <a:rPr lang="en-AU" sz="1050" dirty="0" err="1">
                <a:latin typeface="Lucida Console" panose="020B0609040504020204" pitchFamily="49" charset="0"/>
              </a:rPr>
              <a:t>fraction_obstructed</a:t>
            </a:r>
            <a:r>
              <a:rPr lang="en-AU" sz="1050" dirty="0">
                <a:latin typeface="Lucida Console" panose="020B0609040504020204" pitchFamily="49" charset="0"/>
              </a:rPr>
              <a:t>:   0.04149007424712181</a:t>
            </a:r>
          </a:p>
          <a:p>
            <a:r>
              <a:rPr lang="en-AU" sz="1050" dirty="0" err="1">
                <a:latin typeface="Lucida Console" panose="020B0609040504020204" pitchFamily="49" charset="0"/>
              </a:rPr>
              <a:t>currently_obstructed</a:t>
            </a:r>
            <a:r>
              <a:rPr lang="en-AU" sz="1050" dirty="0">
                <a:latin typeface="Lucida Console" panose="020B0609040504020204" pitchFamily="49" charset="0"/>
              </a:rPr>
              <a:t>:  False</a:t>
            </a:r>
          </a:p>
          <a:p>
            <a:r>
              <a:rPr lang="en-AU" sz="1050" dirty="0" err="1">
                <a:latin typeface="Lucida Console" panose="020B0609040504020204" pitchFamily="49" charset="0"/>
              </a:rPr>
              <a:t>seconds_obstructed</a:t>
            </a:r>
            <a:r>
              <a:rPr lang="en-AU" sz="1050" dirty="0">
                <a:latin typeface="Lucida Console" panose="020B0609040504020204" pitchFamily="49" charset="0"/>
              </a:rPr>
              <a:t>:</a:t>
            </a:r>
          </a:p>
          <a:p>
            <a:r>
              <a:rPr lang="en-AU" sz="1050" dirty="0" err="1">
                <a:latin typeface="Lucida Console" panose="020B0609040504020204" pitchFamily="49" charset="0"/>
              </a:rPr>
              <a:t>obstruction_duration</a:t>
            </a:r>
            <a:r>
              <a:rPr lang="en-AU" sz="1050" dirty="0">
                <a:latin typeface="Lucida Console" panose="020B0609040504020204" pitchFamily="49" charset="0"/>
              </a:rPr>
              <a:t>:  1.9579976797103882</a:t>
            </a:r>
          </a:p>
          <a:p>
            <a:r>
              <a:rPr lang="en-AU" sz="1050" dirty="0" err="1">
                <a:latin typeface="Lucida Console" panose="020B0609040504020204" pitchFamily="49" charset="0"/>
              </a:rPr>
              <a:t>obstruction_interval</a:t>
            </a:r>
            <a:r>
              <a:rPr lang="en-AU" sz="1050" dirty="0">
                <a:latin typeface="Lucida Console" panose="020B0609040504020204" pitchFamily="49" charset="0"/>
              </a:rPr>
              <a:t>:  540.0</a:t>
            </a:r>
          </a:p>
          <a:p>
            <a:r>
              <a:rPr lang="en-AU" sz="1050" dirty="0" err="1">
                <a:latin typeface="Lucida Console" panose="020B0609040504020204" pitchFamily="49" charset="0"/>
              </a:rPr>
              <a:t>direction_azimuth</a:t>
            </a:r>
            <a:r>
              <a:rPr lang="en-AU" sz="1050" dirty="0">
                <a:latin typeface="Lucida Console" panose="020B0609040504020204" pitchFamily="49" charset="0"/>
              </a:rPr>
              <a:t>:     -42.67951583862305</a:t>
            </a:r>
          </a:p>
          <a:p>
            <a:r>
              <a:rPr lang="en-AU" sz="1050" dirty="0" err="1">
                <a:latin typeface="Lucida Console" panose="020B0609040504020204" pitchFamily="49" charset="0"/>
              </a:rPr>
              <a:t>direction_elevation</a:t>
            </a:r>
            <a:r>
              <a:rPr lang="en-AU" sz="1050" dirty="0">
                <a:latin typeface="Lucida Console" panose="020B0609040504020204" pitchFamily="49" charset="0"/>
              </a:rPr>
              <a:t>:   64.61225128173828</a:t>
            </a:r>
          </a:p>
          <a:p>
            <a:r>
              <a:rPr lang="en-AU" sz="1050" dirty="0" err="1">
                <a:latin typeface="Lucida Console" panose="020B0609040504020204" pitchFamily="49" charset="0"/>
              </a:rPr>
              <a:t>is_snr_above_noise_floor</a:t>
            </a:r>
            <a:r>
              <a:rPr lang="en-AU" sz="1050" dirty="0">
                <a:latin typeface="Lucida Console" panose="020B0609040504020204" pitchFamily="49" charset="0"/>
              </a:rPr>
              <a:t>: True</a:t>
            </a:r>
          </a:p>
        </p:txBody>
      </p:sp>
      <p:sp>
        <p:nvSpPr>
          <p:cNvPr id="6" name="Freeform 5">
            <a:extLst>
              <a:ext uri="{FF2B5EF4-FFF2-40B4-BE49-F238E27FC236}">
                <a16:creationId xmlns:a16="http://schemas.microsoft.com/office/drawing/2014/main" id="{857F530C-AB5A-7CD7-504F-25B951B3F846}"/>
              </a:ext>
            </a:extLst>
          </p:cNvPr>
          <p:cNvSpPr/>
          <p:nvPr/>
        </p:nvSpPr>
        <p:spPr>
          <a:xfrm>
            <a:off x="1779244" y="3671047"/>
            <a:ext cx="3777723" cy="773206"/>
          </a:xfrm>
          <a:custGeom>
            <a:avLst/>
            <a:gdLst>
              <a:gd name="connsiteX0" fmla="*/ 291603 w 3777723"/>
              <a:gd name="connsiteY0" fmla="*/ 122388 h 584819"/>
              <a:gd name="connsiteX1" fmla="*/ 96621 w 3777723"/>
              <a:gd name="connsiteY1" fmla="*/ 182899 h 584819"/>
              <a:gd name="connsiteX2" fmla="*/ 2491 w 3777723"/>
              <a:gd name="connsiteY2" fmla="*/ 277029 h 584819"/>
              <a:gd name="connsiteX3" fmla="*/ 190750 w 3777723"/>
              <a:gd name="connsiteY3" fmla="*/ 451841 h 584819"/>
              <a:gd name="connsiteX4" fmla="*/ 412627 w 3777723"/>
              <a:gd name="connsiteY4" fmla="*/ 552693 h 584819"/>
              <a:gd name="connsiteX5" fmla="*/ 1078256 w 3777723"/>
              <a:gd name="connsiteY5" fmla="*/ 572864 h 584819"/>
              <a:gd name="connsiteX6" fmla="*/ 2631391 w 3777723"/>
              <a:gd name="connsiteY6" fmla="*/ 566141 h 584819"/>
              <a:gd name="connsiteX7" fmla="*/ 3492003 w 3777723"/>
              <a:gd name="connsiteY7" fmla="*/ 566141 h 584819"/>
              <a:gd name="connsiteX8" fmla="*/ 3720603 w 3777723"/>
              <a:gd name="connsiteY8" fmla="*/ 310646 h 584819"/>
              <a:gd name="connsiteX9" fmla="*/ 3686985 w 3777723"/>
              <a:gd name="connsiteY9" fmla="*/ 8088 h 584819"/>
              <a:gd name="connsiteX10" fmla="*/ 2759138 w 3777723"/>
              <a:gd name="connsiteY10" fmla="*/ 88770 h 584819"/>
              <a:gd name="connsiteX11" fmla="*/ 2369174 w 3777723"/>
              <a:gd name="connsiteY11" fmla="*/ 108941 h 584819"/>
              <a:gd name="connsiteX12" fmla="*/ 352115 w 3777723"/>
              <a:gd name="connsiteY12" fmla="*/ 129111 h 58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77723" h="584819">
                <a:moveTo>
                  <a:pt x="291603" y="122388"/>
                </a:moveTo>
                <a:cubicBezTo>
                  <a:pt x="218204" y="139757"/>
                  <a:pt x="144806" y="157126"/>
                  <a:pt x="96621" y="182899"/>
                </a:cubicBezTo>
                <a:cubicBezTo>
                  <a:pt x="48436" y="208672"/>
                  <a:pt x="-13197" y="232205"/>
                  <a:pt x="2491" y="277029"/>
                </a:cubicBezTo>
                <a:cubicBezTo>
                  <a:pt x="18179" y="321853"/>
                  <a:pt x="122394" y="405897"/>
                  <a:pt x="190750" y="451841"/>
                </a:cubicBezTo>
                <a:cubicBezTo>
                  <a:pt x="259106" y="497785"/>
                  <a:pt x="264709" y="532523"/>
                  <a:pt x="412627" y="552693"/>
                </a:cubicBezTo>
                <a:cubicBezTo>
                  <a:pt x="560545" y="572863"/>
                  <a:pt x="1078256" y="572864"/>
                  <a:pt x="1078256" y="572864"/>
                </a:cubicBezTo>
                <a:lnTo>
                  <a:pt x="2631391" y="566141"/>
                </a:lnTo>
                <a:cubicBezTo>
                  <a:pt x="3033682" y="565021"/>
                  <a:pt x="3310468" y="608723"/>
                  <a:pt x="3492003" y="566141"/>
                </a:cubicBezTo>
                <a:cubicBezTo>
                  <a:pt x="3673538" y="523559"/>
                  <a:pt x="3688106" y="403655"/>
                  <a:pt x="3720603" y="310646"/>
                </a:cubicBezTo>
                <a:cubicBezTo>
                  <a:pt x="3753100" y="217637"/>
                  <a:pt x="3847229" y="45067"/>
                  <a:pt x="3686985" y="8088"/>
                </a:cubicBezTo>
                <a:cubicBezTo>
                  <a:pt x="3526741" y="-28891"/>
                  <a:pt x="2978773" y="71961"/>
                  <a:pt x="2759138" y="88770"/>
                </a:cubicBezTo>
                <a:cubicBezTo>
                  <a:pt x="2539503" y="105579"/>
                  <a:pt x="2369174" y="108941"/>
                  <a:pt x="2369174" y="108941"/>
                </a:cubicBezTo>
                <a:lnTo>
                  <a:pt x="352115" y="129111"/>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a:extLst>
              <a:ext uri="{FF2B5EF4-FFF2-40B4-BE49-F238E27FC236}">
                <a16:creationId xmlns:a16="http://schemas.microsoft.com/office/drawing/2014/main" id="{DF1CED0A-3259-1B6D-EF4E-F2FE225DEE25}"/>
              </a:ext>
            </a:extLst>
          </p:cNvPr>
          <p:cNvSpPr>
            <a:spLocks noGrp="1"/>
          </p:cNvSpPr>
          <p:nvPr>
            <p:ph type="sldNum" sz="quarter" idx="12"/>
          </p:nvPr>
        </p:nvSpPr>
        <p:spPr/>
        <p:txBody>
          <a:bodyPr/>
          <a:lstStyle/>
          <a:p>
            <a:fld id="{BC769A61-C77C-9A4F-91E6-9D83EEEE8296}" type="slidenum">
              <a:rPr lang="en-AU" smtClean="0"/>
              <a:t>22</a:t>
            </a:fld>
            <a:endParaRPr lang="en-AU"/>
          </a:p>
        </p:txBody>
      </p:sp>
    </p:spTree>
    <p:extLst>
      <p:ext uri="{BB962C8B-B14F-4D97-AF65-F5344CB8AC3E}">
        <p14:creationId xmlns:p14="http://schemas.microsoft.com/office/powerpoint/2010/main" val="4134882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FB1A-4FB0-A64F-491D-B73C433FD3C5}"/>
              </a:ext>
            </a:extLst>
          </p:cNvPr>
          <p:cNvSpPr>
            <a:spLocks noGrp="1"/>
          </p:cNvSpPr>
          <p:nvPr>
            <p:ph type="title"/>
          </p:nvPr>
        </p:nvSpPr>
        <p:spPr/>
        <p:txBody>
          <a:bodyPr/>
          <a:lstStyle/>
          <a:p>
            <a:r>
              <a:rPr lang="en-US" dirty="0"/>
              <a:t>Reported Capacity &amp; Latency</a:t>
            </a:r>
          </a:p>
        </p:txBody>
      </p:sp>
      <p:pic>
        <p:nvPicPr>
          <p:cNvPr id="5" name="Content Placeholder 4" descr="A graph with purple and green lines&#10;&#10;Description automatically generated">
            <a:extLst>
              <a:ext uri="{FF2B5EF4-FFF2-40B4-BE49-F238E27FC236}">
                <a16:creationId xmlns:a16="http://schemas.microsoft.com/office/drawing/2014/main" id="{510EFA02-4138-2E08-94C9-92F342A94F24}"/>
              </a:ext>
            </a:extLst>
          </p:cNvPr>
          <p:cNvPicPr>
            <a:picLocks noGrp="1" noChangeAspect="1"/>
          </p:cNvPicPr>
          <p:nvPr>
            <p:ph idx="1"/>
          </p:nvPr>
        </p:nvPicPr>
        <p:blipFill>
          <a:blip r:embed="rId2"/>
          <a:stretch>
            <a:fillRect/>
          </a:stretch>
        </p:blipFill>
        <p:spPr>
          <a:xfrm>
            <a:off x="0" y="2090058"/>
            <a:ext cx="5905010" cy="4185104"/>
          </a:xfrm>
        </p:spPr>
      </p:pic>
      <p:pic>
        <p:nvPicPr>
          <p:cNvPr id="7" name="Picture 6" descr="A graph showing a blue line&#10;&#10;Description automatically generated">
            <a:extLst>
              <a:ext uri="{FF2B5EF4-FFF2-40B4-BE49-F238E27FC236}">
                <a16:creationId xmlns:a16="http://schemas.microsoft.com/office/drawing/2014/main" id="{10FCF70D-D664-19D5-E5C0-85A5DB10351D}"/>
              </a:ext>
            </a:extLst>
          </p:cNvPr>
          <p:cNvPicPr>
            <a:picLocks noChangeAspect="1"/>
          </p:cNvPicPr>
          <p:nvPr/>
        </p:nvPicPr>
        <p:blipFill rotWithShape="1">
          <a:blip r:embed="rId3"/>
          <a:srcRect l="1291"/>
          <a:stretch/>
        </p:blipFill>
        <p:spPr>
          <a:xfrm>
            <a:off x="6173230" y="2090058"/>
            <a:ext cx="5905010" cy="4177621"/>
          </a:xfrm>
          <a:prstGeom prst="rect">
            <a:avLst/>
          </a:prstGeom>
        </p:spPr>
      </p:pic>
      <p:sp>
        <p:nvSpPr>
          <p:cNvPr id="3" name="Slide Number Placeholder 2">
            <a:extLst>
              <a:ext uri="{FF2B5EF4-FFF2-40B4-BE49-F238E27FC236}">
                <a16:creationId xmlns:a16="http://schemas.microsoft.com/office/drawing/2014/main" id="{76A31BB8-E425-B126-4982-DD7EE163C341}"/>
              </a:ext>
            </a:extLst>
          </p:cNvPr>
          <p:cNvSpPr>
            <a:spLocks noGrp="1"/>
          </p:cNvSpPr>
          <p:nvPr>
            <p:ph type="sldNum" sz="quarter" idx="12"/>
          </p:nvPr>
        </p:nvSpPr>
        <p:spPr/>
        <p:txBody>
          <a:bodyPr/>
          <a:lstStyle/>
          <a:p>
            <a:fld id="{BC769A61-C77C-9A4F-91E6-9D83EEEE8296}" type="slidenum">
              <a:rPr lang="en-AU" smtClean="0"/>
              <a:t>23</a:t>
            </a:fld>
            <a:endParaRPr lang="en-AU"/>
          </a:p>
        </p:txBody>
      </p:sp>
    </p:spTree>
    <p:extLst>
      <p:ext uri="{BB962C8B-B14F-4D97-AF65-F5344CB8AC3E}">
        <p14:creationId xmlns:p14="http://schemas.microsoft.com/office/powerpoint/2010/main" val="3351830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5CBA0-7270-D97E-3476-3AEA5DFE6313}"/>
              </a:ext>
            </a:extLst>
          </p:cNvPr>
          <p:cNvSpPr>
            <a:spLocks noGrp="1"/>
          </p:cNvSpPr>
          <p:nvPr>
            <p:ph type="title"/>
          </p:nvPr>
        </p:nvSpPr>
        <p:spPr/>
        <p:txBody>
          <a:bodyPr/>
          <a:lstStyle/>
          <a:p>
            <a:r>
              <a:rPr lang="en-US" dirty="0"/>
              <a:t>Satellite handover</a:t>
            </a:r>
          </a:p>
        </p:txBody>
      </p:sp>
      <p:pic>
        <p:nvPicPr>
          <p:cNvPr id="5" name="Content Placeholder 4">
            <a:extLst>
              <a:ext uri="{FF2B5EF4-FFF2-40B4-BE49-F238E27FC236}">
                <a16:creationId xmlns:a16="http://schemas.microsoft.com/office/drawing/2014/main" id="{E8B1125B-A495-1605-00E2-1B0A6DB33533}"/>
              </a:ext>
            </a:extLst>
          </p:cNvPr>
          <p:cNvPicPr>
            <a:picLocks noGrp="1" noChangeAspect="1"/>
          </p:cNvPicPr>
          <p:nvPr>
            <p:ph idx="1"/>
          </p:nvPr>
        </p:nvPicPr>
        <p:blipFill>
          <a:blip r:embed="rId3"/>
          <a:stretch>
            <a:fillRect/>
          </a:stretch>
        </p:blipFill>
        <p:spPr>
          <a:xfrm>
            <a:off x="145568" y="2191385"/>
            <a:ext cx="5385656" cy="3590437"/>
          </a:xfrm>
        </p:spPr>
      </p:pic>
      <p:pic>
        <p:nvPicPr>
          <p:cNvPr id="7" name="Picture 6">
            <a:extLst>
              <a:ext uri="{FF2B5EF4-FFF2-40B4-BE49-F238E27FC236}">
                <a16:creationId xmlns:a16="http://schemas.microsoft.com/office/drawing/2014/main" id="{071A42AE-F31D-30CA-6BFD-0AF45070FC7F}"/>
              </a:ext>
            </a:extLst>
          </p:cNvPr>
          <p:cNvPicPr>
            <a:picLocks noChangeAspect="1"/>
          </p:cNvPicPr>
          <p:nvPr/>
        </p:nvPicPr>
        <p:blipFill>
          <a:blip r:embed="rId4"/>
          <a:stretch>
            <a:fillRect/>
          </a:stretch>
        </p:blipFill>
        <p:spPr>
          <a:xfrm>
            <a:off x="5862637" y="2191385"/>
            <a:ext cx="5491163" cy="3660775"/>
          </a:xfrm>
          <a:prstGeom prst="rect">
            <a:avLst/>
          </a:prstGeom>
        </p:spPr>
      </p:pic>
      <p:sp>
        <p:nvSpPr>
          <p:cNvPr id="8" name="Right Arrow 7">
            <a:extLst>
              <a:ext uri="{FF2B5EF4-FFF2-40B4-BE49-F238E27FC236}">
                <a16:creationId xmlns:a16="http://schemas.microsoft.com/office/drawing/2014/main" id="{4594A12D-7BCB-9288-8E94-121FEA0552A2}"/>
              </a:ext>
            </a:extLst>
          </p:cNvPr>
          <p:cNvSpPr/>
          <p:nvPr/>
        </p:nvSpPr>
        <p:spPr>
          <a:xfrm>
            <a:off x="5458265" y="3429000"/>
            <a:ext cx="404372" cy="9952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251CBBC5-F7D0-836C-4990-41DA17C3B962}"/>
              </a:ext>
            </a:extLst>
          </p:cNvPr>
          <p:cNvSpPr/>
          <p:nvPr/>
        </p:nvSpPr>
        <p:spPr>
          <a:xfrm>
            <a:off x="8955626" y="2315771"/>
            <a:ext cx="638540" cy="620736"/>
          </a:xfrm>
          <a:custGeom>
            <a:avLst/>
            <a:gdLst>
              <a:gd name="connsiteX0" fmla="*/ 638540 w 638540"/>
              <a:gd name="connsiteY0" fmla="*/ 258617 h 620736"/>
              <a:gd name="connsiteX1" fmla="*/ 5494 w 638540"/>
              <a:gd name="connsiteY1" fmla="*/ 12432 h 620736"/>
              <a:gd name="connsiteX2" fmla="*/ 343119 w 638540"/>
              <a:gd name="connsiteY2" fmla="*/ 603275 h 620736"/>
              <a:gd name="connsiteX3" fmla="*/ 554134 w 638540"/>
              <a:gd name="connsiteY3" fmla="*/ 406327 h 620736"/>
            </a:gdLst>
            <a:ahLst/>
            <a:cxnLst>
              <a:cxn ang="0">
                <a:pos x="connsiteX0" y="connsiteY0"/>
              </a:cxn>
              <a:cxn ang="0">
                <a:pos x="connsiteX1" y="connsiteY1"/>
              </a:cxn>
              <a:cxn ang="0">
                <a:pos x="connsiteX2" y="connsiteY2"/>
              </a:cxn>
              <a:cxn ang="0">
                <a:pos x="connsiteX3" y="connsiteY3"/>
              </a:cxn>
            </a:cxnLst>
            <a:rect l="l" t="t" r="r" b="b"/>
            <a:pathLst>
              <a:path w="638540" h="620736">
                <a:moveTo>
                  <a:pt x="638540" y="258617"/>
                </a:moveTo>
                <a:cubicBezTo>
                  <a:pt x="346635" y="106803"/>
                  <a:pt x="54731" y="-45011"/>
                  <a:pt x="5494" y="12432"/>
                </a:cubicBezTo>
                <a:cubicBezTo>
                  <a:pt x="-43743" y="69875"/>
                  <a:pt x="251679" y="537626"/>
                  <a:pt x="343119" y="603275"/>
                </a:cubicBezTo>
                <a:cubicBezTo>
                  <a:pt x="434559" y="668924"/>
                  <a:pt x="494346" y="537625"/>
                  <a:pt x="554134" y="406327"/>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02C87482-A2E3-361A-7FD3-C1355C43807C}"/>
              </a:ext>
            </a:extLst>
          </p:cNvPr>
          <p:cNvSpPr/>
          <p:nvPr/>
        </p:nvSpPr>
        <p:spPr>
          <a:xfrm>
            <a:off x="6554740" y="3059014"/>
            <a:ext cx="638540" cy="620736"/>
          </a:xfrm>
          <a:custGeom>
            <a:avLst/>
            <a:gdLst>
              <a:gd name="connsiteX0" fmla="*/ 638540 w 638540"/>
              <a:gd name="connsiteY0" fmla="*/ 258617 h 620736"/>
              <a:gd name="connsiteX1" fmla="*/ 5494 w 638540"/>
              <a:gd name="connsiteY1" fmla="*/ 12432 h 620736"/>
              <a:gd name="connsiteX2" fmla="*/ 343119 w 638540"/>
              <a:gd name="connsiteY2" fmla="*/ 603275 h 620736"/>
              <a:gd name="connsiteX3" fmla="*/ 554134 w 638540"/>
              <a:gd name="connsiteY3" fmla="*/ 406327 h 620736"/>
            </a:gdLst>
            <a:ahLst/>
            <a:cxnLst>
              <a:cxn ang="0">
                <a:pos x="connsiteX0" y="connsiteY0"/>
              </a:cxn>
              <a:cxn ang="0">
                <a:pos x="connsiteX1" y="connsiteY1"/>
              </a:cxn>
              <a:cxn ang="0">
                <a:pos x="connsiteX2" y="connsiteY2"/>
              </a:cxn>
              <a:cxn ang="0">
                <a:pos x="connsiteX3" y="connsiteY3"/>
              </a:cxn>
            </a:cxnLst>
            <a:rect l="l" t="t" r="r" b="b"/>
            <a:pathLst>
              <a:path w="638540" h="620736">
                <a:moveTo>
                  <a:pt x="638540" y="258617"/>
                </a:moveTo>
                <a:cubicBezTo>
                  <a:pt x="346635" y="106803"/>
                  <a:pt x="54731" y="-45011"/>
                  <a:pt x="5494" y="12432"/>
                </a:cubicBezTo>
                <a:cubicBezTo>
                  <a:pt x="-43743" y="69875"/>
                  <a:pt x="251679" y="537626"/>
                  <a:pt x="343119" y="603275"/>
                </a:cubicBezTo>
                <a:cubicBezTo>
                  <a:pt x="434559" y="668924"/>
                  <a:pt x="494346" y="537625"/>
                  <a:pt x="554134" y="406327"/>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0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397D0-AA64-7740-ADB4-50BBB0425503}"/>
              </a:ext>
            </a:extLst>
          </p:cNvPr>
          <p:cNvSpPr>
            <a:spLocks noGrp="1"/>
          </p:cNvSpPr>
          <p:nvPr>
            <p:ph type="title"/>
          </p:nvPr>
        </p:nvSpPr>
        <p:spPr/>
        <p:txBody>
          <a:bodyPr/>
          <a:lstStyle/>
          <a:p>
            <a:r>
              <a:rPr lang="en-US" dirty="0"/>
              <a:t>Why?</a:t>
            </a:r>
          </a:p>
        </p:txBody>
      </p:sp>
      <p:sp>
        <p:nvSpPr>
          <p:cNvPr id="3" name="Content Placeholder 2">
            <a:extLst>
              <a:ext uri="{FF2B5EF4-FFF2-40B4-BE49-F238E27FC236}">
                <a16:creationId xmlns:a16="http://schemas.microsoft.com/office/drawing/2014/main" id="{57B45BC3-1339-EBB9-D593-E5D6187CC141}"/>
              </a:ext>
            </a:extLst>
          </p:cNvPr>
          <p:cNvSpPr>
            <a:spLocks noGrp="1"/>
          </p:cNvSpPr>
          <p:nvPr>
            <p:ph idx="1"/>
          </p:nvPr>
        </p:nvSpPr>
        <p:spPr/>
        <p:txBody>
          <a:bodyPr>
            <a:normAutofit/>
          </a:bodyPr>
          <a:lstStyle/>
          <a:p>
            <a:pPr marL="285750" indent="-285750">
              <a:lnSpc>
                <a:spcPct val="90000"/>
              </a:lnSpc>
              <a:spcAft>
                <a:spcPts val="600"/>
              </a:spcAft>
              <a:buFont typeface="Arial" panose="020B0604020202020204" pitchFamily="34" charset="0"/>
              <a:buChar char="•"/>
            </a:pPr>
            <a:r>
              <a:rPr lang="en-US" sz="2800" dirty="0"/>
              <a:t>The varying SNR appears to cause continual refinement of signal modulation, which causes continual shift in the available capacity</a:t>
            </a:r>
          </a:p>
          <a:p>
            <a:pPr marL="285750" indent="-285750">
              <a:lnSpc>
                <a:spcPct val="90000"/>
              </a:lnSpc>
              <a:spcAft>
                <a:spcPts val="600"/>
              </a:spcAft>
              <a:buFont typeface="Arial" panose="020B0604020202020204" pitchFamily="34" charset="0"/>
              <a:buChar char="•"/>
            </a:pPr>
            <a:r>
              <a:rPr lang="en-US" sz="2800" dirty="0"/>
              <a:t>This is going to present some interesting issues for conventional TCP</a:t>
            </a:r>
          </a:p>
          <a:p>
            <a:pPr marL="285750" indent="-285750">
              <a:lnSpc>
                <a:spcPct val="90000"/>
              </a:lnSpc>
              <a:spcAft>
                <a:spcPts val="600"/>
              </a:spcAft>
              <a:buFont typeface="Arial" panose="020B0604020202020204" pitchFamily="34" charset="0"/>
              <a:buChar char="•"/>
            </a:pPr>
            <a:r>
              <a:rPr lang="en-US" sz="2800" dirty="0"/>
              <a:t>The variation in latency and capacity occurs at high frequency, which means that TCP control is going to struggle to optimize itself against a shifting target</a:t>
            </a:r>
          </a:p>
          <a:p>
            <a:pPr marL="285750" indent="-285750">
              <a:lnSpc>
                <a:spcPct val="90000"/>
              </a:lnSpc>
              <a:spcAft>
                <a:spcPts val="600"/>
              </a:spcAft>
              <a:buFont typeface="Arial" panose="020B0604020202020204" pitchFamily="34" charset="0"/>
              <a:buChar char="•"/>
            </a:pPr>
            <a:r>
              <a:rPr lang="en-US" sz="2800" dirty="0"/>
              <a:t>TCP uses ACK pacing which means it attempts to optimize its sending rate over multiple RTT intervals</a:t>
            </a:r>
          </a:p>
          <a:p>
            <a:pPr marL="0" indent="0">
              <a:buNone/>
            </a:pPr>
            <a:endParaRPr lang="en-US" dirty="0"/>
          </a:p>
        </p:txBody>
      </p:sp>
    </p:spTree>
    <p:extLst>
      <p:ext uri="{BB962C8B-B14F-4D97-AF65-F5344CB8AC3E}">
        <p14:creationId xmlns:p14="http://schemas.microsoft.com/office/powerpoint/2010/main" val="1202132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9A1A-2AAD-0D7F-5D93-6269792BD337}"/>
              </a:ext>
            </a:extLst>
          </p:cNvPr>
          <p:cNvSpPr>
            <a:spLocks noGrp="1"/>
          </p:cNvSpPr>
          <p:nvPr>
            <p:ph type="title"/>
          </p:nvPr>
        </p:nvSpPr>
        <p:spPr/>
        <p:txBody>
          <a:bodyPr/>
          <a:lstStyle/>
          <a:p>
            <a:r>
              <a:rPr lang="en-AU" dirty="0"/>
              <a:t>How well does all this work?</a:t>
            </a:r>
          </a:p>
        </p:txBody>
      </p:sp>
      <p:sp>
        <p:nvSpPr>
          <p:cNvPr id="3" name="Content Placeholder 2">
            <a:extLst>
              <a:ext uri="{FF2B5EF4-FFF2-40B4-BE49-F238E27FC236}">
                <a16:creationId xmlns:a16="http://schemas.microsoft.com/office/drawing/2014/main" id="{8E45F250-3126-D953-46FC-2C7A294CBC02}"/>
              </a:ext>
            </a:extLst>
          </p:cNvPr>
          <p:cNvSpPr>
            <a:spLocks noGrp="1"/>
          </p:cNvSpPr>
          <p:nvPr>
            <p:ph idx="1"/>
          </p:nvPr>
        </p:nvSpPr>
        <p:spPr/>
        <p:txBody>
          <a:bodyPr/>
          <a:lstStyle/>
          <a:p>
            <a:pPr marL="0" indent="0">
              <a:buNone/>
            </a:pPr>
            <a:r>
              <a:rPr lang="en-AU" dirty="0" err="1"/>
              <a:t>Speedtest</a:t>
            </a:r>
            <a:r>
              <a:rPr lang="en-AU" dirty="0"/>
              <a:t> measurements:</a:t>
            </a:r>
          </a:p>
          <a:p>
            <a:pPr lvl="1"/>
            <a:endParaRPr lang="en-AU" dirty="0"/>
          </a:p>
        </p:txBody>
      </p:sp>
      <p:pic>
        <p:nvPicPr>
          <p:cNvPr id="1026" name="Picture 2">
            <a:extLst>
              <a:ext uri="{FF2B5EF4-FFF2-40B4-BE49-F238E27FC236}">
                <a16:creationId xmlns:a16="http://schemas.microsoft.com/office/drawing/2014/main" id="{5173082A-10BF-289C-7A4B-B648812C0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106" y="2422478"/>
            <a:ext cx="7021772" cy="4012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74301E-2FB2-5CFB-F143-967BFE12B811}"/>
              </a:ext>
            </a:extLst>
          </p:cNvPr>
          <p:cNvSpPr txBox="1"/>
          <p:nvPr/>
        </p:nvSpPr>
        <p:spPr>
          <a:xfrm>
            <a:off x="167187" y="5262418"/>
            <a:ext cx="3651910" cy="923330"/>
          </a:xfrm>
          <a:prstGeom prst="rect">
            <a:avLst/>
          </a:prstGeom>
          <a:noFill/>
        </p:spPr>
        <p:txBody>
          <a:bodyPr wrap="square" rtlCol="0">
            <a:spAutoFit/>
          </a:bodyPr>
          <a:lstStyle/>
          <a:p>
            <a:r>
              <a:rPr lang="en-AU" dirty="0">
                <a:latin typeface="AhnbergHand" pitchFamily="2" charset="0"/>
              </a:rPr>
              <a:t>We should be able to get ~120Mbps out of a </a:t>
            </a:r>
            <a:r>
              <a:rPr lang="en-AU" dirty="0" err="1">
                <a:latin typeface="AhnbergHand" pitchFamily="2" charset="0"/>
              </a:rPr>
              <a:t>starlink</a:t>
            </a:r>
            <a:r>
              <a:rPr lang="en-AU" dirty="0">
                <a:latin typeface="AhnbergHand" pitchFamily="2" charset="0"/>
              </a:rPr>
              <a:t> connection. Right?</a:t>
            </a:r>
          </a:p>
        </p:txBody>
      </p:sp>
      <p:sp>
        <p:nvSpPr>
          <p:cNvPr id="5" name="Slide Number Placeholder 4">
            <a:extLst>
              <a:ext uri="{FF2B5EF4-FFF2-40B4-BE49-F238E27FC236}">
                <a16:creationId xmlns:a16="http://schemas.microsoft.com/office/drawing/2014/main" id="{6F91C712-6C11-E22D-8757-2592ADC4C4D2}"/>
              </a:ext>
            </a:extLst>
          </p:cNvPr>
          <p:cNvSpPr>
            <a:spLocks noGrp="1"/>
          </p:cNvSpPr>
          <p:nvPr>
            <p:ph type="sldNum" sz="quarter" idx="12"/>
          </p:nvPr>
        </p:nvSpPr>
        <p:spPr/>
        <p:txBody>
          <a:bodyPr/>
          <a:lstStyle/>
          <a:p>
            <a:fld id="{BC769A61-C77C-9A4F-91E6-9D83EEEE8296}" type="slidenum">
              <a:rPr lang="en-AU" smtClean="0"/>
              <a:t>26</a:t>
            </a:fld>
            <a:endParaRPr lang="en-AU"/>
          </a:p>
        </p:txBody>
      </p:sp>
    </p:spTree>
    <p:extLst>
      <p:ext uri="{BB962C8B-B14F-4D97-AF65-F5344CB8AC3E}">
        <p14:creationId xmlns:p14="http://schemas.microsoft.com/office/powerpoint/2010/main" val="2081096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3C458-A2DA-CCAA-C396-9895E933FF3B}"/>
              </a:ext>
            </a:extLst>
          </p:cNvPr>
          <p:cNvSpPr>
            <a:spLocks noGrp="1"/>
          </p:cNvSpPr>
          <p:nvPr>
            <p:ph type="title"/>
          </p:nvPr>
        </p:nvSpPr>
        <p:spPr/>
        <p:txBody>
          <a:bodyPr/>
          <a:lstStyle/>
          <a:p>
            <a:r>
              <a:rPr lang="en-AU" dirty="0"/>
              <a:t>TCP Flow Control Algorithms</a:t>
            </a:r>
          </a:p>
        </p:txBody>
      </p:sp>
      <p:pic>
        <p:nvPicPr>
          <p:cNvPr id="5122" name="Picture 2">
            <a:extLst>
              <a:ext uri="{FF2B5EF4-FFF2-40B4-BE49-F238E27FC236}">
                <a16:creationId xmlns:a16="http://schemas.microsoft.com/office/drawing/2014/main" id="{24A7FE9A-2830-639F-E0AB-08AC74FA6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905" y="1455130"/>
            <a:ext cx="7341428" cy="5154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D294AB9-820E-950F-46C6-A5E0771CF998}"/>
              </a:ext>
            </a:extLst>
          </p:cNvPr>
          <p:cNvSpPr txBox="1"/>
          <p:nvPr/>
        </p:nvSpPr>
        <p:spPr>
          <a:xfrm>
            <a:off x="9406759" y="3941379"/>
            <a:ext cx="2532993" cy="646331"/>
          </a:xfrm>
          <a:prstGeom prst="rect">
            <a:avLst/>
          </a:prstGeom>
          <a:noFill/>
        </p:spPr>
        <p:txBody>
          <a:bodyPr wrap="square" rtlCol="0">
            <a:spAutoFit/>
          </a:bodyPr>
          <a:lstStyle/>
          <a:p>
            <a:r>
              <a:rPr lang="en-AU" dirty="0"/>
              <a:t>“Ideal” Flow behaviour for each protocol</a:t>
            </a:r>
          </a:p>
        </p:txBody>
      </p:sp>
      <p:sp>
        <p:nvSpPr>
          <p:cNvPr id="4" name="Slide Number Placeholder 3">
            <a:extLst>
              <a:ext uri="{FF2B5EF4-FFF2-40B4-BE49-F238E27FC236}">
                <a16:creationId xmlns:a16="http://schemas.microsoft.com/office/drawing/2014/main" id="{BAB7F20B-7FCC-3578-A269-12FC8E335F3F}"/>
              </a:ext>
            </a:extLst>
          </p:cNvPr>
          <p:cNvSpPr>
            <a:spLocks noGrp="1"/>
          </p:cNvSpPr>
          <p:nvPr>
            <p:ph type="sldNum" sz="quarter" idx="12"/>
          </p:nvPr>
        </p:nvSpPr>
        <p:spPr/>
        <p:txBody>
          <a:bodyPr/>
          <a:lstStyle/>
          <a:p>
            <a:fld id="{BC769A61-C77C-9A4F-91E6-9D83EEEE8296}" type="slidenum">
              <a:rPr lang="en-AU" smtClean="0"/>
              <a:t>27</a:t>
            </a:fld>
            <a:endParaRPr lang="en-AU"/>
          </a:p>
        </p:txBody>
      </p:sp>
    </p:spTree>
    <p:extLst>
      <p:ext uri="{BB962C8B-B14F-4D97-AF65-F5344CB8AC3E}">
        <p14:creationId xmlns:p14="http://schemas.microsoft.com/office/powerpoint/2010/main" val="1766921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286AF-6E47-A783-36F4-1C3F5F2FC457}"/>
              </a:ext>
            </a:extLst>
          </p:cNvPr>
          <p:cNvSpPr>
            <a:spLocks noGrp="1"/>
          </p:cNvSpPr>
          <p:nvPr>
            <p:ph type="title"/>
          </p:nvPr>
        </p:nvSpPr>
        <p:spPr/>
        <p:txBody>
          <a:bodyPr/>
          <a:lstStyle/>
          <a:p>
            <a:r>
              <a:rPr lang="en-AU" dirty="0"/>
              <a:t>iperf3 – cubic, 40 seconds</a:t>
            </a:r>
          </a:p>
        </p:txBody>
      </p:sp>
      <p:sp>
        <p:nvSpPr>
          <p:cNvPr id="4" name="Slide Number Placeholder 3">
            <a:extLst>
              <a:ext uri="{FF2B5EF4-FFF2-40B4-BE49-F238E27FC236}">
                <a16:creationId xmlns:a16="http://schemas.microsoft.com/office/drawing/2014/main" id="{FC7DFA19-2CC3-1254-FB9D-DA1793CCB4C6}"/>
              </a:ext>
            </a:extLst>
          </p:cNvPr>
          <p:cNvSpPr>
            <a:spLocks noGrp="1"/>
          </p:cNvSpPr>
          <p:nvPr>
            <p:ph type="sldNum" sz="quarter" idx="12"/>
          </p:nvPr>
        </p:nvSpPr>
        <p:spPr/>
        <p:txBody>
          <a:bodyPr/>
          <a:lstStyle/>
          <a:p>
            <a:fld id="{BC769A61-C77C-9A4F-91E6-9D83EEEE8296}" type="slidenum">
              <a:rPr lang="en-AU" smtClean="0"/>
              <a:t>28</a:t>
            </a:fld>
            <a:endParaRPr lang="en-AU"/>
          </a:p>
        </p:txBody>
      </p:sp>
      <p:pic>
        <p:nvPicPr>
          <p:cNvPr id="8" name="Picture 7">
            <a:extLst>
              <a:ext uri="{FF2B5EF4-FFF2-40B4-BE49-F238E27FC236}">
                <a16:creationId xmlns:a16="http://schemas.microsoft.com/office/drawing/2014/main" id="{D0B5F0E2-9991-158D-CB35-09C72001B512}"/>
              </a:ext>
            </a:extLst>
          </p:cNvPr>
          <p:cNvPicPr>
            <a:picLocks noChangeAspect="1"/>
          </p:cNvPicPr>
          <p:nvPr/>
        </p:nvPicPr>
        <p:blipFill>
          <a:blip r:embed="rId2"/>
          <a:stretch>
            <a:fillRect/>
          </a:stretch>
        </p:blipFill>
        <p:spPr>
          <a:xfrm>
            <a:off x="1905837" y="1756569"/>
            <a:ext cx="7772400" cy="4533900"/>
          </a:xfrm>
          <a:prstGeom prst="rect">
            <a:avLst/>
          </a:prstGeom>
        </p:spPr>
      </p:pic>
    </p:spTree>
    <p:extLst>
      <p:ext uri="{BB962C8B-B14F-4D97-AF65-F5344CB8AC3E}">
        <p14:creationId xmlns:p14="http://schemas.microsoft.com/office/powerpoint/2010/main" val="1546867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0F2D6-DE7D-56AC-3A58-E3ADED425A43}"/>
              </a:ext>
            </a:extLst>
          </p:cNvPr>
          <p:cNvSpPr>
            <a:spLocks noGrp="1"/>
          </p:cNvSpPr>
          <p:nvPr>
            <p:ph type="title"/>
          </p:nvPr>
        </p:nvSpPr>
        <p:spPr/>
        <p:txBody>
          <a:bodyPr/>
          <a:lstStyle/>
          <a:p>
            <a:r>
              <a:rPr lang="en-US" dirty="0"/>
              <a:t>Peak vs off-Peak - CUBIC</a:t>
            </a:r>
          </a:p>
        </p:txBody>
      </p:sp>
      <p:pic>
        <p:nvPicPr>
          <p:cNvPr id="5" name="Content Placeholder 4">
            <a:extLst>
              <a:ext uri="{FF2B5EF4-FFF2-40B4-BE49-F238E27FC236}">
                <a16:creationId xmlns:a16="http://schemas.microsoft.com/office/drawing/2014/main" id="{CA145EE6-ED7D-6508-2BE9-F70E26FF23F9}"/>
              </a:ext>
            </a:extLst>
          </p:cNvPr>
          <p:cNvPicPr>
            <a:picLocks noGrp="1" noChangeAspect="1"/>
          </p:cNvPicPr>
          <p:nvPr>
            <p:ph idx="1"/>
          </p:nvPr>
        </p:nvPicPr>
        <p:blipFill>
          <a:blip r:embed="rId2"/>
          <a:stretch>
            <a:fillRect/>
          </a:stretch>
        </p:blipFill>
        <p:spPr>
          <a:xfrm>
            <a:off x="199857" y="1452831"/>
            <a:ext cx="4539259" cy="2647901"/>
          </a:xfrm>
        </p:spPr>
      </p:pic>
      <p:pic>
        <p:nvPicPr>
          <p:cNvPr id="7" name="Picture 6">
            <a:extLst>
              <a:ext uri="{FF2B5EF4-FFF2-40B4-BE49-F238E27FC236}">
                <a16:creationId xmlns:a16="http://schemas.microsoft.com/office/drawing/2014/main" id="{8A523CCC-82A2-AF3A-4257-1D963F337F63}"/>
              </a:ext>
            </a:extLst>
          </p:cNvPr>
          <p:cNvPicPr>
            <a:picLocks noChangeAspect="1"/>
          </p:cNvPicPr>
          <p:nvPr/>
        </p:nvPicPr>
        <p:blipFill>
          <a:blip r:embed="rId3"/>
          <a:stretch>
            <a:fillRect/>
          </a:stretch>
        </p:blipFill>
        <p:spPr>
          <a:xfrm>
            <a:off x="3298538" y="1833782"/>
            <a:ext cx="7772400" cy="4533900"/>
          </a:xfrm>
          <a:prstGeom prst="rect">
            <a:avLst/>
          </a:prstGeom>
        </p:spPr>
      </p:pic>
    </p:spTree>
    <p:extLst>
      <p:ext uri="{BB962C8B-B14F-4D97-AF65-F5344CB8AC3E}">
        <p14:creationId xmlns:p14="http://schemas.microsoft.com/office/powerpoint/2010/main" val="429420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723A-EAE0-09B0-06B5-EE93BFE17653}"/>
              </a:ext>
            </a:extLst>
          </p:cNvPr>
          <p:cNvSpPr>
            <a:spLocks noGrp="1"/>
          </p:cNvSpPr>
          <p:nvPr>
            <p:ph type="title"/>
          </p:nvPr>
        </p:nvSpPr>
        <p:spPr/>
        <p:txBody>
          <a:bodyPr/>
          <a:lstStyle/>
          <a:p>
            <a:r>
              <a:rPr lang="en-AU" dirty="0"/>
              <a:t>Newtonian Physics</a:t>
            </a:r>
          </a:p>
        </p:txBody>
      </p:sp>
      <p:sp>
        <p:nvSpPr>
          <p:cNvPr id="3" name="Content Placeholder 2">
            <a:extLst>
              <a:ext uri="{FF2B5EF4-FFF2-40B4-BE49-F238E27FC236}">
                <a16:creationId xmlns:a16="http://schemas.microsoft.com/office/drawing/2014/main" id="{7710A3E7-26FB-35E9-DDD1-1454B7CB931B}"/>
              </a:ext>
            </a:extLst>
          </p:cNvPr>
          <p:cNvSpPr>
            <a:spLocks noGrp="1"/>
          </p:cNvSpPr>
          <p:nvPr>
            <p:ph idx="1"/>
          </p:nvPr>
        </p:nvSpPr>
        <p:spPr>
          <a:xfrm>
            <a:off x="838201" y="1825625"/>
            <a:ext cx="5403575" cy="4351339"/>
          </a:xfrm>
        </p:spPr>
        <p:txBody>
          <a:bodyPr>
            <a:normAutofit fontScale="92500"/>
          </a:bodyPr>
          <a:lstStyle/>
          <a:p>
            <a:r>
              <a:rPr lang="en-AU" dirty="0"/>
              <a:t>If you fire a projectile with a speed greater than 11.2Km/sec it will not fall back to earth, and instead head away from earth never to return</a:t>
            </a:r>
          </a:p>
          <a:p>
            <a:r>
              <a:rPr lang="en-AU" dirty="0"/>
              <a:t>On the other hand, if you incline the aiming trajectory and fire it at a critical speed it will settle into an orbit around the earth</a:t>
            </a:r>
          </a:p>
          <a:p>
            <a:r>
              <a:rPr lang="en-AU" dirty="0"/>
              <a:t>The higher the altitude, the lower the orbital speed required to maintain orbit</a:t>
            </a:r>
          </a:p>
        </p:txBody>
      </p:sp>
      <p:pic>
        <p:nvPicPr>
          <p:cNvPr id="4" name="Picture 3">
            <a:extLst>
              <a:ext uri="{FF2B5EF4-FFF2-40B4-BE49-F238E27FC236}">
                <a16:creationId xmlns:a16="http://schemas.microsoft.com/office/drawing/2014/main" id="{1213E999-2E98-EC3B-2E70-9D41F389148B}"/>
              </a:ext>
            </a:extLst>
          </p:cNvPr>
          <p:cNvPicPr>
            <a:picLocks noChangeAspect="1"/>
          </p:cNvPicPr>
          <p:nvPr/>
        </p:nvPicPr>
        <p:blipFill>
          <a:blip r:embed="rId2"/>
          <a:stretch>
            <a:fillRect/>
          </a:stretch>
        </p:blipFill>
        <p:spPr>
          <a:xfrm>
            <a:off x="6342583" y="2532993"/>
            <a:ext cx="5928547" cy="2730866"/>
          </a:xfrm>
          <a:prstGeom prst="rect">
            <a:avLst/>
          </a:prstGeom>
        </p:spPr>
      </p:pic>
      <p:pic>
        <p:nvPicPr>
          <p:cNvPr id="6" name="Picture 5" descr="A close-up of a book&#10;&#10;Description automatically generated">
            <a:extLst>
              <a:ext uri="{FF2B5EF4-FFF2-40B4-BE49-F238E27FC236}">
                <a16:creationId xmlns:a16="http://schemas.microsoft.com/office/drawing/2014/main" id="{8FCECC86-6041-7871-B266-44A31363BDCD}"/>
              </a:ext>
            </a:extLst>
          </p:cNvPr>
          <p:cNvPicPr>
            <a:picLocks noChangeAspect="1"/>
          </p:cNvPicPr>
          <p:nvPr/>
        </p:nvPicPr>
        <p:blipFill>
          <a:blip r:embed="rId3"/>
          <a:stretch>
            <a:fillRect/>
          </a:stretch>
        </p:blipFill>
        <p:spPr>
          <a:xfrm>
            <a:off x="10254011" y="5263859"/>
            <a:ext cx="899226" cy="1205035"/>
          </a:xfrm>
          <a:prstGeom prst="rect">
            <a:avLst/>
          </a:prstGeom>
        </p:spPr>
      </p:pic>
    </p:spTree>
    <p:extLst>
      <p:ext uri="{BB962C8B-B14F-4D97-AF65-F5344CB8AC3E}">
        <p14:creationId xmlns:p14="http://schemas.microsoft.com/office/powerpoint/2010/main" val="1946965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15301-98F3-4D34-944B-DB6F06ACDF78}"/>
              </a:ext>
            </a:extLst>
          </p:cNvPr>
          <p:cNvSpPr>
            <a:spLocks noGrp="1"/>
          </p:cNvSpPr>
          <p:nvPr>
            <p:ph type="title"/>
          </p:nvPr>
        </p:nvSpPr>
        <p:spPr/>
        <p:txBody>
          <a:bodyPr>
            <a:normAutofit/>
          </a:bodyPr>
          <a:lstStyle/>
          <a:p>
            <a:r>
              <a:rPr lang="en-AU" dirty="0"/>
              <a:t>iperf3 - </a:t>
            </a:r>
            <a:r>
              <a:rPr lang="en-AU" dirty="0" err="1"/>
              <a:t>bbr</a:t>
            </a:r>
            <a:endParaRPr lang="en-AU" dirty="0"/>
          </a:p>
        </p:txBody>
      </p:sp>
      <p:sp>
        <p:nvSpPr>
          <p:cNvPr id="4" name="Slide Number Placeholder 3">
            <a:extLst>
              <a:ext uri="{FF2B5EF4-FFF2-40B4-BE49-F238E27FC236}">
                <a16:creationId xmlns:a16="http://schemas.microsoft.com/office/drawing/2014/main" id="{35C5A4A2-4BDC-7DE1-EA4A-578EE1AA4821}"/>
              </a:ext>
            </a:extLst>
          </p:cNvPr>
          <p:cNvSpPr>
            <a:spLocks noGrp="1"/>
          </p:cNvSpPr>
          <p:nvPr>
            <p:ph type="sldNum" sz="quarter" idx="12"/>
          </p:nvPr>
        </p:nvSpPr>
        <p:spPr/>
        <p:txBody>
          <a:bodyPr/>
          <a:lstStyle/>
          <a:p>
            <a:fld id="{BC769A61-C77C-9A4F-91E6-9D83EEEE8296}" type="slidenum">
              <a:rPr lang="en-AU" smtClean="0"/>
              <a:t>30</a:t>
            </a:fld>
            <a:endParaRPr lang="en-AU"/>
          </a:p>
        </p:txBody>
      </p:sp>
      <p:pic>
        <p:nvPicPr>
          <p:cNvPr id="8" name="Picture 7">
            <a:extLst>
              <a:ext uri="{FF2B5EF4-FFF2-40B4-BE49-F238E27FC236}">
                <a16:creationId xmlns:a16="http://schemas.microsoft.com/office/drawing/2014/main" id="{A879F9B4-BBE1-0CDE-3F72-63845583FFB9}"/>
              </a:ext>
            </a:extLst>
          </p:cNvPr>
          <p:cNvPicPr>
            <a:picLocks noChangeAspect="1"/>
          </p:cNvPicPr>
          <p:nvPr/>
        </p:nvPicPr>
        <p:blipFill>
          <a:blip r:embed="rId2"/>
          <a:stretch>
            <a:fillRect/>
          </a:stretch>
        </p:blipFill>
        <p:spPr>
          <a:xfrm>
            <a:off x="2130920" y="1756569"/>
            <a:ext cx="7772400" cy="4533900"/>
          </a:xfrm>
          <a:prstGeom prst="rect">
            <a:avLst/>
          </a:prstGeom>
        </p:spPr>
      </p:pic>
    </p:spTree>
    <p:extLst>
      <p:ext uri="{BB962C8B-B14F-4D97-AF65-F5344CB8AC3E}">
        <p14:creationId xmlns:p14="http://schemas.microsoft.com/office/powerpoint/2010/main" val="1015491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3319-5741-4A31-3BE1-727FFA056D4F}"/>
              </a:ext>
            </a:extLst>
          </p:cNvPr>
          <p:cNvSpPr>
            <a:spLocks noGrp="1"/>
          </p:cNvSpPr>
          <p:nvPr>
            <p:ph type="title"/>
          </p:nvPr>
        </p:nvSpPr>
        <p:spPr/>
        <p:txBody>
          <a:bodyPr/>
          <a:lstStyle/>
          <a:p>
            <a:r>
              <a:rPr lang="en-AU" dirty="0"/>
              <a:t>Protocol Considerations</a:t>
            </a:r>
          </a:p>
        </p:txBody>
      </p:sp>
      <p:sp>
        <p:nvSpPr>
          <p:cNvPr id="3" name="Content Placeholder 2">
            <a:extLst>
              <a:ext uri="{FF2B5EF4-FFF2-40B4-BE49-F238E27FC236}">
                <a16:creationId xmlns:a16="http://schemas.microsoft.com/office/drawing/2014/main" id="{8D14BEE5-E87F-A5C1-62CB-2C558F9F834C}"/>
              </a:ext>
            </a:extLst>
          </p:cNvPr>
          <p:cNvSpPr>
            <a:spLocks noGrp="1"/>
          </p:cNvSpPr>
          <p:nvPr>
            <p:ph idx="1"/>
          </p:nvPr>
        </p:nvSpPr>
        <p:spPr/>
        <p:txBody>
          <a:bodyPr>
            <a:normAutofit lnSpcReduction="10000"/>
          </a:bodyPr>
          <a:lstStyle/>
          <a:p>
            <a:r>
              <a:rPr lang="en-AU" dirty="0"/>
              <a:t>Starlink services have three issues:</a:t>
            </a:r>
          </a:p>
          <a:p>
            <a:pPr lvl="1"/>
            <a:r>
              <a:rPr lang="en-AU" dirty="0"/>
              <a:t>Very high jitter rates – varying signal modulation</a:t>
            </a:r>
          </a:p>
          <a:p>
            <a:pPr lvl="1"/>
            <a:r>
              <a:rPr lang="en-AU" dirty="0"/>
              <a:t>High levels of micro-loss (1.4%) – satellite handover</a:t>
            </a:r>
          </a:p>
          <a:p>
            <a:pPr lvl="1"/>
            <a:r>
              <a:rPr lang="en-AU" dirty="0"/>
              <a:t>Common bearer contention between users</a:t>
            </a:r>
          </a:p>
          <a:p>
            <a:r>
              <a:rPr lang="en-AU" dirty="0"/>
              <a:t>Loss-based flow control algorithms will over-react and pull back the sending rate over time</a:t>
            </a:r>
          </a:p>
          <a:p>
            <a:pPr lvl="1"/>
            <a:r>
              <a:rPr lang="en-AU" dirty="0"/>
              <a:t>Short transactions work very well</a:t>
            </a:r>
          </a:p>
          <a:p>
            <a:pPr lvl="1"/>
            <a:r>
              <a:rPr lang="en-AU" dirty="0"/>
              <a:t>Paced connections (voice, zoom, video streaming) tend to work well most of the time</a:t>
            </a:r>
          </a:p>
          <a:p>
            <a:r>
              <a:rPr lang="en-AU" dirty="0"/>
              <a:t>To obtain better performance you need to move to flow control algorithms that are not loss-sensitive, such as BBR</a:t>
            </a:r>
          </a:p>
        </p:txBody>
      </p:sp>
    </p:spTree>
    <p:extLst>
      <p:ext uri="{BB962C8B-B14F-4D97-AF65-F5344CB8AC3E}">
        <p14:creationId xmlns:p14="http://schemas.microsoft.com/office/powerpoint/2010/main" val="380666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4C30-1B1C-0164-4DFF-66FDF686433A}"/>
              </a:ext>
            </a:extLst>
          </p:cNvPr>
          <p:cNvSpPr>
            <a:spLocks noGrp="1"/>
          </p:cNvSpPr>
          <p:nvPr>
            <p:ph type="title"/>
          </p:nvPr>
        </p:nvSpPr>
        <p:spPr/>
        <p:txBody>
          <a:bodyPr>
            <a:normAutofit fontScale="90000"/>
          </a:bodyPr>
          <a:lstStyle/>
          <a:p>
            <a:r>
              <a:rPr lang="en-US" dirty="0"/>
              <a:t>I don’t want to leave you with the wrong impression of </a:t>
            </a:r>
            <a:r>
              <a:rPr lang="en-US" dirty="0" err="1"/>
              <a:t>Starlink</a:t>
            </a:r>
            <a:endParaRPr lang="en-US" dirty="0"/>
          </a:p>
        </p:txBody>
      </p:sp>
      <p:sp>
        <p:nvSpPr>
          <p:cNvPr id="3" name="Content Placeholder 2">
            <a:extLst>
              <a:ext uri="{FF2B5EF4-FFF2-40B4-BE49-F238E27FC236}">
                <a16:creationId xmlns:a16="http://schemas.microsoft.com/office/drawing/2014/main" id="{604B8AB7-F643-14A0-647D-9099E491D7B0}"/>
              </a:ext>
            </a:extLst>
          </p:cNvPr>
          <p:cNvSpPr>
            <a:spLocks noGrp="1"/>
          </p:cNvSpPr>
          <p:nvPr>
            <p:ph idx="1"/>
          </p:nvPr>
        </p:nvSpPr>
        <p:spPr/>
        <p:txBody>
          <a:bodyPr>
            <a:normAutofit fontScale="85000" lnSpcReduction="20000"/>
          </a:bodyPr>
          <a:lstStyle/>
          <a:p>
            <a:pPr marL="0" indent="0">
              <a:buNone/>
            </a:pPr>
            <a:r>
              <a:rPr lang="en-US" dirty="0" err="1"/>
              <a:t>Starlink</a:t>
            </a:r>
            <a:r>
              <a:rPr lang="en-US" dirty="0"/>
              <a:t> is perfectly acceptable for:</a:t>
            </a:r>
          </a:p>
          <a:p>
            <a:pPr lvl="1"/>
            <a:r>
              <a:rPr lang="en-US" dirty="0"/>
              <a:t>short transactions</a:t>
            </a:r>
          </a:p>
          <a:p>
            <a:pPr lvl="1"/>
            <a:r>
              <a:rPr lang="en-US" dirty="0"/>
              <a:t>video streaming</a:t>
            </a:r>
          </a:p>
          <a:p>
            <a:pPr lvl="1"/>
            <a:r>
              <a:rPr lang="en-US" dirty="0"/>
              <a:t>conferencing</a:t>
            </a:r>
          </a:p>
          <a:p>
            <a:r>
              <a:rPr lang="en-US" dirty="0"/>
              <a:t>The service can sustain 40 – 50Mbps delivery for long-held sessions during local peak use times in high density use scenarios</a:t>
            </a:r>
          </a:p>
          <a:p>
            <a:pPr lvl="1"/>
            <a:r>
              <a:rPr lang="en-US" dirty="0"/>
              <a:t>The isolated drop events generally do not intrude into the session state</a:t>
            </a:r>
          </a:p>
          <a:p>
            <a:r>
              <a:rPr lang="en-US" dirty="0"/>
              <a:t>In off-peak and/or low-density contexts it can deliver 200-300Mbps</a:t>
            </a:r>
          </a:p>
          <a:p>
            <a:r>
              <a:rPr lang="en-US" dirty="0"/>
              <a:t>It can be used in all kinds of places where existing wire and mobile radio systems either under-perform or aren’t there at all!</a:t>
            </a:r>
          </a:p>
          <a:p>
            <a:r>
              <a:rPr lang="en-US" dirty="0"/>
              <a:t>Its probably not the best trunk infrastructure service medium, but it’s a really good high speed last mile direct retail access service, particularly for remote locations!</a:t>
            </a:r>
          </a:p>
          <a:p>
            <a:pPr marL="0" indent="0">
              <a:buNone/>
            </a:pPr>
            <a:endParaRPr lang="en-US" dirty="0"/>
          </a:p>
        </p:txBody>
      </p:sp>
      <p:sp>
        <p:nvSpPr>
          <p:cNvPr id="4" name="Freeform 3">
            <a:extLst>
              <a:ext uri="{FF2B5EF4-FFF2-40B4-BE49-F238E27FC236}">
                <a16:creationId xmlns:a16="http://schemas.microsoft.com/office/drawing/2014/main" id="{B77BD4C7-B905-B6F2-4257-BFF1042B0525}"/>
              </a:ext>
            </a:extLst>
          </p:cNvPr>
          <p:cNvSpPr/>
          <p:nvPr/>
        </p:nvSpPr>
        <p:spPr>
          <a:xfrm>
            <a:off x="2012084" y="2110062"/>
            <a:ext cx="2777962" cy="56361"/>
          </a:xfrm>
          <a:custGeom>
            <a:avLst/>
            <a:gdLst>
              <a:gd name="connsiteX0" fmla="*/ 154337 w 2026707"/>
              <a:gd name="connsiteY0" fmla="*/ 35260 h 64074"/>
              <a:gd name="connsiteX1" fmla="*/ 625605 w 2026707"/>
              <a:gd name="connsiteY1" fmla="*/ 42294 h 64074"/>
              <a:gd name="connsiteX2" fmla="*/ 1174245 w 2026707"/>
              <a:gd name="connsiteY2" fmla="*/ 91 h 64074"/>
              <a:gd name="connsiteX3" fmla="*/ 2025340 w 2026707"/>
              <a:gd name="connsiteY3" fmla="*/ 49328 h 64074"/>
              <a:gd name="connsiteX4" fmla="*/ 963230 w 2026707"/>
              <a:gd name="connsiteY4" fmla="*/ 49328 h 64074"/>
              <a:gd name="connsiteX5" fmla="*/ 449759 w 2026707"/>
              <a:gd name="connsiteY5" fmla="*/ 91 h 64074"/>
              <a:gd name="connsiteX6" fmla="*/ 34762 w 2026707"/>
              <a:gd name="connsiteY6" fmla="*/ 63395 h 64074"/>
              <a:gd name="connsiteX7" fmla="*/ 1392294 w 2026707"/>
              <a:gd name="connsiteY7" fmla="*/ 35260 h 64074"/>
              <a:gd name="connsiteX8" fmla="*/ 1772122 w 2026707"/>
              <a:gd name="connsiteY8" fmla="*/ 63395 h 6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6707" h="64074">
                <a:moveTo>
                  <a:pt x="154337" y="35260"/>
                </a:moveTo>
                <a:cubicBezTo>
                  <a:pt x="304978" y="41708"/>
                  <a:pt x="455620" y="48156"/>
                  <a:pt x="625605" y="42294"/>
                </a:cubicBezTo>
                <a:cubicBezTo>
                  <a:pt x="795590" y="36433"/>
                  <a:pt x="940956" y="-1081"/>
                  <a:pt x="1174245" y="91"/>
                </a:cubicBezTo>
                <a:cubicBezTo>
                  <a:pt x="1407534" y="1263"/>
                  <a:pt x="2060509" y="41122"/>
                  <a:pt x="2025340" y="49328"/>
                </a:cubicBezTo>
                <a:cubicBezTo>
                  <a:pt x="1990171" y="57534"/>
                  <a:pt x="1225827" y="57534"/>
                  <a:pt x="963230" y="49328"/>
                </a:cubicBezTo>
                <a:cubicBezTo>
                  <a:pt x="700633" y="41122"/>
                  <a:pt x="604504" y="-2254"/>
                  <a:pt x="449759" y="91"/>
                </a:cubicBezTo>
                <a:cubicBezTo>
                  <a:pt x="295014" y="2435"/>
                  <a:pt x="-122327" y="57534"/>
                  <a:pt x="34762" y="63395"/>
                </a:cubicBezTo>
                <a:cubicBezTo>
                  <a:pt x="191851" y="69256"/>
                  <a:pt x="1102734" y="35260"/>
                  <a:pt x="1392294" y="35260"/>
                </a:cubicBezTo>
                <a:cubicBezTo>
                  <a:pt x="1681854" y="35260"/>
                  <a:pt x="1726988" y="49327"/>
                  <a:pt x="1772122" y="6339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607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B13C3-B935-87B4-0D20-80256670DE25}"/>
              </a:ext>
            </a:extLst>
          </p:cNvPr>
          <p:cNvPicPr>
            <a:picLocks noChangeAspect="1"/>
          </p:cNvPicPr>
          <p:nvPr/>
        </p:nvPicPr>
        <p:blipFill>
          <a:blip r:embed="rId2"/>
          <a:stretch>
            <a:fillRect/>
          </a:stretch>
        </p:blipFill>
        <p:spPr>
          <a:xfrm>
            <a:off x="-101313" y="-475157"/>
            <a:ext cx="12538842" cy="8359228"/>
          </a:xfrm>
          <a:prstGeom prst="rect">
            <a:avLst/>
          </a:prstGeom>
        </p:spPr>
      </p:pic>
      <p:sp>
        <p:nvSpPr>
          <p:cNvPr id="2" name="Title 1">
            <a:extLst>
              <a:ext uri="{FF2B5EF4-FFF2-40B4-BE49-F238E27FC236}">
                <a16:creationId xmlns:a16="http://schemas.microsoft.com/office/drawing/2014/main" id="{E39AEBD1-950E-D762-6711-0FE2EA8C20C4}"/>
              </a:ext>
            </a:extLst>
          </p:cNvPr>
          <p:cNvSpPr>
            <a:spLocks noGrp="1"/>
          </p:cNvSpPr>
          <p:nvPr>
            <p:ph type="title"/>
          </p:nvPr>
        </p:nvSpPr>
        <p:spPr>
          <a:xfrm>
            <a:off x="838200" y="365125"/>
            <a:ext cx="4049994" cy="1325563"/>
          </a:xfrm>
        </p:spPr>
        <p:txBody>
          <a:bodyPr/>
          <a:lstStyle/>
          <a:p>
            <a:r>
              <a:rPr lang="en-AU" dirty="0">
                <a:solidFill>
                  <a:schemeClr val="bg1"/>
                </a:solidFill>
              </a:rPr>
              <a:t>Questions?</a:t>
            </a:r>
          </a:p>
        </p:txBody>
      </p:sp>
    </p:spTree>
    <p:extLst>
      <p:ext uri="{BB962C8B-B14F-4D97-AF65-F5344CB8AC3E}">
        <p14:creationId xmlns:p14="http://schemas.microsoft.com/office/powerpoint/2010/main" val="3116870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00B98-8D3A-92D5-01FA-C7346C8D490D}"/>
              </a:ext>
            </a:extLst>
          </p:cNvPr>
          <p:cNvSpPr>
            <a:spLocks noGrp="1"/>
          </p:cNvSpPr>
          <p:nvPr>
            <p:ph type="title"/>
          </p:nvPr>
        </p:nvSpPr>
        <p:spPr/>
        <p:txBody>
          <a:bodyPr/>
          <a:lstStyle/>
          <a:p>
            <a:r>
              <a:rPr lang="en-AU" dirty="0"/>
              <a:t>Solar Radiation Physics</a:t>
            </a:r>
          </a:p>
        </p:txBody>
      </p:sp>
      <p:sp>
        <p:nvSpPr>
          <p:cNvPr id="3" name="Content Placeholder 2">
            <a:extLst>
              <a:ext uri="{FF2B5EF4-FFF2-40B4-BE49-F238E27FC236}">
                <a16:creationId xmlns:a16="http://schemas.microsoft.com/office/drawing/2014/main" id="{479A31B3-CD9B-C21E-5CFB-7A7B3CE782C3}"/>
              </a:ext>
            </a:extLst>
          </p:cNvPr>
          <p:cNvSpPr>
            <a:spLocks noGrp="1"/>
          </p:cNvSpPr>
          <p:nvPr>
            <p:ph idx="1"/>
          </p:nvPr>
        </p:nvSpPr>
        <p:spPr>
          <a:xfrm>
            <a:off x="6966856" y="1825625"/>
            <a:ext cx="4386943" cy="4351338"/>
          </a:xfrm>
        </p:spPr>
        <p:txBody>
          <a:bodyPr>
            <a:normAutofit fontScale="92500" lnSpcReduction="20000"/>
          </a:bodyPr>
          <a:lstStyle/>
          <a:p>
            <a:r>
              <a:rPr lang="en-AU" dirty="0"/>
              <a:t>The rotating iron core of the Earth produces a strong magnetic field</a:t>
            </a:r>
          </a:p>
          <a:p>
            <a:r>
              <a:rPr lang="en-AU" dirty="0"/>
              <a:t>This magnetic field deflects solar radiation – the Van Allen Belt</a:t>
            </a:r>
          </a:p>
          <a:p>
            <a:r>
              <a:rPr lang="en-AU" dirty="0"/>
              <a:t>Sheltering below the Van Allen Belt protects the spacecraft from the worst effects of solar radiation, allowing advanced electronics to be used in the spacecraft</a:t>
            </a:r>
          </a:p>
          <a:p>
            <a:endParaRPr lang="en-AU" dirty="0"/>
          </a:p>
        </p:txBody>
      </p:sp>
      <p:pic>
        <p:nvPicPr>
          <p:cNvPr id="5" name="Picture 4">
            <a:extLst>
              <a:ext uri="{FF2B5EF4-FFF2-40B4-BE49-F238E27FC236}">
                <a16:creationId xmlns:a16="http://schemas.microsoft.com/office/drawing/2014/main" id="{29C5FA88-79AE-7397-DEEE-78DA5DFE3A27}"/>
              </a:ext>
            </a:extLst>
          </p:cNvPr>
          <p:cNvPicPr>
            <a:picLocks noChangeAspect="1"/>
          </p:cNvPicPr>
          <p:nvPr/>
        </p:nvPicPr>
        <p:blipFill>
          <a:blip r:embed="rId2"/>
          <a:stretch>
            <a:fillRect/>
          </a:stretch>
        </p:blipFill>
        <p:spPr>
          <a:xfrm>
            <a:off x="244211" y="1850000"/>
            <a:ext cx="5961947" cy="3706931"/>
          </a:xfrm>
          <a:prstGeom prst="rect">
            <a:avLst/>
          </a:prstGeom>
        </p:spPr>
      </p:pic>
    </p:spTree>
    <p:extLst>
      <p:ext uri="{BB962C8B-B14F-4D97-AF65-F5344CB8AC3E}">
        <p14:creationId xmlns:p14="http://schemas.microsoft.com/office/powerpoint/2010/main" val="1626706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734F-DA15-483A-D4B8-591EB7CE98E0}"/>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32258561-095B-1C55-28D1-DE4BFDA9D4D7}"/>
              </a:ext>
            </a:extLst>
          </p:cNvPr>
          <p:cNvPicPr>
            <a:picLocks noGrp="1" noChangeAspect="1"/>
          </p:cNvPicPr>
          <p:nvPr>
            <p:ph idx="1"/>
          </p:nvPr>
        </p:nvPicPr>
        <p:blipFill>
          <a:blip r:embed="rId2"/>
          <a:stretch>
            <a:fillRect/>
          </a:stretch>
        </p:blipFill>
        <p:spPr>
          <a:xfrm>
            <a:off x="223334" y="9939"/>
            <a:ext cx="12480751" cy="6858000"/>
          </a:xfrm>
        </p:spPr>
      </p:pic>
      <p:sp>
        <p:nvSpPr>
          <p:cNvPr id="6" name="Title 1">
            <a:extLst>
              <a:ext uri="{FF2B5EF4-FFF2-40B4-BE49-F238E27FC236}">
                <a16:creationId xmlns:a16="http://schemas.microsoft.com/office/drawing/2014/main" id="{515CE5D0-B7A7-8B0D-6E9E-9BEB27B0F45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bg1"/>
                </a:solidFill>
                <a:latin typeface="Powderfinger Type" panose="02020709070000000403" pitchFamily="49" charset="77"/>
              </a:rPr>
              <a:t>Low Earth Orbit</a:t>
            </a:r>
          </a:p>
        </p:txBody>
      </p:sp>
      <p:sp>
        <p:nvSpPr>
          <p:cNvPr id="3" name="TextBox 2">
            <a:extLst>
              <a:ext uri="{FF2B5EF4-FFF2-40B4-BE49-F238E27FC236}">
                <a16:creationId xmlns:a16="http://schemas.microsoft.com/office/drawing/2014/main" id="{2587DF56-31C7-CD1D-83C1-EFC86EB1BE6D}"/>
              </a:ext>
            </a:extLst>
          </p:cNvPr>
          <p:cNvSpPr txBox="1"/>
          <p:nvPr/>
        </p:nvSpPr>
        <p:spPr>
          <a:xfrm>
            <a:off x="8311534" y="6541880"/>
            <a:ext cx="4392549" cy="215444"/>
          </a:xfrm>
          <a:prstGeom prst="rect">
            <a:avLst/>
          </a:prstGeom>
          <a:noFill/>
        </p:spPr>
        <p:txBody>
          <a:bodyPr wrap="none" rtlCol="0">
            <a:spAutoFit/>
          </a:bodyPr>
          <a:lstStyle/>
          <a:p>
            <a:r>
              <a:rPr lang="en-AU" sz="800" dirty="0">
                <a:solidFill>
                  <a:schemeClr val="bg1"/>
                </a:solidFill>
              </a:rPr>
              <a:t>https://commons.wikimedia.org/wiki/File:Orbitalaltitudes.jpg </a:t>
            </a:r>
            <a:r>
              <a:rPr lang="en-AU" sz="800" dirty="0">
                <a:solidFill>
                  <a:schemeClr val="bg1"/>
                </a:solidFill>
                <a:latin typeface="Arial" panose="020B0604020202020204" pitchFamily="34" charset="0"/>
              </a:rPr>
              <a:t> </a:t>
            </a:r>
            <a:r>
              <a:rPr lang="en-AU" sz="800" i="1" dirty="0">
                <a:solidFill>
                  <a:schemeClr val="bg1"/>
                </a:solidFill>
                <a:latin typeface="Arial" panose="020B0604020202020204" pitchFamily="34" charset="0"/>
              </a:rPr>
              <a:t>GNU Free Documentation License</a:t>
            </a:r>
            <a:endParaRPr lang="en-AU" dirty="0">
              <a:solidFill>
                <a:schemeClr val="bg1"/>
              </a:solidFill>
            </a:endParaRPr>
          </a:p>
        </p:txBody>
      </p:sp>
      <p:sp>
        <p:nvSpPr>
          <p:cNvPr id="4" name="TextBox 3">
            <a:extLst>
              <a:ext uri="{FF2B5EF4-FFF2-40B4-BE49-F238E27FC236}">
                <a16:creationId xmlns:a16="http://schemas.microsoft.com/office/drawing/2014/main" id="{EC4BD80B-B97D-7F62-2A24-2410B9AD1E48}"/>
              </a:ext>
            </a:extLst>
          </p:cNvPr>
          <p:cNvSpPr txBox="1"/>
          <p:nvPr/>
        </p:nvSpPr>
        <p:spPr>
          <a:xfrm>
            <a:off x="4674956" y="6216197"/>
            <a:ext cx="3146887" cy="369332"/>
          </a:xfrm>
          <a:prstGeom prst="rect">
            <a:avLst/>
          </a:prstGeom>
          <a:noFill/>
        </p:spPr>
        <p:txBody>
          <a:bodyPr wrap="none" rtlCol="0">
            <a:spAutoFit/>
          </a:bodyPr>
          <a:lstStyle/>
          <a:p>
            <a:r>
              <a:rPr lang="en-AU" b="1" dirty="0">
                <a:solidFill>
                  <a:schemeClr val="accent4">
                    <a:lumMod val="40000"/>
                    <a:lumOff val="60000"/>
                  </a:schemeClr>
                </a:solidFill>
              </a:rPr>
              <a:t>550 km – </a:t>
            </a:r>
            <a:r>
              <a:rPr lang="en-AU" b="1" dirty="0" err="1">
                <a:solidFill>
                  <a:schemeClr val="accent4">
                    <a:lumMod val="40000"/>
                    <a:lumOff val="60000"/>
                  </a:schemeClr>
                </a:solidFill>
              </a:rPr>
              <a:t>Starlink</a:t>
            </a:r>
            <a:r>
              <a:rPr lang="en-AU" b="1" dirty="0">
                <a:solidFill>
                  <a:schemeClr val="accent4">
                    <a:lumMod val="40000"/>
                    <a:lumOff val="60000"/>
                  </a:schemeClr>
                </a:solidFill>
              </a:rPr>
              <a:t> Constellation</a:t>
            </a:r>
          </a:p>
        </p:txBody>
      </p:sp>
      <p:cxnSp>
        <p:nvCxnSpPr>
          <p:cNvPr id="11" name="Straight Connector 10">
            <a:extLst>
              <a:ext uri="{FF2B5EF4-FFF2-40B4-BE49-F238E27FC236}">
                <a16:creationId xmlns:a16="http://schemas.microsoft.com/office/drawing/2014/main" id="{C776B693-1B6C-7B41-08B6-6340384DE638}"/>
              </a:ext>
            </a:extLst>
          </p:cNvPr>
          <p:cNvCxnSpPr/>
          <p:nvPr/>
        </p:nvCxnSpPr>
        <p:spPr>
          <a:xfrm>
            <a:off x="4803226" y="3615560"/>
            <a:ext cx="0" cy="2543503"/>
          </a:xfrm>
          <a:prstGeom prst="line">
            <a:avLst/>
          </a:prstGeom>
          <a:ln w="28575">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593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60A0-72FA-643F-4534-27ADBE68DBF9}"/>
              </a:ext>
            </a:extLst>
          </p:cNvPr>
          <p:cNvSpPr>
            <a:spLocks noGrp="1"/>
          </p:cNvSpPr>
          <p:nvPr>
            <p:ph type="title"/>
          </p:nvPr>
        </p:nvSpPr>
        <p:spPr/>
        <p:txBody>
          <a:bodyPr/>
          <a:lstStyle/>
          <a:p>
            <a:r>
              <a:rPr lang="en-AU" dirty="0"/>
              <a:t>Low Earth Orbit</a:t>
            </a:r>
          </a:p>
        </p:txBody>
      </p:sp>
      <p:sp>
        <p:nvSpPr>
          <p:cNvPr id="3" name="Content Placeholder 2">
            <a:extLst>
              <a:ext uri="{FF2B5EF4-FFF2-40B4-BE49-F238E27FC236}">
                <a16:creationId xmlns:a16="http://schemas.microsoft.com/office/drawing/2014/main" id="{C870B483-9EB5-9857-722B-F2D6F213CFCA}"/>
              </a:ext>
            </a:extLst>
          </p:cNvPr>
          <p:cNvSpPr>
            <a:spLocks noGrp="1"/>
          </p:cNvSpPr>
          <p:nvPr>
            <p:ph idx="1"/>
          </p:nvPr>
        </p:nvSpPr>
        <p:spPr>
          <a:xfrm>
            <a:off x="511445" y="1688065"/>
            <a:ext cx="10515600" cy="4098097"/>
          </a:xfrm>
        </p:spPr>
        <p:txBody>
          <a:bodyPr>
            <a:normAutofit/>
          </a:bodyPr>
          <a:lstStyle/>
          <a:p>
            <a:r>
              <a:rPr lang="en-AU" sz="2000" dirty="0"/>
              <a:t>LEO satellites are stations between 160km and 2,000km in altitude. </a:t>
            </a:r>
          </a:p>
          <a:p>
            <a:r>
              <a:rPr lang="en-AU" sz="2000" dirty="0"/>
              <a:t>High enough to stop it slowing down by “grazing” the denser parts of the earth’s ionosphere</a:t>
            </a:r>
          </a:p>
          <a:p>
            <a:r>
              <a:rPr lang="en-AU" sz="2000" dirty="0"/>
              <a:t>Not so high that it loses the radiation protection afforded by the Inner Van Allen belt. </a:t>
            </a:r>
          </a:p>
          <a:p>
            <a:r>
              <a:rPr lang="en-AU" sz="2000" dirty="0"/>
              <a:t>At a height of 550km, the minimum signal propagation delay to reach the satellite and back is 3.7ms, at 25</a:t>
            </a:r>
            <a:r>
              <a:rPr lang="en-AU" sz="2000" baseline="30000" dirty="0"/>
              <a:t>o</a:t>
            </a:r>
            <a:r>
              <a:rPr lang="en-AU" sz="2000" dirty="0"/>
              <a:t> it’s 7.5ms.</a:t>
            </a:r>
          </a:p>
        </p:txBody>
      </p:sp>
      <p:pic>
        <p:nvPicPr>
          <p:cNvPr id="4" name="Picture 3">
            <a:extLst>
              <a:ext uri="{FF2B5EF4-FFF2-40B4-BE49-F238E27FC236}">
                <a16:creationId xmlns:a16="http://schemas.microsoft.com/office/drawing/2014/main" id="{2CCD485A-95BF-910F-256B-41141C1E2298}"/>
              </a:ext>
            </a:extLst>
          </p:cNvPr>
          <p:cNvPicPr>
            <a:picLocks noChangeAspect="1"/>
          </p:cNvPicPr>
          <p:nvPr/>
        </p:nvPicPr>
        <p:blipFill>
          <a:blip r:embed="rId2"/>
          <a:stretch>
            <a:fillRect/>
          </a:stretch>
        </p:blipFill>
        <p:spPr>
          <a:xfrm>
            <a:off x="8396319" y="3607907"/>
            <a:ext cx="3410304" cy="3120887"/>
          </a:xfrm>
          <a:prstGeom prst="rect">
            <a:avLst/>
          </a:prstGeom>
        </p:spPr>
      </p:pic>
      <p:pic>
        <p:nvPicPr>
          <p:cNvPr id="3074" name="Picture 2" descr="Starlink satellites responsible for over 50% of close encounters in space |  Space">
            <a:extLst>
              <a:ext uri="{FF2B5EF4-FFF2-40B4-BE49-F238E27FC236}">
                <a16:creationId xmlns:a16="http://schemas.microsoft.com/office/drawing/2014/main" id="{6BF91EED-3188-527E-19AD-DFCAC3A8F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0162"/>
            <a:ext cx="4693064" cy="29553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56E9FB7-F422-A217-43C9-4EC9EE715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853" y="3737112"/>
            <a:ext cx="3723644" cy="3174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5A10E1-7F85-83E0-EC30-A4C108F83CB5}"/>
              </a:ext>
            </a:extLst>
          </p:cNvPr>
          <p:cNvSpPr txBox="1"/>
          <p:nvPr/>
        </p:nvSpPr>
        <p:spPr>
          <a:xfrm>
            <a:off x="9238993" y="6704409"/>
            <a:ext cx="1329210" cy="200055"/>
          </a:xfrm>
          <a:prstGeom prst="rect">
            <a:avLst/>
          </a:prstGeom>
          <a:noFill/>
        </p:spPr>
        <p:txBody>
          <a:bodyPr wrap="none" rtlCol="0">
            <a:spAutoFit/>
          </a:bodyPr>
          <a:lstStyle/>
          <a:p>
            <a:r>
              <a:rPr lang="en-AU" sz="700" dirty="0"/>
              <a:t>screenshot from </a:t>
            </a:r>
            <a:r>
              <a:rPr lang="en-AU" sz="700" dirty="0" err="1"/>
              <a:t>starwatch</a:t>
            </a:r>
            <a:r>
              <a:rPr lang="en-AU" sz="700" dirty="0"/>
              <a:t> app</a:t>
            </a:r>
          </a:p>
        </p:txBody>
      </p:sp>
      <p:sp>
        <p:nvSpPr>
          <p:cNvPr id="6" name="TextBox 5">
            <a:extLst>
              <a:ext uri="{FF2B5EF4-FFF2-40B4-BE49-F238E27FC236}">
                <a16:creationId xmlns:a16="http://schemas.microsoft.com/office/drawing/2014/main" id="{E7988F5E-2BB0-DFDA-50A4-E48082A2C6B6}"/>
              </a:ext>
            </a:extLst>
          </p:cNvPr>
          <p:cNvSpPr txBox="1"/>
          <p:nvPr/>
        </p:nvSpPr>
        <p:spPr>
          <a:xfrm>
            <a:off x="36378" y="6683900"/>
            <a:ext cx="801823" cy="215444"/>
          </a:xfrm>
          <a:prstGeom prst="rect">
            <a:avLst/>
          </a:prstGeom>
          <a:noFill/>
        </p:spPr>
        <p:txBody>
          <a:bodyPr wrap="none" rtlCol="0">
            <a:spAutoFit/>
          </a:bodyPr>
          <a:lstStyle/>
          <a:p>
            <a:r>
              <a:rPr lang="en-AU" sz="800" dirty="0"/>
              <a:t>Image - </a:t>
            </a:r>
            <a:r>
              <a:rPr lang="en-AU" sz="800" dirty="0" err="1"/>
              <a:t>spacex</a:t>
            </a:r>
            <a:endParaRPr lang="en-AU" sz="800" dirty="0"/>
          </a:p>
        </p:txBody>
      </p:sp>
    </p:spTree>
    <p:extLst>
      <p:ext uri="{BB962C8B-B14F-4D97-AF65-F5344CB8AC3E}">
        <p14:creationId xmlns:p14="http://schemas.microsoft.com/office/powerpoint/2010/main" val="153526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9D5E-3265-5546-8D43-70168124419C}"/>
              </a:ext>
            </a:extLst>
          </p:cNvPr>
          <p:cNvSpPr>
            <a:spLocks noGrp="1"/>
          </p:cNvSpPr>
          <p:nvPr>
            <p:ph type="title"/>
          </p:nvPr>
        </p:nvSpPr>
        <p:spPr/>
        <p:txBody>
          <a:bodyPr/>
          <a:lstStyle/>
          <a:p>
            <a:r>
              <a:rPr lang="en-AU" dirty="0" err="1"/>
              <a:t>Starlink</a:t>
            </a:r>
            <a:r>
              <a:rPr lang="en-AU" dirty="0"/>
              <a:t> Constellation</a:t>
            </a:r>
          </a:p>
        </p:txBody>
      </p:sp>
      <p:sp>
        <p:nvSpPr>
          <p:cNvPr id="5" name="TextBox 4">
            <a:extLst>
              <a:ext uri="{FF2B5EF4-FFF2-40B4-BE49-F238E27FC236}">
                <a16:creationId xmlns:a16="http://schemas.microsoft.com/office/drawing/2014/main" id="{4F178D79-A77D-61B8-8172-48C1F2C758CE}"/>
              </a:ext>
            </a:extLst>
          </p:cNvPr>
          <p:cNvSpPr txBox="1"/>
          <p:nvPr/>
        </p:nvSpPr>
        <p:spPr>
          <a:xfrm>
            <a:off x="5791200" y="2132298"/>
            <a:ext cx="5562600" cy="2862322"/>
          </a:xfrm>
          <a:prstGeom prst="rect">
            <a:avLst/>
          </a:prstGeom>
          <a:noFill/>
        </p:spPr>
        <p:txBody>
          <a:bodyPr wrap="square" rtlCol="0">
            <a:spAutoFit/>
          </a:bodyPr>
          <a:lstStyle/>
          <a:p>
            <a:r>
              <a:rPr lang="en-AU" dirty="0"/>
              <a:t>If you use a minimum angle of elevation of 25</a:t>
            </a:r>
            <a:r>
              <a:rPr lang="en-AU" baseline="30000" dirty="0"/>
              <a:t>o</a:t>
            </a:r>
            <a:r>
              <a:rPr lang="en-AU" dirty="0"/>
              <a:t> then at an altitude of 550km each satellite spans a terrestrial footprint of no more than ~900Km radius, or 2M K</a:t>
            </a:r>
            <a:r>
              <a:rPr lang="en-AU" baseline="30000" dirty="0"/>
              <a:t>2</a:t>
            </a:r>
          </a:p>
          <a:p>
            <a:endParaRPr lang="en-AU" dirty="0"/>
          </a:p>
          <a:p>
            <a:r>
              <a:rPr lang="en-AU" dirty="0"/>
              <a:t>At a minimum, a LEO satellite constellation needs 500 satellites to provide coverage of all parts of the earth’s surface</a:t>
            </a:r>
          </a:p>
          <a:p>
            <a:endParaRPr lang="en-AU" dirty="0"/>
          </a:p>
          <a:p>
            <a:r>
              <a:rPr lang="en-AU" dirty="0"/>
              <a:t>For high quality coverage the constellation will need 6x-20x that number (or more!)</a:t>
            </a:r>
          </a:p>
        </p:txBody>
      </p:sp>
      <p:pic>
        <p:nvPicPr>
          <p:cNvPr id="6" name="Content Placeholder 4">
            <a:extLst>
              <a:ext uri="{FF2B5EF4-FFF2-40B4-BE49-F238E27FC236}">
                <a16:creationId xmlns:a16="http://schemas.microsoft.com/office/drawing/2014/main" id="{1CCFE059-CCED-6707-3AF1-1A1392E87CA1}"/>
              </a:ext>
            </a:extLst>
          </p:cNvPr>
          <p:cNvPicPr>
            <a:picLocks noGrp="1" noChangeAspect="1"/>
          </p:cNvPicPr>
          <p:nvPr>
            <p:ph idx="1"/>
          </p:nvPr>
        </p:nvPicPr>
        <p:blipFill>
          <a:blip r:embed="rId2"/>
          <a:stretch>
            <a:fillRect/>
          </a:stretch>
        </p:blipFill>
        <p:spPr>
          <a:xfrm>
            <a:off x="-22200" y="2132298"/>
            <a:ext cx="5813400" cy="2572344"/>
          </a:xfrm>
        </p:spPr>
      </p:pic>
      <p:sp>
        <p:nvSpPr>
          <p:cNvPr id="3" name="Slide Number Placeholder 2">
            <a:extLst>
              <a:ext uri="{FF2B5EF4-FFF2-40B4-BE49-F238E27FC236}">
                <a16:creationId xmlns:a16="http://schemas.microsoft.com/office/drawing/2014/main" id="{F8ED35B7-99FA-6895-2164-A7818F236D31}"/>
              </a:ext>
            </a:extLst>
          </p:cNvPr>
          <p:cNvSpPr>
            <a:spLocks noGrp="1"/>
          </p:cNvSpPr>
          <p:nvPr>
            <p:ph type="sldNum" sz="quarter" idx="12"/>
          </p:nvPr>
        </p:nvSpPr>
        <p:spPr/>
        <p:txBody>
          <a:bodyPr/>
          <a:lstStyle/>
          <a:p>
            <a:fld id="{BC769A61-C77C-9A4F-91E6-9D83EEEE8296}" type="slidenum">
              <a:rPr lang="en-AU" smtClean="0"/>
              <a:t>7</a:t>
            </a:fld>
            <a:endParaRPr lang="en-AU"/>
          </a:p>
        </p:txBody>
      </p:sp>
    </p:spTree>
    <p:extLst>
      <p:ext uri="{BB962C8B-B14F-4D97-AF65-F5344CB8AC3E}">
        <p14:creationId xmlns:p14="http://schemas.microsoft.com/office/powerpoint/2010/main" val="809137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1E7B-925B-FABA-F7E6-C1A4E4BA3DA5}"/>
              </a:ext>
            </a:extLst>
          </p:cNvPr>
          <p:cNvSpPr>
            <a:spLocks noGrp="1"/>
          </p:cNvSpPr>
          <p:nvPr>
            <p:ph type="title"/>
          </p:nvPr>
        </p:nvSpPr>
        <p:spPr/>
        <p:txBody>
          <a:bodyPr/>
          <a:lstStyle/>
          <a:p>
            <a:r>
              <a:rPr lang="en-AU" dirty="0" err="1"/>
              <a:t>Starlink</a:t>
            </a:r>
            <a:r>
              <a:rPr lang="en-AU" dirty="0"/>
              <a:t> Constellation</a:t>
            </a:r>
          </a:p>
        </p:txBody>
      </p:sp>
      <p:sp>
        <p:nvSpPr>
          <p:cNvPr id="3" name="Content Placeholder 2">
            <a:extLst>
              <a:ext uri="{FF2B5EF4-FFF2-40B4-BE49-F238E27FC236}">
                <a16:creationId xmlns:a16="http://schemas.microsoft.com/office/drawing/2014/main" id="{0E9B1AFA-C6E5-3D88-B28C-0EEE613AE905}"/>
              </a:ext>
            </a:extLst>
          </p:cNvPr>
          <p:cNvSpPr>
            <a:spLocks noGrp="1"/>
          </p:cNvSpPr>
          <p:nvPr>
            <p:ph idx="1"/>
          </p:nvPr>
        </p:nvSpPr>
        <p:spPr>
          <a:xfrm>
            <a:off x="527382" y="1600201"/>
            <a:ext cx="11895847" cy="4565105"/>
          </a:xfrm>
        </p:spPr>
        <p:txBody>
          <a:bodyPr>
            <a:normAutofit/>
          </a:bodyPr>
          <a:lstStyle/>
          <a:p>
            <a:r>
              <a:rPr lang="en-AU" sz="2667" dirty="0"/>
              <a:t>4,869 in-service operational spacecraft, operating at an altitude of 550km</a:t>
            </a:r>
          </a:p>
          <a:p>
            <a:endParaRPr lang="en-AU" sz="2667" dirty="0"/>
          </a:p>
        </p:txBody>
      </p:sp>
      <p:sp>
        <p:nvSpPr>
          <p:cNvPr id="7" name="TextBox 6">
            <a:extLst>
              <a:ext uri="{FF2B5EF4-FFF2-40B4-BE49-F238E27FC236}">
                <a16:creationId xmlns:a16="http://schemas.microsoft.com/office/drawing/2014/main" id="{581E1843-4FDD-BC07-A57B-FAA983943E3A}"/>
              </a:ext>
            </a:extLst>
          </p:cNvPr>
          <p:cNvSpPr txBox="1"/>
          <p:nvPr/>
        </p:nvSpPr>
        <p:spPr>
          <a:xfrm>
            <a:off x="4519449" y="6165851"/>
            <a:ext cx="24971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70" hangingPunct="0"/>
            <a:r>
              <a:rPr lang="en-AU" sz="1600" dirty="0">
                <a:solidFill>
                  <a:srgbClr val="000000"/>
                </a:solidFill>
                <a:latin typeface="Arial"/>
                <a:ea typeface="Arial"/>
                <a:cs typeface="Arial"/>
                <a:sym typeface="Arial"/>
              </a:rPr>
              <a:t>https://</a:t>
            </a:r>
            <a:r>
              <a:rPr lang="en-AU" sz="1600" dirty="0" err="1">
                <a:solidFill>
                  <a:srgbClr val="000000"/>
                </a:solidFill>
                <a:latin typeface="Arial"/>
                <a:ea typeface="Arial"/>
                <a:cs typeface="Arial"/>
                <a:sym typeface="Arial"/>
              </a:rPr>
              <a:t>satellitemap.space</a:t>
            </a:r>
            <a:r>
              <a:rPr lang="en-AU" sz="1600" dirty="0">
                <a:solidFill>
                  <a:srgbClr val="000000"/>
                </a:solidFill>
                <a:latin typeface="Arial"/>
                <a:ea typeface="Arial"/>
                <a:cs typeface="Arial"/>
                <a:sym typeface="Arial"/>
              </a:rPr>
              <a:t>/</a:t>
            </a:r>
          </a:p>
        </p:txBody>
      </p:sp>
      <p:sp>
        <p:nvSpPr>
          <p:cNvPr id="4" name="Slide Number Placeholder 3">
            <a:extLst>
              <a:ext uri="{FF2B5EF4-FFF2-40B4-BE49-F238E27FC236}">
                <a16:creationId xmlns:a16="http://schemas.microsoft.com/office/drawing/2014/main" id="{0D7956E6-B27C-30C9-7A7A-1F9F0E50BA2C}"/>
              </a:ext>
            </a:extLst>
          </p:cNvPr>
          <p:cNvSpPr>
            <a:spLocks noGrp="1"/>
          </p:cNvSpPr>
          <p:nvPr>
            <p:ph type="sldNum" sz="quarter" idx="12"/>
          </p:nvPr>
        </p:nvSpPr>
        <p:spPr/>
        <p:txBody>
          <a:bodyPr/>
          <a:lstStyle/>
          <a:p>
            <a:fld id="{BC769A61-C77C-9A4F-91E6-9D83EEEE8296}" type="slidenum">
              <a:rPr lang="en-AU" smtClean="0"/>
              <a:t>8</a:t>
            </a:fld>
            <a:endParaRPr lang="en-AU"/>
          </a:p>
        </p:txBody>
      </p:sp>
      <p:pic>
        <p:nvPicPr>
          <p:cNvPr id="9" name="Picture 8" descr="A graph of a graph on a black background&#10;&#10;Description automatically generated">
            <a:extLst>
              <a:ext uri="{FF2B5EF4-FFF2-40B4-BE49-F238E27FC236}">
                <a16:creationId xmlns:a16="http://schemas.microsoft.com/office/drawing/2014/main" id="{6136D089-A15D-0899-52E0-920BD384F88D}"/>
              </a:ext>
            </a:extLst>
          </p:cNvPr>
          <p:cNvPicPr>
            <a:picLocks noChangeAspect="1"/>
          </p:cNvPicPr>
          <p:nvPr/>
        </p:nvPicPr>
        <p:blipFill>
          <a:blip r:embed="rId2"/>
          <a:stretch>
            <a:fillRect/>
          </a:stretch>
        </p:blipFill>
        <p:spPr>
          <a:xfrm>
            <a:off x="4811151" y="2376513"/>
            <a:ext cx="7223760" cy="3644579"/>
          </a:xfrm>
          <a:prstGeom prst="rect">
            <a:avLst/>
          </a:prstGeom>
        </p:spPr>
      </p:pic>
      <p:pic>
        <p:nvPicPr>
          <p:cNvPr id="11" name="Picture 10" descr="A screen shot of a planet&#10;&#10;Description automatically generated">
            <a:extLst>
              <a:ext uri="{FF2B5EF4-FFF2-40B4-BE49-F238E27FC236}">
                <a16:creationId xmlns:a16="http://schemas.microsoft.com/office/drawing/2014/main" id="{D26EE819-5569-7DFB-94F3-50D851B5D5A0}"/>
              </a:ext>
            </a:extLst>
          </p:cNvPr>
          <p:cNvPicPr>
            <a:picLocks noChangeAspect="1"/>
          </p:cNvPicPr>
          <p:nvPr/>
        </p:nvPicPr>
        <p:blipFill>
          <a:blip r:embed="rId3"/>
          <a:stretch>
            <a:fillRect/>
          </a:stretch>
        </p:blipFill>
        <p:spPr>
          <a:xfrm>
            <a:off x="157089" y="2311405"/>
            <a:ext cx="4567841" cy="3709687"/>
          </a:xfrm>
          <a:prstGeom prst="rect">
            <a:avLst/>
          </a:prstGeom>
        </p:spPr>
      </p:pic>
    </p:spTree>
    <p:extLst>
      <p:ext uri="{BB962C8B-B14F-4D97-AF65-F5344CB8AC3E}">
        <p14:creationId xmlns:p14="http://schemas.microsoft.com/office/powerpoint/2010/main" val="2974882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6E18-9F25-CCB7-F3FE-5B4067BAFC9E}"/>
              </a:ext>
            </a:extLst>
          </p:cNvPr>
          <p:cNvSpPr>
            <a:spLocks noGrp="1"/>
          </p:cNvSpPr>
          <p:nvPr>
            <p:ph type="title"/>
          </p:nvPr>
        </p:nvSpPr>
        <p:spPr/>
        <p:txBody>
          <a:bodyPr/>
          <a:lstStyle/>
          <a:p>
            <a:r>
              <a:rPr lang="en-AU" dirty="0"/>
              <a:t>So LEOs are “interesting”!</a:t>
            </a:r>
          </a:p>
        </p:txBody>
      </p:sp>
      <p:sp>
        <p:nvSpPr>
          <p:cNvPr id="3" name="Content Placeholder 2">
            <a:extLst>
              <a:ext uri="{FF2B5EF4-FFF2-40B4-BE49-F238E27FC236}">
                <a16:creationId xmlns:a16="http://schemas.microsoft.com/office/drawing/2014/main" id="{11E667AB-72EF-C2A2-7BAA-4D76088718F7}"/>
              </a:ext>
            </a:extLst>
          </p:cNvPr>
          <p:cNvSpPr>
            <a:spLocks noGrp="1"/>
          </p:cNvSpPr>
          <p:nvPr>
            <p:ph idx="1"/>
          </p:nvPr>
        </p:nvSpPr>
        <p:spPr/>
        <p:txBody>
          <a:bodyPr>
            <a:normAutofit lnSpcReduction="10000"/>
          </a:bodyPr>
          <a:lstStyle/>
          <a:p>
            <a:r>
              <a:rPr lang="en-AU" dirty="0"/>
              <a:t>They are very close to the Earth – which means:</a:t>
            </a:r>
          </a:p>
          <a:p>
            <a:pPr lvl="1"/>
            <a:r>
              <a:rPr lang="en-AU" dirty="0"/>
              <a:t>They don’t need specialised high-power equipment to send and receive signals</a:t>
            </a:r>
          </a:p>
          <a:p>
            <a:pPr lvl="2"/>
            <a:r>
              <a:rPr lang="en-AU" dirty="0"/>
              <a:t>Even hand-held mobile devices can send and receive signals with a LEO!</a:t>
            </a:r>
          </a:p>
          <a:p>
            <a:pPr lvl="1"/>
            <a:r>
              <a:rPr lang="en-AU" dirty="0"/>
              <a:t>They can achieve very high signal speeds</a:t>
            </a:r>
          </a:p>
          <a:p>
            <a:pPr lvl="2"/>
            <a:r>
              <a:rPr lang="en-AU" dirty="0"/>
              <a:t>It’s a highly focussed signal beam</a:t>
            </a:r>
          </a:p>
          <a:p>
            <a:pPr lvl="1"/>
            <a:r>
              <a:rPr lang="en-AU" dirty="0"/>
              <a:t>They are harder to disrupt by external interference</a:t>
            </a:r>
          </a:p>
          <a:p>
            <a:r>
              <a:rPr lang="en-AU" dirty="0"/>
              <a:t>But you need a large number of them to provide a continuous service</a:t>
            </a:r>
          </a:p>
          <a:p>
            <a:r>
              <a:rPr lang="en-AU" dirty="0"/>
              <a:t>The extremely host cost of launching a large constellation of LEO spacecraft has been the major problem with LEO service until recently</a:t>
            </a:r>
          </a:p>
          <a:p>
            <a:pPr lvl="1"/>
            <a:r>
              <a:rPr lang="en-AU" dirty="0"/>
              <a:t>Which is why Motorola’s Iridium service went bankrupt soon after launch</a:t>
            </a:r>
          </a:p>
          <a:p>
            <a:pPr lvl="1"/>
            <a:endParaRPr lang="en-AU" dirty="0"/>
          </a:p>
          <a:p>
            <a:pPr lvl="1"/>
            <a:endParaRPr lang="en-AU" baseline="30000" dirty="0"/>
          </a:p>
          <a:p>
            <a:pPr marL="914400" lvl="2" indent="0">
              <a:buNone/>
            </a:pPr>
            <a:endParaRPr lang="en-AU" dirty="0"/>
          </a:p>
          <a:p>
            <a:pPr lvl="1"/>
            <a:endParaRPr lang="en-AU" dirty="0"/>
          </a:p>
        </p:txBody>
      </p:sp>
    </p:spTree>
    <p:extLst>
      <p:ext uri="{BB962C8B-B14F-4D97-AF65-F5344CB8AC3E}">
        <p14:creationId xmlns:p14="http://schemas.microsoft.com/office/powerpoint/2010/main" val="4036353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7827</TotalTime>
  <Words>1490</Words>
  <Application>Microsoft Macintosh PowerPoint</Application>
  <PresentationFormat>Widescreen</PresentationFormat>
  <Paragraphs>168</Paragraphs>
  <Slides>33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AhnbergHand</vt:lpstr>
      <vt:lpstr>Arial</vt:lpstr>
      <vt:lpstr>Calibri</vt:lpstr>
      <vt:lpstr>Calibri Light</vt:lpstr>
      <vt:lpstr>Lucida Console</vt:lpstr>
      <vt:lpstr>Max's Handwritin</vt:lpstr>
      <vt:lpstr>Powderfinger Type</vt:lpstr>
      <vt:lpstr>verdana</vt:lpstr>
      <vt:lpstr>Office Theme</vt:lpstr>
      <vt:lpstr>On Starlink</vt:lpstr>
      <vt:lpstr>PowerPoint Presentation</vt:lpstr>
      <vt:lpstr>Newtonian Physics</vt:lpstr>
      <vt:lpstr>Solar Radiation Physics</vt:lpstr>
      <vt:lpstr>PowerPoint Presentation</vt:lpstr>
      <vt:lpstr>Low Earth Orbit</vt:lpstr>
      <vt:lpstr>Starlink Constellation</vt:lpstr>
      <vt:lpstr>Starlink Constellation</vt:lpstr>
      <vt:lpstr>So LEOs are “interesting”!</vt:lpstr>
      <vt:lpstr>PowerPoint Presentation</vt:lpstr>
      <vt:lpstr>What’s changed recently?</vt:lpstr>
      <vt:lpstr>What about Starlink Gen2?</vt:lpstr>
      <vt:lpstr>Starlink Architecture</vt:lpstr>
      <vt:lpstr>ISL in action</vt:lpstr>
      <vt:lpstr>ISL in Mongolia</vt:lpstr>
      <vt:lpstr>Starlink Service Areas</vt:lpstr>
      <vt:lpstr>Tracking a LEO satellite</vt:lpstr>
      <vt:lpstr>Looking Up</vt:lpstr>
      <vt:lpstr>Starlink Scheduling</vt:lpstr>
      <vt:lpstr>Starlink Spot Beams</vt:lpstr>
      <vt:lpstr>Starlink Scheduling</vt:lpstr>
      <vt:lpstr>Starlink’s reports</vt:lpstr>
      <vt:lpstr>Reported Capacity &amp; Latency</vt:lpstr>
      <vt:lpstr>Satellite handover</vt:lpstr>
      <vt:lpstr>Why?</vt:lpstr>
      <vt:lpstr>How well does all this work?</vt:lpstr>
      <vt:lpstr>TCP Flow Control Algorithms</vt:lpstr>
      <vt:lpstr>iperf3 – cubic, 40 seconds</vt:lpstr>
      <vt:lpstr>Peak vs off-Peak - CUBIC</vt:lpstr>
      <vt:lpstr>iperf3 - bbr</vt:lpstr>
      <vt:lpstr>Protocol Considerations</vt:lpstr>
      <vt:lpstr>I don’t want to leave you with the wrong impression of Starlink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LEOs and GEOs</dc:title>
  <dc:creator>Geoff Huston</dc:creator>
  <cp:lastModifiedBy>Geoff Huston</cp:lastModifiedBy>
  <cp:revision>21</cp:revision>
  <dcterms:created xsi:type="dcterms:W3CDTF">2023-06-18T20:52:38Z</dcterms:created>
  <dcterms:modified xsi:type="dcterms:W3CDTF">2024-04-05T00:41:26Z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ca7b2a-4f6d-4766-806a-1a0c76ea1c59_Enabled">
    <vt:lpwstr>true</vt:lpwstr>
  </property>
  <property fmtid="{D5CDD505-2E9C-101B-9397-08002B2CF9AE}" pid="3" name="MSIP_Label_66ca7b2a-4f6d-4766-806a-1a0c76ea1c59_SetDate">
    <vt:lpwstr>2023-11-27T03:52:19Z</vt:lpwstr>
  </property>
  <property fmtid="{D5CDD505-2E9C-101B-9397-08002B2CF9AE}" pid="4" name="MSIP_Label_66ca7b2a-4f6d-4766-806a-1a0c76ea1c59_Method">
    <vt:lpwstr>Standard</vt:lpwstr>
  </property>
  <property fmtid="{D5CDD505-2E9C-101B-9397-08002B2CF9AE}" pid="5" name="MSIP_Label_66ca7b2a-4f6d-4766-806a-1a0c76ea1c59_Name">
    <vt:lpwstr>Internal</vt:lpwstr>
  </property>
  <property fmtid="{D5CDD505-2E9C-101B-9397-08002B2CF9AE}" pid="6" name="MSIP_Label_66ca7b2a-4f6d-4766-806a-1a0c76ea1c59_SiteId">
    <vt:lpwstr>127d8d0d-7ccf-473d-ab09-6e44ad752ded</vt:lpwstr>
  </property>
  <property fmtid="{D5CDD505-2E9C-101B-9397-08002B2CF9AE}" pid="7" name="MSIP_Label_66ca7b2a-4f6d-4766-806a-1a0c76ea1c59_ActionId">
    <vt:lpwstr>db9e5a23-f5b6-4b34-a41a-42739b637c5c</vt:lpwstr>
  </property>
  <property fmtid="{D5CDD505-2E9C-101B-9397-08002B2CF9AE}" pid="8" name="MSIP_Label_66ca7b2a-4f6d-4766-806a-1a0c76ea1c59_ContentBits">
    <vt:lpwstr>0</vt:lpwstr>
  </property>
</Properties>
</file>