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4" r:id="rId7"/>
    <p:sldId id="263" r:id="rId8"/>
    <p:sldId id="265" r:id="rId9"/>
    <p:sldId id="266" r:id="rId10"/>
    <p:sldId id="269" r:id="rId11"/>
    <p:sldId id="268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8"/>
    <p:restoredTop sz="94669"/>
  </p:normalViewPr>
  <p:slideViewPr>
    <p:cSldViewPr snapToGrid="0">
      <p:cViewPr varScale="1">
        <p:scale>
          <a:sx n="161" d="100"/>
          <a:sy n="161" d="100"/>
        </p:scale>
        <p:origin x="4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B2FD1-657F-F3EF-E144-3DD24FF2CA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35C2A9-4143-B177-9668-34C120553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697F1-AD95-0D76-0B9C-8E6E6053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0EFC0-62F0-270A-5DB8-43E65F831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AF9B-3848-4510-FBCA-8DA1D9D6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0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89C05-D722-56A0-D812-771485D99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AECF73-4B6C-7CD6-39DF-8A7DADF92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B58EE-9FCE-C40E-BF55-F5E66CEF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72B2C-8227-0A92-E086-67B8B55FA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E792E-D41C-0C7D-C585-E1A5B077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4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7CC01C-F0C9-7A24-0902-3D398773E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BF72B5-E93D-ADE8-D549-65D4C0BBB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28063-A7F6-EDE3-5717-8222A7E1D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FCE25-67DB-7B25-4523-C37154AD1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2A039-0101-9998-8623-4E2200BC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3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84F10-2EA1-CE05-4741-801A82CC2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A0A6B-AF69-5DCA-5985-24627F6FD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DA618-5597-E7C5-7699-A11737EE5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E06BB-5A9E-8DF2-4BC1-A6E5CEFB0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F7A12-D085-B119-64AC-FA1DC84B7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0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AC496-193A-11ED-3BF6-C7FB654E2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B8528-6444-9361-D280-C70C352E1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ACFF0-5B94-40D5-C4FA-5912F64DF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C6BD4-8449-D7FF-965F-1EC2E778A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41501-8F7D-9C68-0282-FF14BFD91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1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38819-E5AD-4B98-4E54-91D465FDE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13230-797A-27C1-01A6-15C9514E9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B1732-E349-0944-71DE-0BFD0A016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70FA0C-6B4C-2D75-DA55-746188C65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5AD80-A2E4-5E9A-B93A-5CC6E3956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C36AE-66CB-5FFC-322B-C3A44E071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5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D9584-829A-C49A-71D8-114A90DC2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AA266-ACA3-E34B-D682-A491F055E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1CC97D-6B9D-8C19-B60A-4C5D6E953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891873-D19E-4C7E-774C-D783F3FE7F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791911-C668-C296-8FF5-4EF901691C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042ABA-0647-C4E2-2E71-6D8374B5A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647181-AE76-08B2-5471-7E8B3F6A3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0AA8FB-34EA-6950-B51B-8AD708B2F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89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60915-F7A5-5E5E-77AA-22CAE9CC7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D56C66-4FEB-AD25-6032-602C897FE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C622BA-0C2E-7ADD-6493-4AFA5EF3A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2EEC0-895F-6A5F-3489-BDC7389EC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70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6B5100-706F-4CF2-3C3B-9C3F4653E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A206A9-0C61-E565-FEED-DE803DEC5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393739-A7FD-5FAD-4E32-C38D21623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0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5C8BD-26CA-F119-A594-6796140C1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52E44-CC6A-CAB2-9B8C-AB53E011C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375A1-1203-344B-FC2F-E0A6D02CA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0E6BD-C1DF-B977-8A85-B7A62976D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91475-0BB4-4411-47E5-56F5F6194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184348-373E-81EC-0FAE-D86808D15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21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C76AD-D40A-D472-D764-83161E9EB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4E52E5-1992-8D01-C90B-246B010805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01480-BE59-BE3D-F40C-DF3C19B537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8AA13-AE25-DAB2-0873-598CCE922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E440D-ACD8-A7F5-7FB9-C2F1F4EA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2D153-E58F-6395-70E9-5F95255CD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5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6D17EE-4828-41AB-0376-82A91C289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8529E-ACE9-77D8-9A99-C2634C8CA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298BE-9FDF-762E-81CD-85BE5A9EF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24CB12-20A4-684C-A6BB-4FF0D0A6675D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8F91A-A06C-F6C7-D9FB-9340F34B8A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28747-6990-EEB6-F97A-B6294DDB3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78C196-CBB0-024A-A9B5-FC8469A53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5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5C746-2C43-6A18-E0DD-657CB0E271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30 years of BGP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A3761D-9423-C49E-3BE0-6751A0C0D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4098"/>
            <a:ext cx="9144000" cy="1213701"/>
          </a:xfrm>
        </p:spPr>
        <p:txBody>
          <a:bodyPr/>
          <a:lstStyle/>
          <a:p>
            <a:pPr algn="r"/>
            <a:r>
              <a:rPr lang="en-US" dirty="0">
                <a:latin typeface="Max's Handwritin" pitchFamily="2" charset="0"/>
              </a:rPr>
              <a:t>Geoff Huston, APNIC</a:t>
            </a:r>
          </a:p>
        </p:txBody>
      </p:sp>
    </p:spTree>
    <p:extLst>
      <p:ext uri="{BB962C8B-B14F-4D97-AF65-F5344CB8AC3E}">
        <p14:creationId xmlns:p14="http://schemas.microsoft.com/office/powerpoint/2010/main" val="501383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11EBB-D980-911E-7FDB-01DD0E513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7D623-156D-DD67-0DC7-6229F0C6C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Meanwhile - IPv6</a:t>
            </a:r>
            <a:endParaRPr lang="en-US" dirty="0"/>
          </a:p>
        </p:txBody>
      </p:sp>
      <p:pic>
        <p:nvPicPr>
          <p:cNvPr id="5" name="Content Placeholder 4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012F989C-1FDF-9FC9-5732-BCB18A3B1C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0245" y="1293778"/>
            <a:ext cx="7760878" cy="5335604"/>
          </a:xfrm>
        </p:spPr>
      </p:pic>
      <p:sp>
        <p:nvSpPr>
          <p:cNvPr id="3" name="Freeform 2">
            <a:extLst>
              <a:ext uri="{FF2B5EF4-FFF2-40B4-BE49-F238E27FC236}">
                <a16:creationId xmlns:a16="http://schemas.microsoft.com/office/drawing/2014/main" id="{3F866469-2DE8-E3E3-20F4-1C5ED54D9FE9}"/>
              </a:ext>
            </a:extLst>
          </p:cNvPr>
          <p:cNvSpPr/>
          <p:nvPr/>
        </p:nvSpPr>
        <p:spPr>
          <a:xfrm>
            <a:off x="7927942" y="3053893"/>
            <a:ext cx="1162509" cy="1405005"/>
          </a:xfrm>
          <a:custGeom>
            <a:avLst/>
            <a:gdLst>
              <a:gd name="connsiteX0" fmla="*/ 0 w 1162509"/>
              <a:gd name="connsiteY0" fmla="*/ 792243 h 1405005"/>
              <a:gd name="connsiteX1" fmla="*/ 650450 w 1162509"/>
              <a:gd name="connsiteY1" fmla="*/ 1404985 h 1405005"/>
              <a:gd name="connsiteX2" fmla="*/ 1159497 w 1162509"/>
              <a:gd name="connsiteY2" fmla="*/ 811097 h 1405005"/>
              <a:gd name="connsiteX3" fmla="*/ 829559 w 1162509"/>
              <a:gd name="connsiteY3" fmla="*/ 392 h 1405005"/>
              <a:gd name="connsiteX4" fmla="*/ 188536 w 1162509"/>
              <a:gd name="connsiteY4" fmla="*/ 726255 h 1405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509" h="1405005">
                <a:moveTo>
                  <a:pt x="0" y="792243"/>
                </a:moveTo>
                <a:cubicBezTo>
                  <a:pt x="228600" y="1097043"/>
                  <a:pt x="457201" y="1401843"/>
                  <a:pt x="650450" y="1404985"/>
                </a:cubicBezTo>
                <a:cubicBezTo>
                  <a:pt x="843699" y="1408127"/>
                  <a:pt x="1129646" y="1045196"/>
                  <a:pt x="1159497" y="811097"/>
                </a:cubicBezTo>
                <a:cubicBezTo>
                  <a:pt x="1189348" y="576998"/>
                  <a:pt x="991386" y="14532"/>
                  <a:pt x="829559" y="392"/>
                </a:cubicBezTo>
                <a:cubicBezTo>
                  <a:pt x="667732" y="-13748"/>
                  <a:pt x="428134" y="356253"/>
                  <a:pt x="188536" y="726255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9C972-F65A-E93F-9241-DD3418BADF23}"/>
              </a:ext>
            </a:extLst>
          </p:cNvPr>
          <p:cNvSpPr txBox="1"/>
          <p:nvPr/>
        </p:nvSpPr>
        <p:spPr>
          <a:xfrm>
            <a:off x="5081047" y="2960016"/>
            <a:ext cx="3360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Growth model abruptly changes</a:t>
            </a:r>
          </a:p>
          <a:p>
            <a:r>
              <a:rPr lang="en-US" dirty="0"/>
              <a:t>(at the same time as IPv4)</a:t>
            </a:r>
          </a:p>
        </p:txBody>
      </p:sp>
    </p:spTree>
    <p:extLst>
      <p:ext uri="{BB962C8B-B14F-4D97-AF65-F5344CB8AC3E}">
        <p14:creationId xmlns:p14="http://schemas.microsoft.com/office/powerpoint/2010/main" val="3313531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82252-E4FA-A294-CF33-9CB25C04D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this heading?</a:t>
            </a:r>
          </a:p>
        </p:txBody>
      </p:sp>
      <p:pic>
        <p:nvPicPr>
          <p:cNvPr id="5" name="Content Placeholder 4" descr="A graph with a line&#10;&#10;AI-generated content may be incorrect.">
            <a:extLst>
              <a:ext uri="{FF2B5EF4-FFF2-40B4-BE49-F238E27FC236}">
                <a16:creationId xmlns:a16="http://schemas.microsoft.com/office/drawing/2014/main" id="{6D9C02A5-B60A-360D-6054-06B92EAC7C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1715" y="1825625"/>
            <a:ext cx="7328569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CF36CF-7817-708D-6F46-995AB698571D}"/>
              </a:ext>
            </a:extLst>
          </p:cNvPr>
          <p:cNvSpPr txBox="1"/>
          <p:nvPr/>
        </p:nvSpPr>
        <p:spPr>
          <a:xfrm>
            <a:off x="714147" y="1690688"/>
            <a:ext cx="14157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Powderfinger Type" panose="02020709070000000403" pitchFamily="49" charset="77"/>
              </a:rPr>
              <a:t>IPv6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433D4A-5024-25EA-29C3-1BC6A8534F49}"/>
              </a:ext>
            </a:extLst>
          </p:cNvPr>
          <p:cNvSpPr txBox="1"/>
          <p:nvPr/>
        </p:nvSpPr>
        <p:spPr>
          <a:xfrm>
            <a:off x="9421088" y="6123543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2032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D729BE-AF4B-C06F-1F21-9049CE8A5D5F}"/>
              </a:ext>
            </a:extLst>
          </p:cNvPr>
          <p:cNvSpPr txBox="1"/>
          <p:nvPr/>
        </p:nvSpPr>
        <p:spPr>
          <a:xfrm>
            <a:off x="9902757" y="3346315"/>
            <a:ext cx="1435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400K Routes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0BD656-9BF7-536B-F488-8168BEF023CA}"/>
              </a:ext>
            </a:extLst>
          </p:cNvPr>
          <p:cNvSpPr txBox="1"/>
          <p:nvPr/>
        </p:nvSpPr>
        <p:spPr>
          <a:xfrm>
            <a:off x="9831421" y="2059022"/>
            <a:ext cx="1435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550K Routes</a:t>
            </a:r>
          </a:p>
        </p:txBody>
      </p:sp>
    </p:spTree>
    <p:extLst>
      <p:ext uri="{BB962C8B-B14F-4D97-AF65-F5344CB8AC3E}">
        <p14:creationId xmlns:p14="http://schemas.microsoft.com/office/powerpoint/2010/main" val="1914045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8B398-F1C7-D81E-5E7F-EEF34547C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378"/>
            <a:ext cx="10515600" cy="1205057"/>
          </a:xfrm>
        </p:spPr>
        <p:txBody>
          <a:bodyPr/>
          <a:lstStyle/>
          <a:p>
            <a:r>
              <a:rPr lang="en-US" dirty="0"/>
              <a:t>Where is this heading?</a:t>
            </a:r>
          </a:p>
        </p:txBody>
      </p:sp>
      <p:pic>
        <p:nvPicPr>
          <p:cNvPr id="5" name="Content Placeholder 4" descr="A graph showing the growth of a number of people&#10;&#10;AI-generated content may be incorrect.">
            <a:extLst>
              <a:ext uri="{FF2B5EF4-FFF2-40B4-BE49-F238E27FC236}">
                <a16:creationId xmlns:a16="http://schemas.microsoft.com/office/drawing/2014/main" id="{BBC2C29B-45B9-A2C4-87A2-9024121943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1715" y="1825625"/>
            <a:ext cx="7328569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C2B9033-F969-C94F-7E60-2DCC60AD7CD2}"/>
              </a:ext>
            </a:extLst>
          </p:cNvPr>
          <p:cNvSpPr txBox="1"/>
          <p:nvPr/>
        </p:nvSpPr>
        <p:spPr>
          <a:xfrm>
            <a:off x="9572017" y="1783539"/>
            <a:ext cx="1429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1.5M Routes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DC30A0-97D8-A131-AE1E-9CA7F8BEA19B}"/>
              </a:ext>
            </a:extLst>
          </p:cNvPr>
          <p:cNvSpPr txBox="1"/>
          <p:nvPr/>
        </p:nvSpPr>
        <p:spPr>
          <a:xfrm>
            <a:off x="9615331" y="4221939"/>
            <a:ext cx="1435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950K Routes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7C757B-39C6-3F1E-A3C2-8C77DBF6B282}"/>
              </a:ext>
            </a:extLst>
          </p:cNvPr>
          <p:cNvSpPr txBox="1"/>
          <p:nvPr/>
        </p:nvSpPr>
        <p:spPr>
          <a:xfrm>
            <a:off x="838200" y="1630435"/>
            <a:ext cx="14157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Powderfinger Type" panose="02020709070000000403" pitchFamily="49" charset="77"/>
              </a:rPr>
              <a:t>IPv4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C031E0-8635-4510-C59F-A332A486B098}"/>
              </a:ext>
            </a:extLst>
          </p:cNvPr>
          <p:cNvSpPr txBox="1"/>
          <p:nvPr/>
        </p:nvSpPr>
        <p:spPr>
          <a:xfrm>
            <a:off x="9377464" y="6193751"/>
            <a:ext cx="678391" cy="3357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2032</a:t>
            </a:r>
          </a:p>
        </p:txBody>
      </p:sp>
    </p:spTree>
    <p:extLst>
      <p:ext uri="{BB962C8B-B14F-4D97-AF65-F5344CB8AC3E}">
        <p14:creationId xmlns:p14="http://schemas.microsoft.com/office/powerpoint/2010/main" val="230623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08A23-6DBE-04FA-9990-E9F642F32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566EE-4ECD-4EB8-8895-A8E9D266E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very few ways to see all of the Internet, all at once</a:t>
            </a:r>
          </a:p>
          <a:p>
            <a:r>
              <a:rPr lang="en-US" dirty="0"/>
              <a:t>Routing is one of the few technologies that attempts to flood everything  to everyone all the time!</a:t>
            </a:r>
          </a:p>
          <a:p>
            <a:r>
              <a:rPr lang="en-US" dirty="0"/>
              <a:t>So what can routing tell us?</a:t>
            </a:r>
          </a:p>
        </p:txBody>
      </p:sp>
    </p:spTree>
    <p:extLst>
      <p:ext uri="{BB962C8B-B14F-4D97-AF65-F5344CB8AC3E}">
        <p14:creationId xmlns:p14="http://schemas.microsoft.com/office/powerpoint/2010/main" val="35336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BA642-8A18-F83B-9DAB-80CA0A831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1995 to 2005 – the Internet Consumer Boom!</a:t>
            </a:r>
          </a:p>
        </p:txBody>
      </p:sp>
      <p:pic>
        <p:nvPicPr>
          <p:cNvPr id="9" name="Content Placeholder 8" descr="A graph showing different colored lines&#10;&#10;AI-generated content may be incorrect.">
            <a:extLst>
              <a:ext uri="{FF2B5EF4-FFF2-40B4-BE49-F238E27FC236}">
                <a16:creationId xmlns:a16="http://schemas.microsoft.com/office/drawing/2014/main" id="{BDAD304A-8BB9-3D14-D15D-ABC57C96F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2940" y="1514474"/>
            <a:ext cx="7772400" cy="5343526"/>
          </a:xfrm>
        </p:spPr>
      </p:pic>
    </p:spTree>
    <p:extLst>
      <p:ext uri="{BB962C8B-B14F-4D97-AF65-F5344CB8AC3E}">
        <p14:creationId xmlns:p14="http://schemas.microsoft.com/office/powerpoint/2010/main" val="3082022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EE8F3-12FB-3090-90E9-709CE6F7B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graph showing different colored lines&#10;&#10;AI-generated content may be incorrect.">
            <a:extLst>
              <a:ext uri="{FF2B5EF4-FFF2-40B4-BE49-F238E27FC236}">
                <a16:creationId xmlns:a16="http://schemas.microsoft.com/office/drawing/2014/main" id="{DD4E71FA-990D-CB4E-95F1-90D517071C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7719" y="1459087"/>
            <a:ext cx="7772400" cy="5343526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C03730-12C0-2658-41FD-3241F4234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1995 to 2005 – the Internet Consumer Boom!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70B76D20-7FDA-E854-7A1C-FC50836F28BC}"/>
              </a:ext>
            </a:extLst>
          </p:cNvPr>
          <p:cNvSpPr/>
          <p:nvPr/>
        </p:nvSpPr>
        <p:spPr>
          <a:xfrm>
            <a:off x="6450227" y="3178786"/>
            <a:ext cx="1333564" cy="1370162"/>
          </a:xfrm>
          <a:custGeom>
            <a:avLst/>
            <a:gdLst>
              <a:gd name="connsiteX0" fmla="*/ 0 w 1333564"/>
              <a:gd name="connsiteY0" fmla="*/ 590025 h 1370162"/>
              <a:gd name="connsiteX1" fmla="*/ 210065 w 1333564"/>
              <a:gd name="connsiteY1" fmla="*/ 1331430 h 1370162"/>
              <a:gd name="connsiteX2" fmla="*/ 1124465 w 1333564"/>
              <a:gd name="connsiteY2" fmla="*/ 1146079 h 1370162"/>
              <a:gd name="connsiteX3" fmla="*/ 1309816 w 1333564"/>
              <a:gd name="connsiteY3" fmla="*/ 132825 h 1370162"/>
              <a:gd name="connsiteX4" fmla="*/ 741405 w 1333564"/>
              <a:gd name="connsiteY4" fmla="*/ 46328 h 1370162"/>
              <a:gd name="connsiteX5" fmla="*/ 259492 w 1333564"/>
              <a:gd name="connsiteY5" fmla="*/ 454100 h 1370162"/>
              <a:gd name="connsiteX6" fmla="*/ 197708 w 1333564"/>
              <a:gd name="connsiteY6" fmla="*/ 750663 h 137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64" h="1370162">
                <a:moveTo>
                  <a:pt x="0" y="590025"/>
                </a:moveTo>
                <a:cubicBezTo>
                  <a:pt x="11327" y="914389"/>
                  <a:pt x="22654" y="1238754"/>
                  <a:pt x="210065" y="1331430"/>
                </a:cubicBezTo>
                <a:cubicBezTo>
                  <a:pt x="397476" y="1424106"/>
                  <a:pt x="941173" y="1345846"/>
                  <a:pt x="1124465" y="1146079"/>
                </a:cubicBezTo>
                <a:cubicBezTo>
                  <a:pt x="1307757" y="946312"/>
                  <a:pt x="1373659" y="316117"/>
                  <a:pt x="1309816" y="132825"/>
                </a:cubicBezTo>
                <a:cubicBezTo>
                  <a:pt x="1245973" y="-50467"/>
                  <a:pt x="916459" y="-7218"/>
                  <a:pt x="741405" y="46328"/>
                </a:cubicBezTo>
                <a:cubicBezTo>
                  <a:pt x="566351" y="99874"/>
                  <a:pt x="350108" y="336711"/>
                  <a:pt x="259492" y="454100"/>
                </a:cubicBezTo>
                <a:cubicBezTo>
                  <a:pt x="168876" y="571489"/>
                  <a:pt x="183292" y="661076"/>
                  <a:pt x="197708" y="750663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BE7B8D8-2891-F6B7-4774-C0C1D0D089B9}"/>
              </a:ext>
            </a:extLst>
          </p:cNvPr>
          <p:cNvSpPr/>
          <p:nvPr/>
        </p:nvSpPr>
        <p:spPr>
          <a:xfrm>
            <a:off x="8714630" y="1549353"/>
            <a:ext cx="1574358" cy="1607315"/>
          </a:xfrm>
          <a:custGeom>
            <a:avLst/>
            <a:gdLst>
              <a:gd name="connsiteX0" fmla="*/ 0 w 1574358"/>
              <a:gd name="connsiteY0" fmla="*/ 1607315 h 1607315"/>
              <a:gd name="connsiteX1" fmla="*/ 405516 w 1574358"/>
              <a:gd name="connsiteY1" fmla="*/ 1384678 h 1607315"/>
              <a:gd name="connsiteX2" fmla="*/ 644055 w 1574358"/>
              <a:gd name="connsiteY2" fmla="*/ 1154090 h 1607315"/>
              <a:gd name="connsiteX3" fmla="*/ 1089328 w 1574358"/>
              <a:gd name="connsiteY3" fmla="*/ 684964 h 1607315"/>
              <a:gd name="connsiteX4" fmla="*/ 1510747 w 1574358"/>
              <a:gd name="connsiteY4" fmla="*/ 32957 h 1607315"/>
              <a:gd name="connsiteX5" fmla="*/ 1327867 w 1574358"/>
              <a:gd name="connsiteY5" fmla="*/ 120421 h 1607315"/>
              <a:gd name="connsiteX6" fmla="*/ 1510747 w 1574358"/>
              <a:gd name="connsiteY6" fmla="*/ 1151 h 1607315"/>
              <a:gd name="connsiteX7" fmla="*/ 1574358 w 1574358"/>
              <a:gd name="connsiteY7" fmla="*/ 207885 h 160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74358" h="1607315">
                <a:moveTo>
                  <a:pt x="0" y="1607315"/>
                </a:moveTo>
                <a:cubicBezTo>
                  <a:pt x="149087" y="1533765"/>
                  <a:pt x="298174" y="1460215"/>
                  <a:pt x="405516" y="1384678"/>
                </a:cubicBezTo>
                <a:cubicBezTo>
                  <a:pt x="512859" y="1309140"/>
                  <a:pt x="530086" y="1270709"/>
                  <a:pt x="644055" y="1154090"/>
                </a:cubicBezTo>
                <a:cubicBezTo>
                  <a:pt x="758024" y="1037471"/>
                  <a:pt x="944879" y="871819"/>
                  <a:pt x="1089328" y="684964"/>
                </a:cubicBezTo>
                <a:cubicBezTo>
                  <a:pt x="1233777" y="498109"/>
                  <a:pt x="1470991" y="127047"/>
                  <a:pt x="1510747" y="32957"/>
                </a:cubicBezTo>
                <a:cubicBezTo>
                  <a:pt x="1550503" y="-61133"/>
                  <a:pt x="1327867" y="125722"/>
                  <a:pt x="1327867" y="120421"/>
                </a:cubicBezTo>
                <a:cubicBezTo>
                  <a:pt x="1327867" y="115120"/>
                  <a:pt x="1469665" y="-13426"/>
                  <a:pt x="1510747" y="1151"/>
                </a:cubicBezTo>
                <a:cubicBezTo>
                  <a:pt x="1551829" y="15728"/>
                  <a:pt x="1563093" y="111806"/>
                  <a:pt x="1574358" y="207885"/>
                </a:cubicBezTo>
              </a:path>
            </a:pathLst>
          </a:custGeom>
          <a:noFill/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75DC6C-FDA8-15E9-A060-7A3A64B7FC3F}"/>
              </a:ext>
            </a:extLst>
          </p:cNvPr>
          <p:cNvSpPr txBox="1"/>
          <p:nvPr/>
        </p:nvSpPr>
        <p:spPr>
          <a:xfrm>
            <a:off x="5160220" y="3016577"/>
            <a:ext cx="1727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Boom and Bust of 2001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14921A-0333-6BDE-78B2-CF41ED01C8F8}"/>
              </a:ext>
            </a:extLst>
          </p:cNvPr>
          <p:cNvSpPr txBox="1"/>
          <p:nvPr/>
        </p:nvSpPr>
        <p:spPr>
          <a:xfrm>
            <a:off x="10054281" y="2111571"/>
            <a:ext cx="17273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Resumption of exponential growth</a:t>
            </a:r>
          </a:p>
        </p:txBody>
      </p:sp>
    </p:spTree>
    <p:extLst>
      <p:ext uri="{BB962C8B-B14F-4D97-AF65-F5344CB8AC3E}">
        <p14:creationId xmlns:p14="http://schemas.microsoft.com/office/powerpoint/2010/main" val="1966378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DDB3B-FB0D-639C-5DC6-C9BB327F3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2005 to 2015 – Peak IPv4</a:t>
            </a:r>
          </a:p>
        </p:txBody>
      </p:sp>
      <p:pic>
        <p:nvPicPr>
          <p:cNvPr id="5" name="Content Placeholder 4" descr="A graph showing the growth of a company&#10;&#10;AI-generated content may be incorrect.">
            <a:extLst>
              <a:ext uri="{FF2B5EF4-FFF2-40B4-BE49-F238E27FC236}">
                <a16:creationId xmlns:a16="http://schemas.microsoft.com/office/drawing/2014/main" id="{98E0E9FA-A304-2EB9-EC2E-4E5B0D1545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3081" y="1235413"/>
            <a:ext cx="8086018" cy="5559138"/>
          </a:xfrm>
        </p:spPr>
      </p:pic>
    </p:spTree>
    <p:extLst>
      <p:ext uri="{BB962C8B-B14F-4D97-AF65-F5344CB8AC3E}">
        <p14:creationId xmlns:p14="http://schemas.microsoft.com/office/powerpoint/2010/main" val="988922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BD7B1-B6F2-6C5F-6DDE-E8B4BE57C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EC9D8-B67B-7C24-F9E0-7D33C280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2005 to 2015 – Peak IPv4</a:t>
            </a:r>
          </a:p>
        </p:txBody>
      </p:sp>
      <p:pic>
        <p:nvPicPr>
          <p:cNvPr id="5" name="Content Placeholder 4" descr="A graph showing the growth of a company&#10;&#10;AI-generated content may be incorrect.">
            <a:extLst>
              <a:ext uri="{FF2B5EF4-FFF2-40B4-BE49-F238E27FC236}">
                <a16:creationId xmlns:a16="http://schemas.microsoft.com/office/drawing/2014/main" id="{85CA5A5D-31EA-DEB1-33E9-E83DF1E01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3081" y="1235413"/>
            <a:ext cx="8086018" cy="5559138"/>
          </a:xfrm>
        </p:spPr>
      </p:pic>
      <p:sp>
        <p:nvSpPr>
          <p:cNvPr id="3" name="Freeform 2">
            <a:extLst>
              <a:ext uri="{FF2B5EF4-FFF2-40B4-BE49-F238E27FC236}">
                <a16:creationId xmlns:a16="http://schemas.microsoft.com/office/drawing/2014/main" id="{14BD68B9-64D5-22A1-0C82-9BB95D0B0FCD}"/>
              </a:ext>
            </a:extLst>
          </p:cNvPr>
          <p:cNvSpPr/>
          <p:nvPr/>
        </p:nvSpPr>
        <p:spPr>
          <a:xfrm>
            <a:off x="8084473" y="2654548"/>
            <a:ext cx="1333564" cy="1370162"/>
          </a:xfrm>
          <a:custGeom>
            <a:avLst/>
            <a:gdLst>
              <a:gd name="connsiteX0" fmla="*/ 0 w 1333564"/>
              <a:gd name="connsiteY0" fmla="*/ 590025 h 1370162"/>
              <a:gd name="connsiteX1" fmla="*/ 210065 w 1333564"/>
              <a:gd name="connsiteY1" fmla="*/ 1331430 h 1370162"/>
              <a:gd name="connsiteX2" fmla="*/ 1124465 w 1333564"/>
              <a:gd name="connsiteY2" fmla="*/ 1146079 h 1370162"/>
              <a:gd name="connsiteX3" fmla="*/ 1309816 w 1333564"/>
              <a:gd name="connsiteY3" fmla="*/ 132825 h 1370162"/>
              <a:gd name="connsiteX4" fmla="*/ 741405 w 1333564"/>
              <a:gd name="connsiteY4" fmla="*/ 46328 h 1370162"/>
              <a:gd name="connsiteX5" fmla="*/ 259492 w 1333564"/>
              <a:gd name="connsiteY5" fmla="*/ 454100 h 1370162"/>
              <a:gd name="connsiteX6" fmla="*/ 197708 w 1333564"/>
              <a:gd name="connsiteY6" fmla="*/ 750663 h 137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3564" h="1370162">
                <a:moveTo>
                  <a:pt x="0" y="590025"/>
                </a:moveTo>
                <a:cubicBezTo>
                  <a:pt x="11327" y="914389"/>
                  <a:pt x="22654" y="1238754"/>
                  <a:pt x="210065" y="1331430"/>
                </a:cubicBezTo>
                <a:cubicBezTo>
                  <a:pt x="397476" y="1424106"/>
                  <a:pt x="941173" y="1345846"/>
                  <a:pt x="1124465" y="1146079"/>
                </a:cubicBezTo>
                <a:cubicBezTo>
                  <a:pt x="1307757" y="946312"/>
                  <a:pt x="1373659" y="316117"/>
                  <a:pt x="1309816" y="132825"/>
                </a:cubicBezTo>
                <a:cubicBezTo>
                  <a:pt x="1245973" y="-50467"/>
                  <a:pt x="916459" y="-7218"/>
                  <a:pt x="741405" y="46328"/>
                </a:cubicBezTo>
                <a:cubicBezTo>
                  <a:pt x="566351" y="99874"/>
                  <a:pt x="350108" y="336711"/>
                  <a:pt x="259492" y="454100"/>
                </a:cubicBezTo>
                <a:cubicBezTo>
                  <a:pt x="168876" y="571489"/>
                  <a:pt x="183292" y="661076"/>
                  <a:pt x="197708" y="750663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B28231-D2F3-6174-2BBA-041FEA591A98}"/>
              </a:ext>
            </a:extLst>
          </p:cNvPr>
          <p:cNvSpPr txBox="1"/>
          <p:nvPr/>
        </p:nvSpPr>
        <p:spPr>
          <a:xfrm>
            <a:off x="5213571" y="2654548"/>
            <a:ext cx="3036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RIRs exhaust their IPv4 pools</a:t>
            </a:r>
          </a:p>
        </p:txBody>
      </p:sp>
    </p:spTree>
    <p:extLst>
      <p:ext uri="{BB962C8B-B14F-4D97-AF65-F5344CB8AC3E}">
        <p14:creationId xmlns:p14="http://schemas.microsoft.com/office/powerpoint/2010/main" val="1552485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D2F8D-C657-D366-2A68-03896DB3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 to 2025 – Post Peak IPv4</a:t>
            </a:r>
          </a:p>
        </p:txBody>
      </p:sp>
      <p:pic>
        <p:nvPicPr>
          <p:cNvPr id="5" name="Content Placeholder 4" descr="A graph of a mountain&#10;&#10;AI-generated content may be incorrect.">
            <a:extLst>
              <a:ext uri="{FF2B5EF4-FFF2-40B4-BE49-F238E27FC236}">
                <a16:creationId xmlns:a16="http://schemas.microsoft.com/office/drawing/2014/main" id="{FB7472AC-58FF-F18B-578E-ECC8D456C9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8004" y="1177046"/>
            <a:ext cx="8022665" cy="5515583"/>
          </a:xfrm>
        </p:spPr>
      </p:pic>
    </p:spTree>
    <p:extLst>
      <p:ext uri="{BB962C8B-B14F-4D97-AF65-F5344CB8AC3E}">
        <p14:creationId xmlns:p14="http://schemas.microsoft.com/office/powerpoint/2010/main" val="11422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242DF-D7E4-65DE-73DB-819E2205C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graph of a mountain&#10;&#10;AI-generated content may be incorrect.">
            <a:extLst>
              <a:ext uri="{FF2B5EF4-FFF2-40B4-BE49-F238E27FC236}">
                <a16:creationId xmlns:a16="http://schemas.microsoft.com/office/drawing/2014/main" id="{85BAC0DA-BE73-E191-1EEB-A18FFCA6B8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8004" y="1177046"/>
            <a:ext cx="8022665" cy="5515583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140AD9-B8E7-C20D-07E1-350555432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 to 2025 – Post Peak IPv4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44E4556-DF3A-6DA1-7A7B-9E4E342A091C}"/>
              </a:ext>
            </a:extLst>
          </p:cNvPr>
          <p:cNvSpPr/>
          <p:nvPr/>
        </p:nvSpPr>
        <p:spPr>
          <a:xfrm>
            <a:off x="8531157" y="2830749"/>
            <a:ext cx="749397" cy="908139"/>
          </a:xfrm>
          <a:custGeom>
            <a:avLst/>
            <a:gdLst>
              <a:gd name="connsiteX0" fmla="*/ 107005 w 749397"/>
              <a:gd name="connsiteY0" fmla="*/ 165370 h 908139"/>
              <a:gd name="connsiteX1" fmla="*/ 38911 w 749397"/>
              <a:gd name="connsiteY1" fmla="*/ 544749 h 908139"/>
              <a:gd name="connsiteX2" fmla="*/ 252920 w 749397"/>
              <a:gd name="connsiteY2" fmla="*/ 904672 h 908139"/>
              <a:gd name="connsiteX3" fmla="*/ 642026 w 749397"/>
              <a:gd name="connsiteY3" fmla="*/ 690664 h 908139"/>
              <a:gd name="connsiteX4" fmla="*/ 700392 w 749397"/>
              <a:gd name="connsiteY4" fmla="*/ 116732 h 908139"/>
              <a:gd name="connsiteX5" fmla="*/ 0 w 749397"/>
              <a:gd name="connsiteY5" fmla="*/ 0 h 90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9397" h="908139">
                <a:moveTo>
                  <a:pt x="107005" y="165370"/>
                </a:moveTo>
                <a:cubicBezTo>
                  <a:pt x="60798" y="293451"/>
                  <a:pt x="14592" y="421532"/>
                  <a:pt x="38911" y="544749"/>
                </a:cubicBezTo>
                <a:cubicBezTo>
                  <a:pt x="63230" y="667966"/>
                  <a:pt x="152401" y="880353"/>
                  <a:pt x="252920" y="904672"/>
                </a:cubicBezTo>
                <a:cubicBezTo>
                  <a:pt x="353439" y="928991"/>
                  <a:pt x="567447" y="821987"/>
                  <a:pt x="642026" y="690664"/>
                </a:cubicBezTo>
                <a:cubicBezTo>
                  <a:pt x="716605" y="559341"/>
                  <a:pt x="807396" y="231843"/>
                  <a:pt x="700392" y="116732"/>
                </a:cubicBezTo>
                <a:cubicBezTo>
                  <a:pt x="593388" y="1621"/>
                  <a:pt x="296694" y="810"/>
                  <a:pt x="0" y="0"/>
                </a:cubicBezTo>
              </a:path>
            </a:pathLst>
          </a:custGeom>
          <a:noFill/>
          <a:ln w="381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5A5E9C-D71F-2AE9-89F4-8A6243162A1A}"/>
              </a:ext>
            </a:extLst>
          </p:cNvPr>
          <p:cNvSpPr txBox="1"/>
          <p:nvPr/>
        </p:nvSpPr>
        <p:spPr>
          <a:xfrm>
            <a:off x="5380321" y="2502609"/>
            <a:ext cx="348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IPv4 growth model abruptly stops</a:t>
            </a:r>
          </a:p>
        </p:txBody>
      </p:sp>
    </p:spTree>
    <p:extLst>
      <p:ext uri="{BB962C8B-B14F-4D97-AF65-F5344CB8AC3E}">
        <p14:creationId xmlns:p14="http://schemas.microsoft.com/office/powerpoint/2010/main" val="942319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A813-2797-1BAC-0EA2-0ED13BE9B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Meanwhile - IPv6</a:t>
            </a:r>
          </a:p>
        </p:txBody>
      </p:sp>
      <p:pic>
        <p:nvPicPr>
          <p:cNvPr id="5" name="Content Placeholder 4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0B0CD1CC-E342-A346-DDF9-A14538041E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0245" y="1293778"/>
            <a:ext cx="7760878" cy="5335604"/>
          </a:xfrm>
        </p:spPr>
      </p:pic>
    </p:spTree>
    <p:extLst>
      <p:ext uri="{BB962C8B-B14F-4D97-AF65-F5344CB8AC3E}">
        <p14:creationId xmlns:p14="http://schemas.microsoft.com/office/powerpoint/2010/main" val="2480019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154</Words>
  <Application>Microsoft Macintosh PowerPoint</Application>
  <PresentationFormat>Widescreen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Max's Handwritin</vt:lpstr>
      <vt:lpstr>Powderfinger Type</vt:lpstr>
      <vt:lpstr>Office Theme</vt:lpstr>
      <vt:lpstr>30 years of BGP</vt:lpstr>
      <vt:lpstr>Why?</vt:lpstr>
      <vt:lpstr>1995 to 2005 – the Internet Consumer Boom!</vt:lpstr>
      <vt:lpstr>1995 to 2005 – the Internet Consumer Boom!</vt:lpstr>
      <vt:lpstr>2005 to 2015 – Peak IPv4</vt:lpstr>
      <vt:lpstr>2005 to 2015 – Peak IPv4</vt:lpstr>
      <vt:lpstr>Up to 2025 – Post Peak IPv4</vt:lpstr>
      <vt:lpstr>Up to 2025 – Post Peak IPv4</vt:lpstr>
      <vt:lpstr>Meanwhile - IPv6</vt:lpstr>
      <vt:lpstr>Meanwhile - IPv6</vt:lpstr>
      <vt:lpstr>Where is this heading?</vt:lpstr>
      <vt:lpstr>Where is this heading?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Geoff Huston</dc:creator>
  <cp:lastModifiedBy>Geoff Huston</cp:lastModifiedBy>
  <cp:revision>1</cp:revision>
  <cp:lastPrinted>2025-02-04T12:07:27Z</cp:lastPrinted>
  <dcterms:created xsi:type="dcterms:W3CDTF">2025-02-03T15:20:37Z</dcterms:created>
  <dcterms:modified xsi:type="dcterms:W3CDTF">2025-02-04T12:14:53Z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6ca7b2a-4f6d-4766-806a-1a0c76ea1c59_Enabled">
    <vt:lpwstr>true</vt:lpwstr>
  </property>
  <property fmtid="{D5CDD505-2E9C-101B-9397-08002B2CF9AE}" pid="3" name="MSIP_Label_66ca7b2a-4f6d-4766-806a-1a0c76ea1c59_SetDate">
    <vt:lpwstr>2025-02-03T17:54:54Z</vt:lpwstr>
  </property>
  <property fmtid="{D5CDD505-2E9C-101B-9397-08002B2CF9AE}" pid="4" name="MSIP_Label_66ca7b2a-4f6d-4766-806a-1a0c76ea1c59_Method">
    <vt:lpwstr>Standard</vt:lpwstr>
  </property>
  <property fmtid="{D5CDD505-2E9C-101B-9397-08002B2CF9AE}" pid="5" name="MSIP_Label_66ca7b2a-4f6d-4766-806a-1a0c76ea1c59_Name">
    <vt:lpwstr>Internal</vt:lpwstr>
  </property>
  <property fmtid="{D5CDD505-2E9C-101B-9397-08002B2CF9AE}" pid="6" name="MSIP_Label_66ca7b2a-4f6d-4766-806a-1a0c76ea1c59_SiteId">
    <vt:lpwstr>127d8d0d-7ccf-473d-ab09-6e44ad752ded</vt:lpwstr>
  </property>
  <property fmtid="{D5CDD505-2E9C-101B-9397-08002B2CF9AE}" pid="7" name="MSIP_Label_66ca7b2a-4f6d-4766-806a-1a0c76ea1c59_ActionId">
    <vt:lpwstr>c9c3ca58-9ff3-4b54-9636-5925a9efa6f2</vt:lpwstr>
  </property>
  <property fmtid="{D5CDD505-2E9C-101B-9397-08002B2CF9AE}" pid="8" name="MSIP_Label_66ca7b2a-4f6d-4766-806a-1a0c76ea1c59_ContentBits">
    <vt:lpwstr>0</vt:lpwstr>
  </property>
  <property fmtid="{D5CDD505-2E9C-101B-9397-08002B2CF9AE}" pid="9" name="MSIP_Label_66ca7b2a-4f6d-4766-806a-1a0c76ea1c59_Tag">
    <vt:lpwstr>50, 3, 0, 1</vt:lpwstr>
  </property>
</Properties>
</file>